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8" r:id="rId3"/>
    <p:sldId id="296" r:id="rId4"/>
    <p:sldId id="262" r:id="rId5"/>
    <p:sldId id="299" r:id="rId6"/>
    <p:sldId id="283" r:id="rId7"/>
    <p:sldId id="298" r:id="rId8"/>
    <p:sldId id="284" r:id="rId9"/>
    <p:sldId id="286" r:id="rId10"/>
    <p:sldId id="297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8EF"/>
    <a:srgbClr val="D386CE"/>
    <a:srgbClr val="F7ED69"/>
    <a:srgbClr val="255997"/>
    <a:srgbClr val="589E82"/>
    <a:srgbClr val="00AB7E"/>
    <a:srgbClr val="87C43B"/>
    <a:srgbClr val="BFD101"/>
    <a:srgbClr val="B2D34E"/>
    <a:srgbClr val="C9C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56" autoAdjust="0"/>
  </p:normalViewPr>
  <p:slideViewPr>
    <p:cSldViewPr>
      <p:cViewPr varScale="1">
        <p:scale>
          <a:sx n="86" d="100"/>
          <a:sy n="86" d="100"/>
        </p:scale>
        <p:origin x="37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62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35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3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9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5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tif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tif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3810025" y="2876550"/>
            <a:ext cx="4495775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520978" y="1194343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3954" y="2977351"/>
            <a:ext cx="1747914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251549" y="895350"/>
            <a:ext cx="2329851" cy="3200401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3810025" y="1745712"/>
            <a:ext cx="4495775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200" b="1" dirty="0" err="1" smtClean="0">
                <a:solidFill>
                  <a:srgbClr val="87C43B"/>
                </a:solidFill>
                <a:cs typeface="Arial" pitchFamily="34" charset="0"/>
              </a:rPr>
              <a:t>Pendidikan</a:t>
            </a:r>
            <a:r>
              <a:rPr lang="en-US" sz="3200" b="1" dirty="0" smtClean="0">
                <a:solidFill>
                  <a:srgbClr val="87C43B"/>
                </a:solidFill>
                <a:cs typeface="Arial" pitchFamily="34" charset="0"/>
              </a:rPr>
              <a:t> Agama Islam </a:t>
            </a:r>
            <a:r>
              <a:rPr lang="en-US" sz="3200" b="1" dirty="0" err="1" smtClean="0">
                <a:solidFill>
                  <a:srgbClr val="87C43B"/>
                </a:solidFill>
                <a:cs typeface="Arial" pitchFamily="34" charset="0"/>
              </a:rPr>
              <a:t>dan</a:t>
            </a:r>
            <a:r>
              <a:rPr lang="en-US" sz="3200" b="1" dirty="0">
                <a:solidFill>
                  <a:srgbClr val="87C43B"/>
                </a:solidFill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87C43B"/>
                </a:solidFill>
                <a:cs typeface="Arial" pitchFamily="34" charset="0"/>
              </a:rPr>
              <a:t>Budi </a:t>
            </a:r>
            <a:r>
              <a:rPr lang="en-US" sz="3200" b="1" dirty="0" err="1" smtClean="0">
                <a:solidFill>
                  <a:srgbClr val="87C43B"/>
                </a:solidFill>
                <a:cs typeface="Arial" pitchFamily="34" charset="0"/>
              </a:rPr>
              <a:t>Pekerti</a:t>
            </a:r>
            <a:endParaRPr lang="en-US" sz="3200" b="1" dirty="0" smtClean="0">
              <a:solidFill>
                <a:srgbClr val="87C43B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26" y="1031753"/>
            <a:ext cx="2205858" cy="306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726" y="924156"/>
            <a:ext cx="4636074" cy="43161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81810" y="348755"/>
            <a:ext cx="6515477" cy="922178"/>
            <a:chOff x="1611544" y="3352296"/>
            <a:chExt cx="4906563" cy="711563"/>
          </a:xfrm>
          <a:solidFill>
            <a:schemeClr val="tx2"/>
          </a:solidFill>
        </p:grpSpPr>
        <p:sp>
          <p:nvSpPr>
            <p:cNvPr id="4" name="Parallelogram 3"/>
            <p:cNvSpPr/>
            <p:nvPr/>
          </p:nvSpPr>
          <p:spPr>
            <a:xfrm>
              <a:off x="1611544" y="3352296"/>
              <a:ext cx="4906562" cy="71156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" name="テキスト プレースホルダー 17"/>
            <p:cNvSpPr txBox="1">
              <a:spLocks/>
            </p:cNvSpPr>
            <p:nvPr/>
          </p:nvSpPr>
          <p:spPr>
            <a:xfrm>
              <a:off x="2172909" y="3559205"/>
              <a:ext cx="4345198" cy="288604"/>
            </a:xfrm>
            <a:prstGeom prst="roundRect">
              <a:avLst/>
            </a:prstGeom>
            <a:grpFill/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nn-NO" sz="2800" b="1" dirty="0" smtClean="0">
                  <a:solidFill>
                    <a:schemeClr val="bg1"/>
                  </a:solidFill>
                </a:rPr>
                <a:t>Sikap Berterima Kasih dan Disiplin</a:t>
              </a:r>
              <a:endParaRPr lang="nn-NO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直角三角形 28"/>
          <p:cNvSpPr/>
          <p:nvPr/>
        </p:nvSpPr>
        <p:spPr>
          <a:xfrm rot="2700000">
            <a:off x="366990" y="220764"/>
            <a:ext cx="1157922" cy="1157922"/>
          </a:xfrm>
          <a:prstGeom prst="rtTriangle">
            <a:avLst/>
          </a:prstGeom>
          <a:solidFill>
            <a:schemeClr val="tx2"/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7" name="直角三角形 8"/>
          <p:cNvSpPr/>
          <p:nvPr/>
        </p:nvSpPr>
        <p:spPr>
          <a:xfrm rot="2700000">
            <a:off x="531549" y="220766"/>
            <a:ext cx="1157922" cy="115792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0176" y="266627"/>
            <a:ext cx="1002917" cy="1002918"/>
            <a:chOff x="2895601" y="-542991"/>
            <a:chExt cx="960519" cy="960519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9" name="Group 8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  <a:grpFill/>
          </p:grpSpPr>
          <p:sp>
            <p:nvSpPr>
              <p:cNvPr id="12" name="Oval 11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3035105" y="-488577"/>
              <a:ext cx="680723" cy="891665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28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  <a:p>
              <a:pPr algn="ctr"/>
              <a:r>
                <a:rPr lang="en-US" sz="2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2688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6253" y="1200150"/>
            <a:ext cx="4485747" cy="3175288"/>
            <a:chOff x="4609170" y="942745"/>
            <a:chExt cx="4172025" cy="3067665"/>
          </a:xfrm>
        </p:grpSpPr>
        <p:pic>
          <p:nvPicPr>
            <p:cNvPr id="1026" name="Picture 2" descr="Curve shape quotes template in four colors Free Vecto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0" t="5348" r="52769" b="50696"/>
            <a:stretch/>
          </p:blipFill>
          <p:spPr bwMode="auto">
            <a:xfrm>
              <a:off x="4609170" y="942745"/>
              <a:ext cx="4172025" cy="3067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5348637" y="2235536"/>
              <a:ext cx="2693090" cy="685800"/>
            </a:xfrm>
            <a:prstGeom prst="roundRect">
              <a:avLst/>
            </a:prstGeom>
            <a:solidFill>
              <a:srgbClr val="00AB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Terima</a:t>
              </a:r>
              <a:r>
                <a:rPr lang="en-US" dirty="0" smtClean="0"/>
                <a:t> </a:t>
              </a:r>
              <a:r>
                <a:rPr lang="en-US" dirty="0" err="1" smtClean="0"/>
                <a:t>kasih</a:t>
              </a:r>
              <a:r>
                <a:rPr lang="en-US" dirty="0" smtClean="0"/>
                <a:t> </a:t>
              </a:r>
              <a:r>
                <a:rPr lang="en-US" dirty="0" err="1" smtClean="0"/>
                <a:t>artinya</a:t>
              </a:r>
              <a:r>
                <a:rPr lang="en-US" dirty="0" smtClean="0"/>
                <a:t> </a:t>
              </a:r>
              <a:endParaRPr lang="en-US" dirty="0" smtClean="0"/>
            </a:p>
            <a:p>
              <a:pPr algn="ctr"/>
              <a:r>
                <a:rPr lang="en-US" dirty="0" smtClean="0"/>
                <a:t>rasa </a:t>
              </a:r>
              <a:r>
                <a:rPr lang="en-US" dirty="0" err="1" smtClean="0"/>
                <a:t>syukur</a:t>
              </a:r>
              <a:r>
                <a:rPr lang="en-US" dirty="0" smtClean="0"/>
                <a:t>.</a:t>
              </a:r>
            </a:p>
            <a:p>
              <a:pPr algn="ctr"/>
              <a:r>
                <a:rPr lang="en-US" dirty="0" err="1" smtClean="0"/>
                <a:t>Terima</a:t>
              </a:r>
              <a:r>
                <a:rPr lang="en-US" dirty="0" smtClean="0"/>
                <a:t> </a:t>
              </a:r>
              <a:r>
                <a:rPr lang="en-US" dirty="0" err="1" smtClean="0"/>
                <a:t>kasih</a:t>
              </a:r>
              <a:r>
                <a:rPr lang="en-US" dirty="0" smtClean="0"/>
                <a:t> </a:t>
              </a:r>
              <a:r>
                <a:rPr lang="en-US" dirty="0" err="1" smtClean="0"/>
                <a:t>diucapkan</a:t>
              </a:r>
              <a:r>
                <a:rPr lang="en-US" dirty="0" smtClean="0"/>
                <a:t> </a:t>
              </a:r>
              <a:r>
                <a:rPr lang="en-US" dirty="0" err="1" smtClean="0"/>
                <a:t>untuk</a:t>
              </a:r>
              <a:r>
                <a:rPr lang="en-US" dirty="0" smtClean="0"/>
                <a:t> </a:t>
              </a:r>
              <a:r>
                <a:rPr lang="en-US" dirty="0" err="1" smtClean="0"/>
                <a:t>menghargai</a:t>
              </a:r>
              <a:r>
                <a:rPr lang="en-US" dirty="0" smtClean="0"/>
                <a:t> </a:t>
              </a:r>
              <a:r>
                <a:rPr lang="en-US" dirty="0" err="1" smtClean="0"/>
                <a:t>jasa</a:t>
              </a:r>
              <a:r>
                <a:rPr lang="en-US" dirty="0" smtClean="0"/>
                <a:t> </a:t>
              </a:r>
              <a:r>
                <a:rPr lang="en-US" dirty="0" err="1" smtClean="0"/>
                <a:t>atau</a:t>
              </a:r>
              <a:r>
                <a:rPr lang="en-US" dirty="0" smtClean="0"/>
                <a:t> </a:t>
              </a:r>
              <a:r>
                <a:rPr lang="en-US" dirty="0" err="1" smtClean="0"/>
                <a:t>bantuan</a:t>
              </a:r>
              <a:r>
                <a:rPr lang="en-US" dirty="0" smtClean="0"/>
                <a:t> orang lain.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41529" y="1690167"/>
            <a:ext cx="2870284" cy="2888700"/>
            <a:chOff x="632947" y="1451789"/>
            <a:chExt cx="2870284" cy="2888700"/>
          </a:xfrm>
        </p:grpSpPr>
        <p:pic>
          <p:nvPicPr>
            <p:cNvPr id="1028" name="Picture 4" descr="Nude pink hole punched notepaper journal sticker vector Free Vector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620" b="88019" l="11502" r="87061">
                          <a14:foregroundMark x1="80192" y1="37220" x2="80192" y2="37220"/>
                          <a14:foregroundMark x1="77636" y1="23802" x2="84345" y2="73962"/>
                          <a14:foregroundMark x1="24441" y1="19968" x2="46805" y2="15335"/>
                          <a14:foregroundMark x1="48722" y1="17093" x2="77955" y2="15974"/>
                          <a14:foregroundMark x1="23642" y1="20447" x2="15655" y2="23163"/>
                          <a14:foregroundMark x1="15655" y1="23163" x2="22524" y2="83546"/>
                          <a14:foregroundMark x1="23962" y1="84505" x2="84026" y2="773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9" t="13691" r="14431" b="14058"/>
            <a:stretch/>
          </p:blipFill>
          <p:spPr bwMode="auto">
            <a:xfrm rot="363214">
              <a:off x="632947" y="1451789"/>
              <a:ext cx="2870284" cy="288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295400" y="2190750"/>
              <a:ext cx="18288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Orang </a:t>
              </a:r>
              <a:r>
                <a:rPr lang="en-US" dirty="0" err="1" smtClean="0"/>
                <a:t>tua</a:t>
              </a:r>
              <a:endParaRPr lang="en-US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Guru-guru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 smtClean="0"/>
                <a:t>Saudara</a:t>
              </a:r>
              <a:endParaRPr lang="en-US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 smtClean="0"/>
                <a:t>Tetangga</a:t>
              </a:r>
              <a:endParaRPr lang="en-US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 smtClean="0"/>
                <a:t>Teman</a:t>
              </a:r>
              <a:endParaRPr lang="en-US" dirty="0" smtClean="0"/>
            </a:p>
          </p:txBody>
        </p:sp>
      </p:grpSp>
      <p:sp>
        <p:nvSpPr>
          <p:cNvPr id="12" name="Parallelogram 3"/>
          <p:cNvSpPr/>
          <p:nvPr/>
        </p:nvSpPr>
        <p:spPr>
          <a:xfrm>
            <a:off x="-228600" y="289225"/>
            <a:ext cx="2857500" cy="5197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b="1" dirty="0" smtClean="0">
                <a:solidFill>
                  <a:schemeClr val="tx2"/>
                </a:solidFill>
              </a:rPr>
              <a:t>Terima </a:t>
            </a:r>
            <a:r>
              <a:rPr lang="nn-NO" sz="2000" b="1" dirty="0" smtClean="0">
                <a:solidFill>
                  <a:schemeClr val="tx2"/>
                </a:solidFill>
              </a:rPr>
              <a:t>Kasih</a:t>
            </a:r>
            <a:endParaRPr lang="nn-NO" sz="2000" b="1" dirty="0">
              <a:solidFill>
                <a:schemeClr val="tx2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401337" y="962087"/>
            <a:ext cx="4550669" cy="707886"/>
            <a:chOff x="-1491489" y="1356309"/>
            <a:chExt cx="4550669" cy="707886"/>
          </a:xfrm>
        </p:grpSpPr>
        <p:sp>
          <p:nvSpPr>
            <p:cNvPr id="15" name="Rectangle 14"/>
            <p:cNvSpPr/>
            <p:nvPr/>
          </p:nvSpPr>
          <p:spPr>
            <a:xfrm>
              <a:off x="-1491489" y="1356309"/>
              <a:ext cx="4550669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solidFill>
                    <a:schemeClr val="tx2">
                      <a:lumMod val="50000"/>
                    </a:schemeClr>
                  </a:solidFill>
                </a:rPr>
                <a:t>Kepada</a:t>
              </a:r>
              <a:r>
                <a:rPr lang="en-US" sz="2000" b="1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50000"/>
                    </a:schemeClr>
                  </a:solidFill>
                </a:rPr>
                <a:t>siapa</a:t>
              </a:r>
              <a:r>
                <a:rPr lang="en-US" sz="2000" b="1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50000"/>
                    </a:schemeClr>
                  </a:solidFill>
                </a:rPr>
                <a:t>kita</a:t>
              </a:r>
              <a:r>
                <a:rPr lang="en-US" sz="2000" b="1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50000"/>
                    </a:schemeClr>
                  </a:solidFill>
                </a:rPr>
                <a:t>harus</a:t>
              </a:r>
              <a:r>
                <a:rPr lang="en-US" sz="2000" b="1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50000"/>
                    </a:schemeClr>
                  </a:solidFill>
                </a:rPr>
                <a:t>berterima</a:t>
              </a:r>
              <a:r>
                <a:rPr lang="en-US" sz="2000" b="1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50000"/>
                    </a:schemeClr>
                  </a:solidFill>
                </a:rPr>
                <a:t>kasih</a:t>
              </a:r>
              <a:r>
                <a:rPr lang="en-US" sz="2000" b="1" dirty="0">
                  <a:solidFill>
                    <a:schemeClr val="tx2">
                      <a:lumMod val="50000"/>
                    </a:schemeClr>
                  </a:solidFill>
                </a:rPr>
                <a:t>?</a:t>
              </a:r>
            </a:p>
            <a:p>
              <a:pPr lvl="0"/>
              <a:endParaRPr lang="sv-SE" sz="2000" b="1" dirty="0">
                <a:latin typeface="Calibri" panose="020F0502020204030204" pitchFamily="34" charset="0"/>
              </a:endParaRPr>
            </a:p>
          </p:txBody>
        </p:sp>
        <p:cxnSp>
          <p:nvCxnSpPr>
            <p:cNvPr id="16" name="直線コネクタ 9"/>
            <p:cNvCxnSpPr/>
            <p:nvPr/>
          </p:nvCxnSpPr>
          <p:spPr>
            <a:xfrm>
              <a:off x="-922863" y="1835046"/>
              <a:ext cx="3142785" cy="0"/>
            </a:xfrm>
            <a:prstGeom prst="line">
              <a:avLst/>
            </a:prstGeom>
            <a:noFill/>
            <a:ln w="28575" cap="flat" cmpd="sng" algn="ctr">
              <a:solidFill>
                <a:srgbClr val="C9C011"/>
              </a:solidFill>
              <a:prstDash val="solid"/>
              <a:headEnd type="oval"/>
              <a:tailEnd type="oval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>
          <a:xfrm>
            <a:off x="-228600" y="289225"/>
            <a:ext cx="2857500" cy="5197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b="1" dirty="0" smtClean="0">
                <a:solidFill>
                  <a:schemeClr val="tx2"/>
                </a:solidFill>
              </a:rPr>
              <a:t>Terima </a:t>
            </a:r>
            <a:r>
              <a:rPr lang="nn-NO" sz="2000" b="1" dirty="0" smtClean="0">
                <a:solidFill>
                  <a:schemeClr val="tx2"/>
                </a:solidFill>
              </a:rPr>
              <a:t>Kasih</a:t>
            </a:r>
            <a:endParaRPr lang="nn-NO" sz="2000" b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0"/>
          <a:stretch/>
        </p:blipFill>
        <p:spPr>
          <a:xfrm>
            <a:off x="6206174" y="1262506"/>
            <a:ext cx="3064263" cy="3373871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28600" y="1500064"/>
            <a:ext cx="5819968" cy="3106112"/>
            <a:chOff x="228600" y="1500064"/>
            <a:chExt cx="5819968" cy="31061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500064"/>
              <a:ext cx="5819968" cy="3106112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785956" y="2465574"/>
              <a:ext cx="5113955" cy="646331"/>
              <a:chOff x="785956" y="2465574"/>
              <a:chExt cx="5113955" cy="64633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092506" y="2465574"/>
                <a:ext cx="480740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Kita </a:t>
                </a:r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harus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berterima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kasih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kepada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guru-guru </a:t>
                </a:r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kita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</a:t>
                </a:r>
              </a:p>
              <a:p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Mereka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telah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mengajar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dan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membimbing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kita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</a:t>
                </a: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785956" y="2664661"/>
                <a:ext cx="271746" cy="268182"/>
              </a:xfrm>
              <a:prstGeom prst="ellipse">
                <a:avLst/>
              </a:prstGeom>
              <a:solidFill>
                <a:srgbClr val="D386CE"/>
              </a:solidFill>
              <a:ln w="76200">
                <a:solidFill>
                  <a:srgbClr val="F1D8E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84154" y="3313213"/>
              <a:ext cx="5084566" cy="923330"/>
              <a:chOff x="784154" y="3313213"/>
              <a:chExt cx="5084566" cy="92333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057702" y="3313213"/>
                <a:ext cx="481101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Kita </a:t>
                </a:r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harus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berterima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kasih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kepada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kakak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, </a:t>
                </a:r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tetangga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, </a:t>
                </a:r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dan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teman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kita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</a:t>
                </a:r>
              </a:p>
              <a:p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Mereka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telah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membantu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dan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menolong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kita</a:t>
                </a: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84154" y="3640787"/>
                <a:ext cx="271746" cy="268182"/>
              </a:xfrm>
              <a:prstGeom prst="ellipse">
                <a:avLst/>
              </a:prstGeom>
              <a:solidFill>
                <a:srgbClr val="D386CE"/>
              </a:solidFill>
              <a:ln w="76200">
                <a:solidFill>
                  <a:srgbClr val="F1D8E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785956" y="1718589"/>
              <a:ext cx="4684030" cy="646331"/>
              <a:chOff x="785956" y="1718589"/>
              <a:chExt cx="4684030" cy="646331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785956" y="1956718"/>
                <a:ext cx="271746" cy="268182"/>
              </a:xfrm>
              <a:prstGeom prst="ellipse">
                <a:avLst/>
              </a:prstGeom>
              <a:solidFill>
                <a:srgbClr val="D386CE"/>
              </a:solidFill>
              <a:ln w="76200">
                <a:solidFill>
                  <a:srgbClr val="F1D8E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id-ID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092506" y="1718589"/>
                <a:ext cx="437748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Kita </a:t>
                </a:r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harus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berterima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kasih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kepada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orang </a:t>
                </a:r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tua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</a:t>
                </a:r>
              </a:p>
              <a:p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Mereka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telah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merawat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kita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hingga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besar</a:t>
                </a: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006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52800" y="1002798"/>
            <a:ext cx="5626100" cy="3352800"/>
            <a:chOff x="12700" y="1403350"/>
            <a:chExt cx="6019800" cy="3179989"/>
          </a:xfrm>
        </p:grpSpPr>
        <p:pic>
          <p:nvPicPr>
            <p:cNvPr id="2050" name="Picture 2" descr="Empty whiteboard for business presentations Premium Vecto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4" t="22045" r="14430" b="25559"/>
            <a:stretch/>
          </p:blipFill>
          <p:spPr bwMode="auto">
            <a:xfrm>
              <a:off x="12700" y="1403350"/>
              <a:ext cx="6019800" cy="3179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Snip Diagonal Corner Rectangle 8"/>
            <p:cNvSpPr/>
            <p:nvPr/>
          </p:nvSpPr>
          <p:spPr>
            <a:xfrm>
              <a:off x="381000" y="1632824"/>
              <a:ext cx="5257800" cy="2691526"/>
            </a:xfrm>
            <a:prstGeom prst="snip2Diag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Bagaimana</a:t>
              </a: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cara</a:t>
              </a: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kita</a:t>
              </a: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berterima</a:t>
              </a: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kasih</a:t>
              </a: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?</a:t>
              </a:r>
            </a:p>
            <a:p>
              <a:endPara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Kita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dapat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berterima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kasih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kepada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orang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tua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dan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guru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kita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dengan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mencium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tangannya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sambil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tersenyum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Kita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juga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dapat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mengucapkan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“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terima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kasih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”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kepada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orang yang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membantu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kita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  <a:endPara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0" y="1073887"/>
            <a:ext cx="2893173" cy="3344091"/>
          </a:xfrm>
          <a:prstGeom prst="rect">
            <a:avLst/>
          </a:prstGeom>
        </p:spPr>
      </p:pic>
      <p:sp>
        <p:nvSpPr>
          <p:cNvPr id="12" name="Parallelogram 3"/>
          <p:cNvSpPr/>
          <p:nvPr/>
        </p:nvSpPr>
        <p:spPr>
          <a:xfrm>
            <a:off x="-228600" y="289225"/>
            <a:ext cx="2857500" cy="5197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b="1" dirty="0" smtClean="0">
                <a:solidFill>
                  <a:schemeClr val="tx2"/>
                </a:solidFill>
              </a:rPr>
              <a:t>Terima </a:t>
            </a:r>
            <a:r>
              <a:rPr lang="nn-NO" sz="2000" b="1" dirty="0" smtClean="0">
                <a:solidFill>
                  <a:schemeClr val="tx2"/>
                </a:solidFill>
              </a:rPr>
              <a:t>Kasih</a:t>
            </a:r>
            <a:endParaRPr lang="nn-NO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14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81000" y="890497"/>
            <a:ext cx="4724400" cy="3569854"/>
            <a:chOff x="381000" y="890497"/>
            <a:chExt cx="4724400" cy="356985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890497"/>
              <a:ext cx="4724400" cy="356985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14400" y="1629560"/>
              <a:ext cx="4038600" cy="2085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Contoh</a:t>
              </a:r>
              <a:r>
                <a:rPr lang="en-US" dirty="0" smtClean="0"/>
                <a:t> </a:t>
              </a:r>
              <a:r>
                <a:rPr lang="en-US" dirty="0" err="1" smtClean="0"/>
                <a:t>ucapan</a:t>
              </a:r>
              <a:r>
                <a:rPr lang="en-US" dirty="0" smtClean="0"/>
                <a:t> </a:t>
              </a:r>
              <a:r>
                <a:rPr lang="en-US" dirty="0" err="1" smtClean="0"/>
                <a:t>terima</a:t>
              </a:r>
              <a:r>
                <a:rPr lang="en-US" dirty="0" smtClean="0"/>
                <a:t> </a:t>
              </a:r>
              <a:r>
                <a:rPr lang="en-US" dirty="0" err="1" smtClean="0"/>
                <a:t>kasih</a:t>
              </a:r>
              <a:r>
                <a:rPr lang="en-US" dirty="0" smtClean="0"/>
                <a:t>:</a:t>
              </a:r>
            </a:p>
            <a:p>
              <a:endParaRPr lang="en-US" dirty="0" smtClean="0"/>
            </a:p>
            <a:p>
              <a:pPr marL="285750" indent="-285750">
                <a:buFontTx/>
                <a:buChar char="-"/>
              </a:pPr>
              <a:r>
                <a:rPr lang="en-US" dirty="0" err="1" smtClean="0"/>
                <a:t>Terima</a:t>
              </a:r>
              <a:r>
                <a:rPr lang="en-US" dirty="0" smtClean="0"/>
                <a:t> </a:t>
              </a:r>
              <a:r>
                <a:rPr lang="en-US" dirty="0" err="1" smtClean="0"/>
                <a:t>kasih</a:t>
              </a:r>
              <a:r>
                <a:rPr lang="en-US" dirty="0" smtClean="0"/>
                <a:t> ayah </a:t>
              </a:r>
              <a:r>
                <a:rPr lang="en-US" dirty="0" err="1" smtClean="0"/>
                <a:t>telah</a:t>
              </a:r>
              <a:r>
                <a:rPr lang="en-US" dirty="0" smtClean="0"/>
                <a:t> </a:t>
              </a:r>
              <a:r>
                <a:rPr lang="en-US" dirty="0" err="1" smtClean="0"/>
                <a:t>mengantarkanku</a:t>
              </a:r>
              <a:r>
                <a:rPr lang="en-US" dirty="0" smtClean="0"/>
                <a:t> </a:t>
              </a:r>
              <a:r>
                <a:rPr lang="en-US" dirty="0" err="1" smtClean="0"/>
                <a:t>sekolah</a:t>
              </a:r>
              <a:r>
                <a:rPr lang="en-US" dirty="0" smtClean="0"/>
                <a:t>.</a:t>
              </a:r>
              <a:endParaRPr lang="en-US" dirty="0" smtClean="0"/>
            </a:p>
            <a:p>
              <a:pPr marL="285750" indent="-285750">
                <a:buFontTx/>
                <a:buChar char="-"/>
              </a:pPr>
              <a:r>
                <a:rPr lang="en-US" dirty="0" err="1" smtClean="0"/>
                <a:t>Terima</a:t>
              </a:r>
              <a:r>
                <a:rPr lang="en-US" dirty="0" smtClean="0"/>
                <a:t> </a:t>
              </a:r>
              <a:r>
                <a:rPr lang="en-US" dirty="0" err="1" smtClean="0"/>
                <a:t>kasih</a:t>
              </a:r>
              <a:r>
                <a:rPr lang="en-US" dirty="0" smtClean="0"/>
                <a:t> </a:t>
              </a:r>
              <a:r>
                <a:rPr lang="en-US" dirty="0" err="1" smtClean="0"/>
                <a:t>Ibu</a:t>
              </a:r>
              <a:r>
                <a:rPr lang="en-US" dirty="0" smtClean="0"/>
                <a:t>/</a:t>
              </a:r>
              <a:r>
                <a:rPr lang="en-US" dirty="0" err="1" smtClean="0"/>
                <a:t>Bapak</a:t>
              </a:r>
              <a:r>
                <a:rPr lang="en-US" dirty="0" smtClean="0"/>
                <a:t> guru </a:t>
              </a:r>
              <a:r>
                <a:rPr lang="en-US" dirty="0" err="1" smtClean="0"/>
                <a:t>telah</a:t>
              </a:r>
              <a:r>
                <a:rPr lang="en-US" dirty="0" smtClean="0"/>
                <a:t> </a:t>
              </a:r>
              <a:r>
                <a:rPr lang="en-US" dirty="0" err="1" smtClean="0"/>
                <a:t>mengajarkanku</a:t>
              </a:r>
              <a:r>
                <a:rPr lang="en-US" dirty="0" smtClean="0"/>
                <a:t>.</a:t>
              </a:r>
              <a:endParaRPr lang="en-US" dirty="0" smtClean="0"/>
            </a:p>
            <a:p>
              <a:pPr marL="285750" indent="-285750">
                <a:buFontTx/>
                <a:buChar char="-"/>
              </a:pPr>
              <a:r>
                <a:rPr lang="en-US" dirty="0" err="1"/>
                <a:t>Terima</a:t>
              </a:r>
              <a:r>
                <a:rPr lang="en-US" dirty="0"/>
                <a:t> </a:t>
              </a:r>
              <a:r>
                <a:rPr lang="en-US" dirty="0" err="1"/>
                <a:t>kasih</a:t>
              </a:r>
              <a:r>
                <a:rPr lang="en-US" dirty="0"/>
                <a:t> </a:t>
              </a:r>
              <a:r>
                <a:rPr lang="en-US" dirty="0" err="1"/>
                <a:t>Dika</a:t>
              </a:r>
              <a:r>
                <a:rPr lang="en-US" dirty="0"/>
                <a:t> </a:t>
              </a:r>
              <a:r>
                <a:rPr lang="en-US" dirty="0" err="1"/>
                <a:t>telah</a:t>
              </a:r>
              <a:r>
                <a:rPr lang="en-US" dirty="0"/>
                <a:t> </a:t>
              </a:r>
              <a:r>
                <a:rPr lang="en-US" dirty="0" err="1"/>
                <a:t>membantuku</a:t>
              </a:r>
              <a:r>
                <a:rPr lang="en-US" dirty="0"/>
                <a:t>.</a:t>
              </a:r>
            </a:p>
          </p:txBody>
        </p:sp>
      </p:grpSp>
      <p:pic>
        <p:nvPicPr>
          <p:cNvPr id="13" name="Picture 12" descr="C:\Users\User\AppData\Local\Temp\Rar$DRa0.760\BAB 7\Gambar 7.3.t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514" y="1200150"/>
            <a:ext cx="3683391" cy="26936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arallelogram 3"/>
          <p:cNvSpPr/>
          <p:nvPr/>
        </p:nvSpPr>
        <p:spPr>
          <a:xfrm>
            <a:off x="-228600" y="289225"/>
            <a:ext cx="2857500" cy="5197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b="1" dirty="0" smtClean="0">
                <a:solidFill>
                  <a:schemeClr val="tx2"/>
                </a:solidFill>
              </a:rPr>
              <a:t>Terima </a:t>
            </a:r>
            <a:r>
              <a:rPr lang="nn-NO" sz="2000" b="1" dirty="0" smtClean="0">
                <a:solidFill>
                  <a:schemeClr val="tx2"/>
                </a:solidFill>
              </a:rPr>
              <a:t>Kasih</a:t>
            </a:r>
            <a:endParaRPr lang="nn-NO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95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774158" y="1158798"/>
            <a:ext cx="5065042" cy="3352800"/>
            <a:chOff x="2506408" y="852664"/>
            <a:chExt cx="6279989" cy="3581400"/>
          </a:xfrm>
        </p:grpSpPr>
        <p:pic>
          <p:nvPicPr>
            <p:cNvPr id="1026" name="Picture 2" descr="Vintage grunge background Free Vect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6408" y="852664"/>
              <a:ext cx="6279989" cy="358140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3023238" y="1303813"/>
              <a:ext cx="5422570" cy="2762928"/>
            </a:xfrm>
            <a:prstGeom prst="roundRect">
              <a:avLst/>
            </a:prstGeom>
            <a:solidFill>
              <a:srgbClr val="589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Disiplin</a:t>
              </a:r>
              <a:r>
                <a:rPr lang="en-US" dirty="0" smtClean="0"/>
                <a:t> </a:t>
              </a:r>
              <a:r>
                <a:rPr lang="en-US" dirty="0" err="1" smtClean="0"/>
                <a:t>artinya</a:t>
              </a:r>
              <a:r>
                <a:rPr lang="en-US" dirty="0" smtClean="0"/>
                <a:t> </a:t>
              </a:r>
              <a:r>
                <a:rPr lang="en-US" dirty="0" err="1" smtClean="0"/>
                <a:t>patuh</a:t>
              </a:r>
              <a:r>
                <a:rPr lang="en-US" dirty="0" smtClean="0"/>
                <a:t> </a:t>
              </a:r>
              <a:r>
                <a:rPr lang="en-US" dirty="0" err="1" smtClean="0"/>
                <a:t>dan</a:t>
              </a:r>
              <a:r>
                <a:rPr lang="en-US" dirty="0" smtClean="0"/>
                <a:t> </a:t>
              </a:r>
              <a:r>
                <a:rPr lang="en-US" dirty="0" err="1" smtClean="0"/>
                <a:t>taat</a:t>
              </a:r>
              <a:r>
                <a:rPr lang="en-US" dirty="0" smtClean="0"/>
                <a:t> </a:t>
              </a:r>
              <a:r>
                <a:rPr lang="en-US" dirty="0" err="1" smtClean="0"/>
                <a:t>pada</a:t>
              </a:r>
              <a:r>
                <a:rPr lang="en-US" dirty="0" smtClean="0"/>
                <a:t> </a:t>
              </a:r>
              <a:r>
                <a:rPr lang="en-US" dirty="0" err="1" smtClean="0"/>
                <a:t>aturan</a:t>
              </a:r>
              <a:r>
                <a:rPr lang="en-US" dirty="0" smtClean="0"/>
                <a:t>.</a:t>
              </a:r>
            </a:p>
            <a:p>
              <a:pPr algn="ctr"/>
              <a:r>
                <a:rPr lang="en-US" dirty="0" err="1" smtClean="0"/>
                <a:t>Sebagai</a:t>
              </a:r>
              <a:r>
                <a:rPr lang="en-US" dirty="0" smtClean="0"/>
                <a:t> </a:t>
              </a:r>
              <a:r>
                <a:rPr lang="en-US" dirty="0" err="1" smtClean="0"/>
                <a:t>seorang</a:t>
              </a:r>
              <a:r>
                <a:rPr lang="en-US" dirty="0" smtClean="0"/>
                <a:t> </a:t>
              </a:r>
              <a:r>
                <a:rPr lang="en-US" dirty="0" err="1" smtClean="0"/>
                <a:t>muslim</a:t>
              </a:r>
              <a:r>
                <a:rPr lang="en-US" dirty="0" smtClean="0"/>
                <a:t>, </a:t>
              </a:r>
              <a:r>
                <a:rPr lang="en-US" dirty="0" err="1" smtClean="0"/>
                <a:t>kita</a:t>
              </a:r>
              <a:r>
                <a:rPr lang="en-US" dirty="0" smtClean="0"/>
                <a:t> </a:t>
              </a:r>
              <a:r>
                <a:rPr lang="en-US" dirty="0" err="1" smtClean="0"/>
                <a:t>harus</a:t>
              </a:r>
              <a:r>
                <a:rPr lang="en-US" dirty="0" smtClean="0"/>
                <a:t> </a:t>
              </a:r>
              <a:r>
                <a:rPr lang="en-US" dirty="0" err="1" smtClean="0"/>
                <a:t>taat</a:t>
              </a:r>
              <a:r>
                <a:rPr lang="en-US" dirty="0" smtClean="0"/>
                <a:t> </a:t>
              </a:r>
              <a:r>
                <a:rPr lang="en-US" dirty="0" err="1" smtClean="0"/>
                <a:t>kepada</a:t>
              </a:r>
              <a:r>
                <a:rPr lang="en-US" dirty="0" smtClean="0"/>
                <a:t> Allah </a:t>
              </a:r>
              <a:r>
                <a:rPr lang="en-US" dirty="0" err="1" smtClean="0"/>
                <a:t>Swt</a:t>
              </a:r>
              <a:r>
                <a:rPr lang="en-US" dirty="0" smtClean="0"/>
                <a:t>.</a:t>
              </a:r>
            </a:p>
            <a:p>
              <a:pPr algn="ctr"/>
              <a:r>
                <a:rPr lang="en-US" dirty="0" err="1" smtClean="0"/>
                <a:t>Anak</a:t>
              </a:r>
              <a:r>
                <a:rPr lang="en-US" dirty="0" smtClean="0"/>
                <a:t> yang </a:t>
              </a:r>
              <a:r>
                <a:rPr lang="en-US" dirty="0" err="1" smtClean="0"/>
                <a:t>saleh</a:t>
              </a:r>
              <a:r>
                <a:rPr lang="en-US" dirty="0" smtClean="0"/>
                <a:t> </a:t>
              </a:r>
              <a:r>
                <a:rPr lang="en-US" dirty="0" err="1" smtClean="0"/>
                <a:t>harus</a:t>
              </a:r>
              <a:r>
                <a:rPr lang="en-US" dirty="0" smtClean="0"/>
                <a:t> </a:t>
              </a:r>
              <a:r>
                <a:rPr lang="en-US" dirty="0" err="1" smtClean="0"/>
                <a:t>patuh</a:t>
              </a:r>
              <a:r>
                <a:rPr lang="en-US" dirty="0" smtClean="0"/>
                <a:t> </a:t>
              </a:r>
              <a:r>
                <a:rPr lang="en-US" dirty="0" err="1" smtClean="0"/>
                <a:t>kepada</a:t>
              </a:r>
              <a:r>
                <a:rPr lang="en-US" dirty="0" smtClean="0"/>
                <a:t> </a:t>
              </a:r>
              <a:r>
                <a:rPr lang="en-US" dirty="0" smtClean="0"/>
                <a:t>orang </a:t>
              </a:r>
              <a:r>
                <a:rPr lang="en-US" dirty="0" err="1" smtClean="0"/>
                <a:t>tua</a:t>
              </a:r>
              <a:r>
                <a:rPr lang="en-US" dirty="0" smtClean="0"/>
                <a:t>.</a:t>
              </a:r>
            </a:p>
            <a:p>
              <a:pPr algn="ctr"/>
              <a:r>
                <a:rPr lang="en-US" dirty="0" err="1" smtClean="0"/>
                <a:t>Siswa</a:t>
              </a:r>
              <a:r>
                <a:rPr lang="en-US" dirty="0" smtClean="0"/>
                <a:t> yang </a:t>
              </a:r>
              <a:r>
                <a:rPr lang="en-US" dirty="0" err="1" smtClean="0"/>
                <a:t>pintar</a:t>
              </a:r>
              <a:r>
                <a:rPr lang="en-US" dirty="0" smtClean="0"/>
                <a:t> </a:t>
              </a:r>
              <a:r>
                <a:rPr lang="en-US" dirty="0" err="1" smtClean="0"/>
                <a:t>harus</a:t>
              </a:r>
              <a:r>
                <a:rPr lang="en-US" dirty="0" smtClean="0"/>
                <a:t> </a:t>
              </a:r>
              <a:r>
                <a:rPr lang="en-US" dirty="0" err="1" smtClean="0"/>
                <a:t>taat</a:t>
              </a:r>
              <a:r>
                <a:rPr lang="en-US" dirty="0" smtClean="0"/>
                <a:t> </a:t>
              </a:r>
              <a:r>
                <a:rPr lang="en-US" dirty="0" err="1" smtClean="0"/>
                <a:t>pada</a:t>
              </a:r>
              <a:r>
                <a:rPr lang="en-US" dirty="0" smtClean="0"/>
                <a:t> </a:t>
              </a:r>
              <a:r>
                <a:rPr lang="en-US" dirty="0" err="1" smtClean="0"/>
                <a:t>aturan</a:t>
              </a:r>
              <a:r>
                <a:rPr lang="en-US" dirty="0" smtClean="0"/>
                <a:t> </a:t>
              </a:r>
              <a:r>
                <a:rPr lang="en-US" dirty="0" err="1" smtClean="0"/>
                <a:t>sekolah</a:t>
              </a:r>
              <a:endParaRPr lang="en-US" dirty="0" smtClean="0"/>
            </a:p>
          </p:txBody>
        </p:sp>
      </p:grpSp>
      <p:pic>
        <p:nvPicPr>
          <p:cNvPr id="8" name="Picture 7" descr="C:\Users\User\AppData\Local\Temp\Rar$DRa0.306\BAB 3\3 4.t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58" y="1657350"/>
            <a:ext cx="35052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arallelogram 3"/>
          <p:cNvSpPr/>
          <p:nvPr/>
        </p:nvSpPr>
        <p:spPr>
          <a:xfrm>
            <a:off x="-228600" y="289225"/>
            <a:ext cx="2857500" cy="5197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b="1" dirty="0" smtClean="0">
                <a:solidFill>
                  <a:schemeClr val="tx2"/>
                </a:solidFill>
              </a:rPr>
              <a:t>Disiplin</a:t>
            </a:r>
            <a:endParaRPr lang="nn-NO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38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sp>
        <p:nvSpPr>
          <p:cNvPr id="10" name="Parallelogram 3"/>
          <p:cNvSpPr/>
          <p:nvPr/>
        </p:nvSpPr>
        <p:spPr>
          <a:xfrm>
            <a:off x="-228600" y="289225"/>
            <a:ext cx="2857500" cy="5197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b="1" dirty="0" smtClean="0">
                <a:solidFill>
                  <a:schemeClr val="tx2"/>
                </a:solidFill>
              </a:rPr>
              <a:t>Disiplin</a:t>
            </a:r>
            <a:endParaRPr lang="nn-NO" sz="2000" b="1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27" y="1466029"/>
            <a:ext cx="1666973" cy="320554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999880" y="335627"/>
            <a:ext cx="2712517" cy="1890984"/>
            <a:chOff x="4999880" y="335627"/>
            <a:chExt cx="2712517" cy="189098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9880" y="335627"/>
              <a:ext cx="2712517" cy="189098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 rot="418596">
              <a:off x="5134776" y="804743"/>
              <a:ext cx="23115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/>
                <a:t>Seperti</a:t>
              </a:r>
              <a:r>
                <a:rPr lang="en-US" dirty="0"/>
                <a:t> </a:t>
              </a:r>
              <a:r>
                <a:rPr lang="en-US" dirty="0" err="1"/>
                <a:t>apakah</a:t>
              </a:r>
              <a:r>
                <a:rPr lang="en-US" dirty="0"/>
                <a:t> </a:t>
              </a:r>
              <a:r>
                <a:rPr lang="en-US" dirty="0" err="1"/>
                <a:t>contoh</a:t>
              </a:r>
              <a:r>
                <a:rPr lang="en-US" dirty="0"/>
                <a:t> </a:t>
              </a:r>
              <a:r>
                <a:rPr lang="en-US" dirty="0" err="1"/>
                <a:t>perilaku</a:t>
              </a:r>
              <a:r>
                <a:rPr lang="en-US" dirty="0"/>
                <a:t> </a:t>
              </a:r>
              <a:r>
                <a:rPr lang="en-US" dirty="0" err="1"/>
                <a:t>disiplin</a:t>
              </a:r>
              <a:r>
                <a:rPr lang="en-US" dirty="0"/>
                <a:t>?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05998" y="899837"/>
            <a:ext cx="3770801" cy="3713663"/>
            <a:chOff x="1105998" y="899837"/>
            <a:chExt cx="3770801" cy="3713663"/>
          </a:xfrm>
        </p:grpSpPr>
        <p:grpSp>
          <p:nvGrpSpPr>
            <p:cNvPr id="5" name="Group 4"/>
            <p:cNvGrpSpPr/>
            <p:nvPr/>
          </p:nvGrpSpPr>
          <p:grpSpPr>
            <a:xfrm>
              <a:off x="1105998" y="899837"/>
              <a:ext cx="3770801" cy="3713663"/>
              <a:chOff x="4785732" y="732317"/>
              <a:chExt cx="3352800" cy="3962400"/>
            </a:xfrm>
          </p:grpSpPr>
          <p:pic>
            <p:nvPicPr>
              <p:cNvPr id="2050" name="Picture 2" descr="Job interview sticky note Free Vector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72" t="14378" r="22098" b="19168"/>
              <a:stretch/>
            </p:blipFill>
            <p:spPr bwMode="auto">
              <a:xfrm>
                <a:off x="4785732" y="732317"/>
                <a:ext cx="3352800" cy="3962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5052431" y="1747885"/>
                <a:ext cx="2819400" cy="2133600"/>
              </a:xfrm>
              <a:prstGeom prst="roundRect">
                <a:avLst/>
              </a:prstGeom>
              <a:solidFill>
                <a:srgbClr val="F7ED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 err="1" smtClean="0">
                    <a:solidFill>
                      <a:schemeClr val="tx2"/>
                    </a:solidFill>
                  </a:rPr>
                  <a:t>Bangun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tepat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waktu</a:t>
                </a:r>
                <a:endParaRPr lang="en-US" dirty="0" smtClean="0">
                  <a:solidFill>
                    <a:schemeClr val="tx2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err="1" smtClean="0">
                    <a:solidFill>
                      <a:schemeClr val="tx2"/>
                    </a:solidFill>
                  </a:rPr>
                  <a:t>Salat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tepat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waktu</a:t>
                </a:r>
                <a:endParaRPr lang="en-US" dirty="0" smtClean="0">
                  <a:solidFill>
                    <a:schemeClr val="tx2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err="1" smtClean="0">
                    <a:solidFill>
                      <a:schemeClr val="tx2"/>
                    </a:solidFill>
                  </a:rPr>
                  <a:t>Tidak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terlambat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datang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ke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sekolah</a:t>
                </a:r>
                <a:endParaRPr lang="en-US" dirty="0" smtClean="0">
                  <a:solidFill>
                    <a:schemeClr val="tx2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err="1" smtClean="0">
                    <a:solidFill>
                      <a:schemeClr val="tx2"/>
                    </a:solidFill>
                  </a:rPr>
                  <a:t>Taat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pada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aturan</a:t>
                </a:r>
                <a:endParaRPr lang="en-US" dirty="0" smtClean="0">
                  <a:solidFill>
                    <a:schemeClr val="tx2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err="1" smtClean="0">
                    <a:solidFill>
                      <a:schemeClr val="tx2"/>
                    </a:solidFill>
                  </a:rPr>
                  <a:t>Mengumpulkan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tugas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tepat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waktu</a:t>
                </a:r>
                <a:endParaRPr lang="en-US" dirty="0" smtClean="0">
                  <a:solidFill>
                    <a:schemeClr val="tx2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err="1" smtClean="0">
                    <a:solidFill>
                      <a:schemeClr val="tx2"/>
                    </a:solidFill>
                  </a:rPr>
                  <a:t>Menyiapkan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buku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sekolah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sebelum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tidur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2675084" y="1057847"/>
              <a:ext cx="8931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n-NO" b="1" dirty="0">
                  <a:solidFill>
                    <a:schemeClr val="bg1"/>
                  </a:solidFill>
                </a:rPr>
                <a:t>Disiplin</a:t>
              </a:r>
              <a:endParaRPr lang="nn-NO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39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94678" y="1866021"/>
            <a:ext cx="4327599" cy="2308324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cs typeface="Adobe Arabic" panose="02040503050201020203" pitchFamily="18" charset="-78"/>
              </a:rPr>
              <a:t>Terima</a:t>
            </a:r>
            <a:r>
              <a:rPr lang="en-US" dirty="0" smtClean="0">
                <a:cs typeface="Adobe Arabic" panose="02040503050201020203" pitchFamily="18" charset="-78"/>
              </a:rPr>
              <a:t> </a:t>
            </a:r>
            <a:r>
              <a:rPr lang="en-US" dirty="0" err="1" smtClean="0">
                <a:cs typeface="Adobe Arabic" panose="02040503050201020203" pitchFamily="18" charset="-78"/>
              </a:rPr>
              <a:t>kasih</a:t>
            </a:r>
            <a:r>
              <a:rPr lang="en-US" dirty="0" smtClean="0">
                <a:cs typeface="Adobe Arabic" panose="02040503050201020203" pitchFamily="18" charset="-78"/>
              </a:rPr>
              <a:t> </a:t>
            </a:r>
            <a:r>
              <a:rPr lang="en-US" dirty="0" err="1" smtClean="0">
                <a:cs typeface="Adobe Arabic" panose="02040503050201020203" pitchFamily="18" charset="-78"/>
              </a:rPr>
              <a:t>dan</a:t>
            </a:r>
            <a:r>
              <a:rPr lang="en-US" dirty="0" smtClean="0">
                <a:cs typeface="Adobe Arabic" panose="02040503050201020203" pitchFamily="18" charset="-78"/>
              </a:rPr>
              <a:t> </a:t>
            </a:r>
            <a:r>
              <a:rPr lang="en-US" dirty="0" err="1" smtClean="0">
                <a:cs typeface="Adobe Arabic" panose="02040503050201020203" pitchFamily="18" charset="-78"/>
              </a:rPr>
              <a:t>disiplin</a:t>
            </a:r>
            <a:r>
              <a:rPr lang="en-US" dirty="0" smtClean="0">
                <a:cs typeface="Adobe Arabic" panose="02040503050201020203" pitchFamily="18" charset="-78"/>
              </a:rPr>
              <a:t> </a:t>
            </a:r>
            <a:r>
              <a:rPr lang="en-US" dirty="0" err="1" smtClean="0">
                <a:cs typeface="Adobe Arabic" panose="02040503050201020203" pitchFamily="18" charset="-78"/>
              </a:rPr>
              <a:t>termasuk</a:t>
            </a:r>
            <a:r>
              <a:rPr lang="en-US" dirty="0" smtClean="0">
                <a:cs typeface="Adobe Arabic" panose="02040503050201020203" pitchFamily="18" charset="-78"/>
              </a:rPr>
              <a:t> </a:t>
            </a:r>
            <a:r>
              <a:rPr lang="en-US" dirty="0" err="1" smtClean="0">
                <a:cs typeface="Adobe Arabic" panose="02040503050201020203" pitchFamily="18" charset="-78"/>
              </a:rPr>
              <a:t>akhlak</a:t>
            </a:r>
            <a:r>
              <a:rPr lang="en-US" dirty="0" smtClean="0">
                <a:cs typeface="Adobe Arabic" panose="02040503050201020203" pitchFamily="18" charset="-78"/>
              </a:rPr>
              <a:t> </a:t>
            </a:r>
            <a:r>
              <a:rPr lang="en-US" dirty="0" err="1" smtClean="0">
                <a:cs typeface="Adobe Arabic" panose="02040503050201020203" pitchFamily="18" charset="-78"/>
              </a:rPr>
              <a:t>terpuji</a:t>
            </a:r>
            <a:r>
              <a:rPr lang="en-US" dirty="0" smtClean="0">
                <a:cs typeface="Adobe Arabic" panose="02040503050201020203" pitchFamily="18" charset="-78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cs typeface="Adobe Arabic" panose="02040503050201020203" pitchFamily="18" charset="-78"/>
              </a:rPr>
              <a:t>Kita </a:t>
            </a:r>
            <a:r>
              <a:rPr lang="en-US" dirty="0" err="1" smtClean="0">
                <a:cs typeface="Adobe Arabic" panose="02040503050201020203" pitchFamily="18" charset="-78"/>
              </a:rPr>
              <a:t>harus</a:t>
            </a:r>
            <a:r>
              <a:rPr lang="en-US" dirty="0" smtClean="0">
                <a:cs typeface="Adobe Arabic" panose="02040503050201020203" pitchFamily="18" charset="-78"/>
              </a:rPr>
              <a:t> </a:t>
            </a:r>
            <a:r>
              <a:rPr lang="en-US" dirty="0" err="1" smtClean="0">
                <a:cs typeface="Adobe Arabic" panose="02040503050201020203" pitchFamily="18" charset="-78"/>
              </a:rPr>
              <a:t>berterima</a:t>
            </a:r>
            <a:r>
              <a:rPr lang="en-US" dirty="0" smtClean="0">
                <a:cs typeface="Adobe Arabic" panose="02040503050201020203" pitchFamily="18" charset="-78"/>
              </a:rPr>
              <a:t> </a:t>
            </a:r>
            <a:r>
              <a:rPr lang="en-US" dirty="0" err="1" smtClean="0">
                <a:cs typeface="Adobe Arabic" panose="02040503050201020203" pitchFamily="18" charset="-78"/>
              </a:rPr>
              <a:t>kasih</a:t>
            </a:r>
            <a:r>
              <a:rPr lang="en-US" dirty="0" smtClean="0">
                <a:cs typeface="Adobe Arabic" panose="02040503050201020203" pitchFamily="18" charset="-78"/>
              </a:rPr>
              <a:t> </a:t>
            </a:r>
            <a:r>
              <a:rPr lang="en-US" dirty="0" err="1" smtClean="0">
                <a:cs typeface="Adobe Arabic" panose="02040503050201020203" pitchFamily="18" charset="-78"/>
              </a:rPr>
              <a:t>kepada</a:t>
            </a:r>
            <a:r>
              <a:rPr lang="en-US" dirty="0" smtClean="0">
                <a:cs typeface="Adobe Arabic" panose="02040503050201020203" pitchFamily="18" charset="-78"/>
              </a:rPr>
              <a:t> orang yang </a:t>
            </a:r>
            <a:r>
              <a:rPr lang="en-US" dirty="0" err="1" smtClean="0">
                <a:cs typeface="Adobe Arabic" panose="02040503050201020203" pitchFamily="18" charset="-78"/>
              </a:rPr>
              <a:t>membantu</a:t>
            </a:r>
            <a:r>
              <a:rPr lang="en-US" dirty="0" smtClean="0">
                <a:cs typeface="Adobe Arabic" panose="02040503050201020203" pitchFamily="18" charset="-78"/>
              </a:rPr>
              <a:t> </a:t>
            </a:r>
            <a:r>
              <a:rPr lang="en-US" dirty="0" err="1" smtClean="0">
                <a:cs typeface="Adobe Arabic" panose="02040503050201020203" pitchFamily="18" charset="-78"/>
              </a:rPr>
              <a:t>kita</a:t>
            </a:r>
            <a:r>
              <a:rPr lang="en-US" dirty="0" smtClean="0">
                <a:cs typeface="Adobe Arabic" panose="02040503050201020203" pitchFamily="18" charset="-78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cs typeface="Adobe Arabic" panose="02040503050201020203" pitchFamily="18" charset="-78"/>
              </a:rPr>
              <a:t>Disiplin</a:t>
            </a:r>
            <a:r>
              <a:rPr lang="en-US" dirty="0" smtClean="0">
                <a:cs typeface="Adobe Arabic" panose="02040503050201020203" pitchFamily="18" charset="-78"/>
              </a:rPr>
              <a:t> </a:t>
            </a:r>
            <a:r>
              <a:rPr lang="en-US" dirty="0" err="1" smtClean="0">
                <a:cs typeface="Adobe Arabic" panose="02040503050201020203" pitchFamily="18" charset="-78"/>
              </a:rPr>
              <a:t>artinya</a:t>
            </a:r>
            <a:r>
              <a:rPr lang="en-US" dirty="0" smtClean="0">
                <a:cs typeface="Adobe Arabic" panose="02040503050201020203" pitchFamily="18" charset="-78"/>
              </a:rPr>
              <a:t> </a:t>
            </a:r>
            <a:r>
              <a:rPr lang="en-US" dirty="0" err="1" smtClean="0">
                <a:cs typeface="Adobe Arabic" panose="02040503050201020203" pitchFamily="18" charset="-78"/>
              </a:rPr>
              <a:t>patuh</a:t>
            </a:r>
            <a:r>
              <a:rPr lang="en-US" dirty="0" smtClean="0">
                <a:cs typeface="Adobe Arabic" panose="02040503050201020203" pitchFamily="18" charset="-78"/>
              </a:rPr>
              <a:t> </a:t>
            </a:r>
            <a:r>
              <a:rPr lang="en-US" dirty="0" err="1" smtClean="0">
                <a:cs typeface="Adobe Arabic" panose="02040503050201020203" pitchFamily="18" charset="-78"/>
              </a:rPr>
              <a:t>dan</a:t>
            </a:r>
            <a:r>
              <a:rPr lang="en-US" dirty="0" smtClean="0">
                <a:cs typeface="Adobe Arabic" panose="02040503050201020203" pitchFamily="18" charset="-78"/>
              </a:rPr>
              <a:t> </a:t>
            </a:r>
            <a:r>
              <a:rPr lang="en-US" dirty="0" err="1" smtClean="0">
                <a:cs typeface="Adobe Arabic" panose="02040503050201020203" pitchFamily="18" charset="-78"/>
              </a:rPr>
              <a:t>taat</a:t>
            </a:r>
            <a:r>
              <a:rPr lang="en-US" dirty="0" smtClean="0">
                <a:cs typeface="Adobe Arabic" panose="02040503050201020203" pitchFamily="18" charset="-78"/>
              </a:rPr>
              <a:t> </a:t>
            </a:r>
            <a:r>
              <a:rPr lang="en-US" dirty="0" err="1" smtClean="0">
                <a:cs typeface="Adobe Arabic" panose="02040503050201020203" pitchFamily="18" charset="-78"/>
              </a:rPr>
              <a:t>pada</a:t>
            </a:r>
            <a:r>
              <a:rPr lang="en-US" dirty="0" smtClean="0">
                <a:cs typeface="Adobe Arabic" panose="02040503050201020203" pitchFamily="18" charset="-78"/>
              </a:rPr>
              <a:t> </a:t>
            </a:r>
            <a:r>
              <a:rPr lang="en-US" dirty="0" err="1" smtClean="0">
                <a:cs typeface="Adobe Arabic" panose="02040503050201020203" pitchFamily="18" charset="-78"/>
              </a:rPr>
              <a:t>aturan</a:t>
            </a:r>
            <a:r>
              <a:rPr lang="en-US" dirty="0" smtClean="0">
                <a:cs typeface="Adobe Arabic" panose="02040503050201020203" pitchFamily="18" charset="-78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cs typeface="Adobe Arabic" panose="02040503050201020203" pitchFamily="18" charset="-78"/>
              </a:rPr>
              <a:t>Orang yang </a:t>
            </a:r>
            <a:r>
              <a:rPr lang="en-US" dirty="0" err="1" smtClean="0">
                <a:cs typeface="Adobe Arabic" panose="02040503050201020203" pitchFamily="18" charset="-78"/>
              </a:rPr>
              <a:t>disiplin</a:t>
            </a:r>
            <a:r>
              <a:rPr lang="en-US" dirty="0" smtClean="0">
                <a:cs typeface="Adobe Arabic" panose="02040503050201020203" pitchFamily="18" charset="-78"/>
              </a:rPr>
              <a:t> </a:t>
            </a:r>
            <a:r>
              <a:rPr lang="en-US" dirty="0" err="1" smtClean="0">
                <a:cs typeface="Adobe Arabic" panose="02040503050201020203" pitchFamily="18" charset="-78"/>
              </a:rPr>
              <a:t>hidupnya</a:t>
            </a:r>
            <a:r>
              <a:rPr lang="en-US" dirty="0" smtClean="0">
                <a:cs typeface="Adobe Arabic" panose="02040503050201020203" pitchFamily="18" charset="-78"/>
              </a:rPr>
              <a:t> </a:t>
            </a:r>
            <a:r>
              <a:rPr lang="en-US" dirty="0" err="1" smtClean="0">
                <a:cs typeface="Adobe Arabic" panose="02040503050201020203" pitchFamily="18" charset="-78"/>
              </a:rPr>
              <a:t>lebih</a:t>
            </a:r>
            <a:r>
              <a:rPr lang="en-US" dirty="0" smtClean="0">
                <a:cs typeface="Adobe Arabic" panose="02040503050201020203" pitchFamily="18" charset="-78"/>
              </a:rPr>
              <a:t> </a:t>
            </a:r>
            <a:r>
              <a:rPr lang="en-US" dirty="0" err="1" smtClean="0">
                <a:cs typeface="Adobe Arabic" panose="02040503050201020203" pitchFamily="18" charset="-78"/>
              </a:rPr>
              <a:t>teratur</a:t>
            </a:r>
            <a:r>
              <a:rPr lang="en-US" dirty="0" smtClean="0">
                <a:cs typeface="Adobe Arabic" panose="02040503050201020203" pitchFamily="18" charset="-78"/>
              </a:rPr>
              <a:t>.</a:t>
            </a:r>
            <a:endParaRPr lang="en-US" dirty="0" smtClean="0">
              <a:cs typeface="Adobe Arabic" panose="02040503050201020203" pitchFamily="18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966821"/>
            <a:ext cx="3286708" cy="342710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950219" y="68102"/>
            <a:ext cx="2286000" cy="1404431"/>
            <a:chOff x="1950219" y="68102"/>
            <a:chExt cx="2286000" cy="140443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98" t="3010" r="23582" b="6666"/>
            <a:stretch/>
          </p:blipFill>
          <p:spPr>
            <a:xfrm>
              <a:off x="1950219" y="68102"/>
              <a:ext cx="2286000" cy="140443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370072" y="633267"/>
              <a:ext cx="14462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000" b="1" dirty="0" err="1">
                  <a:solidFill>
                    <a:schemeClr val="tx2"/>
                  </a:solidFill>
                  <a:latin typeface="Calibri" panose="020F0502020204030204" pitchFamily="34" charset="0"/>
                </a:rPr>
                <a:t>Rangkuman</a:t>
              </a:r>
              <a:endParaRPr lang="id-ID" sz="20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725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276</Words>
  <Application>Microsoft Office PowerPoint</Application>
  <PresentationFormat>On-screen Show (16:9)</PresentationFormat>
  <Paragraphs>61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MS PGothic</vt:lpstr>
      <vt:lpstr>Adobe Arabic</vt:lpstr>
      <vt:lpstr>Arial</vt:lpstr>
      <vt:lpstr>Calibri</vt:lpstr>
      <vt:lpstr>Open Sans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Eka Nurdiana</dc:creator>
  <cp:lastModifiedBy>User</cp:lastModifiedBy>
  <cp:revision>59</cp:revision>
  <dcterms:created xsi:type="dcterms:W3CDTF">2022-01-17T01:37:52Z</dcterms:created>
  <dcterms:modified xsi:type="dcterms:W3CDTF">2022-06-05T17:00:17Z</dcterms:modified>
</cp:coreProperties>
</file>