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7" r:id="rId18"/>
    <p:sldId id="276" r:id="rId19"/>
    <p:sldId id="27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F34B2"/>
    <a:srgbClr val="DA0000"/>
    <a:srgbClr val="000000"/>
    <a:srgbClr val="FFFFFF"/>
    <a:srgbClr val="FAC090"/>
    <a:srgbClr val="0000FF"/>
    <a:srgbClr val="E6B9B8"/>
    <a:srgbClr val="E46C0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7" autoAdjust="0"/>
    <p:restoredTop sz="98930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09" y="-3445585"/>
            <a:ext cx="7044681" cy="9720092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506679"/>
            <a:ext cx="3744000" cy="404331"/>
            <a:chOff x="-60940" y="3925311"/>
            <a:chExt cx="3409374" cy="424548"/>
          </a:xfrm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12964" y="1983952"/>
            <a:ext cx="3672000" cy="3785652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Menyederhanakan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mengurutkan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pecahan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pecahan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desimal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pecahan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kuantitas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pecahan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Memecahkan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 noChangeArrowheads="1"/>
          </p:cNvSpPr>
          <p:nvPr/>
        </p:nvSpPr>
        <p:spPr bwMode="auto">
          <a:xfrm>
            <a:off x="677370" y="384854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PECAHAN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itle 1"/>
          <p:cNvSpPr>
            <a:spLocks noGrp="1" noChangeArrowheads="1"/>
          </p:cNvSpPr>
          <p:nvPr/>
        </p:nvSpPr>
        <p:spPr bwMode="auto">
          <a:xfrm>
            <a:off x="179512" y="33603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BAB 5</a:t>
            </a:r>
            <a:endParaRPr lang="en-US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84398"/>
            <a:ext cx="6042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Desimal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9847" y="784995"/>
            <a:ext cx="8666748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Mengurutkan</a:t>
            </a:r>
            <a:r>
              <a:rPr lang="en-US" sz="22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harus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membandingkannya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per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Membandingkan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dimulai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satuan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persepuluhan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perseratusan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n w="0"/>
                <a:latin typeface="Arial" charset="0"/>
                <a:cs typeface="Arial" charset="0"/>
              </a:rPr>
              <a:t>seterusnya</a:t>
            </a:r>
            <a:r>
              <a:rPr lang="en-US" sz="2200" dirty="0" smtClean="0">
                <a:ln w="0"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653" y="2978675"/>
            <a:ext cx="8657850" cy="1785104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1,132. </a:t>
            </a:r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 1,132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selanjutnya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tersisa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Demikian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sampai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terurut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55" y="4901725"/>
            <a:ext cx="86667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1,132 ; 0,7 ; 0,65 ; 0,3 ; 0,04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7252" y="1892991"/>
            <a:ext cx="8666748" cy="92333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Urutkan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!</a:t>
            </a:r>
          </a:p>
          <a:p>
            <a:pPr algn="ctr" eaLnBrk="1" hangingPunct="1"/>
            <a:r>
              <a:rPr lang="en-US" sz="3200" b="1" dirty="0" smtClean="0">
                <a:latin typeface="Arial" charset="0"/>
                <a:cs typeface="Arial" charset="0"/>
              </a:rPr>
              <a:t>0,04 ; 0,3 ; 0,65 ; 1,132 ; 0,7.</a:t>
            </a:r>
          </a:p>
        </p:txBody>
      </p:sp>
    </p:spTree>
    <p:extLst>
      <p:ext uri="{BB962C8B-B14F-4D97-AF65-F5344CB8AC3E}">
        <p14:creationId xmlns:p14="http://schemas.microsoft.com/office/powerpoint/2010/main" val="28461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67" y="158430"/>
            <a:ext cx="6042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erbagai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8167" y="529100"/>
            <a:ext cx="8666748" cy="707886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mengurutkan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berbeda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ubahlah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terlebih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err="1" smtClean="0">
                <a:latin typeface="Arial" charset="0"/>
                <a:cs typeface="Arial" charset="0"/>
              </a:rPr>
              <a:t>dahulu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setiap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sama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104" y="2668566"/>
            <a:ext cx="8657850" cy="180049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latin typeface="Arial" charset="0"/>
                <a:cs typeface="Arial" charset="0"/>
              </a:rPr>
              <a:t>Cara I : </a:t>
            </a:r>
            <a:r>
              <a:rPr lang="en-US" sz="2000" dirty="0" err="1" smtClean="0">
                <a:latin typeface="Arial" charset="0"/>
                <a:cs typeface="Arial" charset="0"/>
              </a:rPr>
              <a:t>semua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diubah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desimal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700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19206" y="1223928"/>
                <a:ext cx="8666748" cy="105118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Urutkan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berikut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mulai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terbesar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!</a:t>
                </a:r>
              </a:p>
              <a:p>
                <a:pPr eaLnBrk="1" hangingPunct="1"/>
                <a:r>
                  <a:rPr lang="en-US" sz="2800" b="1" dirty="0" smtClean="0">
                    <a:latin typeface="Arial" charset="0"/>
                    <a:cs typeface="Arial" charset="0"/>
                  </a:rPr>
                  <a:t>0,4 ;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charset="0"/>
                    <a:cs typeface="Arial" charset="0"/>
                  </a:rPr>
                  <a:t> ; 25%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Arial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Arial" charset="0"/>
                    <a:cs typeface="Arial" charset="0"/>
                  </a:rPr>
                  <a:t>; 1,75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206" y="1223928"/>
                <a:ext cx="8666748" cy="10511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41945" y="3008187"/>
            <a:ext cx="854594" cy="1366238"/>
            <a:chOff x="76839" y="2191962"/>
            <a:chExt cx="8993548" cy="136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0" cy="523220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0,4</m:t>
                        </m:r>
                      </m:oMath>
                    </m:oMathPara>
                  </a14:m>
                  <a:endParaRPr lang="en-US" sz="28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0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92359" y="3158090"/>
              <a:ext cx="8578028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0,4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496569" y="2812761"/>
              <a:ext cx="4985698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4246" y="3008187"/>
            <a:ext cx="822695" cy="1377473"/>
            <a:chOff x="76839" y="2191962"/>
            <a:chExt cx="8657852" cy="1377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dirty="0">
                            <a:latin typeface="Arial" charset="0"/>
                            <a:cs typeface="Arial" charset="0"/>
                          </a:rPr>
                          <m:t>1</m:t>
                        </m:r>
                        <m:f>
                          <m:fPr>
                            <m:ctrlPr>
                              <a:rPr lang="en-US" sz="2000" b="1" i="1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156662" y="3169325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1,5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64331" y="2875278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32789" y="3008187"/>
            <a:ext cx="959091" cy="1399429"/>
            <a:chOff x="76839" y="2191962"/>
            <a:chExt cx="10093252" cy="1399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10093252" cy="523220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𝟐𝟓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%</m:t>
                        </m:r>
                      </m:oMath>
                    </m:oMathPara>
                  </a14:m>
                  <a:endParaRPr lang="en-US" sz="28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1009325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34781" y="3191281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0,25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2289682" y="2832852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0489" y="2996952"/>
            <a:ext cx="822695" cy="1377473"/>
            <a:chOff x="76839" y="2191962"/>
            <a:chExt cx="8657852" cy="13774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156662" y="3169325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0,8</a:t>
              </a:r>
              <a:endParaRPr lang="en-US" sz="2000" b="1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994091" y="2872833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83494" y="3030143"/>
            <a:ext cx="927175" cy="1377473"/>
            <a:chOff x="-1022684" y="2191962"/>
            <a:chExt cx="9757375" cy="1377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-1022684" y="2191962"/>
                  <a:ext cx="9757375" cy="461665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𝟕𝟓</m:t>
                        </m:r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022684" y="2191962"/>
                  <a:ext cx="9757375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56662" y="3169325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1,75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451812" y="2810896"/>
              <a:ext cx="4985698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8913" y="4515569"/>
            <a:ext cx="8657850" cy="173893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latin typeface="Arial" charset="0"/>
                <a:cs typeface="Arial" charset="0"/>
              </a:rPr>
              <a:t>Cara I : </a:t>
            </a:r>
            <a:r>
              <a:rPr lang="en-US" sz="2000" dirty="0" err="1" smtClean="0">
                <a:latin typeface="Arial" charset="0"/>
                <a:cs typeface="Arial" charset="0"/>
              </a:rPr>
              <a:t>semua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diubah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persen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700" dirty="0" smtClean="0"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76103" y="4896892"/>
            <a:ext cx="827628" cy="1256611"/>
            <a:chOff x="76839" y="2191962"/>
            <a:chExt cx="8709765" cy="1256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0" cy="523220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0,4</m:t>
                        </m:r>
                      </m:oMath>
                    </m:oMathPara>
                  </a14:m>
                  <a:endParaRPr lang="en-US" sz="28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0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208576" y="3048463"/>
              <a:ext cx="8578028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40%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2558859" y="2689802"/>
              <a:ext cx="4985698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02416" y="4857576"/>
            <a:ext cx="1159825" cy="1371571"/>
            <a:chOff x="-1192854" y="2191962"/>
            <a:chExt cx="12205730" cy="13715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dirty="0">
                            <a:latin typeface="Arial" charset="0"/>
                            <a:cs typeface="Arial" charset="0"/>
                          </a:rPr>
                          <m:t>1</m:t>
                        </m:r>
                        <m:f>
                          <m:fPr>
                            <m:ctrlPr>
                              <a:rPr lang="en-US" sz="2000" b="1" i="1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-1192854" y="3163423"/>
              <a:ext cx="12205730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150%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423323" y="2860478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9195" y="4857576"/>
            <a:ext cx="959091" cy="1290319"/>
            <a:chOff x="76839" y="2191962"/>
            <a:chExt cx="10093252" cy="1290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10093252" cy="523220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𝟐𝟓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%</m:t>
                        </m:r>
                      </m:oMath>
                    </m:oMathPara>
                  </a14:m>
                  <a:endParaRPr lang="en-US" sz="28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10093252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949344" y="3082171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25%</a:t>
              </a: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2451822" y="2724423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08557" y="4896892"/>
            <a:ext cx="822695" cy="1377473"/>
            <a:chOff x="76839" y="2191962"/>
            <a:chExt cx="8657852" cy="13774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  <a:cs typeface="Arial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39" y="2191962"/>
                  <a:ext cx="8657852" cy="66851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6662" y="3169325"/>
              <a:ext cx="8578029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80%</a:t>
              </a: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851410" y="2873843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11617" y="4901324"/>
            <a:ext cx="1128735" cy="1249536"/>
            <a:chOff x="-1759748" y="2191962"/>
            <a:chExt cx="11878546" cy="1249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-1022684" y="2191962"/>
                  <a:ext cx="9757375" cy="461665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𝟕𝟓</m:t>
                        </m:r>
                      </m:oMath>
                    </m:oMathPara>
                  </a14:m>
                  <a:endParaRPr lang="en-US" sz="24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022684" y="2191962"/>
                  <a:ext cx="9757375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6"/>
            <p:cNvSpPr txBox="1">
              <a:spLocks noChangeArrowheads="1"/>
            </p:cNvSpPr>
            <p:nvPr/>
          </p:nvSpPr>
          <p:spPr bwMode="auto">
            <a:xfrm>
              <a:off x="-1759748" y="3041388"/>
              <a:ext cx="11878546" cy="40011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charset="0"/>
                  <a:cs typeface="Arial" charset="0"/>
                </a:rPr>
                <a:t>175%</a:t>
              </a: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1432627" y="2675573"/>
              <a:ext cx="4985699" cy="34212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2102" y="1690506"/>
                <a:ext cx="4807528" cy="93185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Jadi,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urutan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terbesar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1,75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Arial" charset="0"/>
                        <a:cs typeface="Arial" charset="0"/>
                      </a:rPr>
                      <m:t>1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Arial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Arial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0,4 ; 25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102" y="1690506"/>
                <a:ext cx="4807528" cy="93185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2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536" y="979256"/>
            <a:ext cx="8578029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Menentukan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kuantitas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caranya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kuantitas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05386"/>
            <a:ext cx="76731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Kuantitas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3823674"/>
                <a:ext cx="5832648" cy="184633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8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 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23674"/>
                <a:ext cx="5832648" cy="1846339"/>
              </a:xfrm>
              <a:prstGeom prst="rect">
                <a:avLst/>
              </a:prstGeom>
              <a:blipFill rotWithShape="1">
                <a:blip r:embed="rId2"/>
                <a:stretch>
                  <a:fillRect l="-1145" t="-977" b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087252"/>
                <a:ext cx="5832648" cy="165391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Diana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mempunyai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apel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Sebanyak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bagian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apelnya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diberikan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kepada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Cindy.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Berapa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banyak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apel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diberikan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kepada</a:t>
                </a:r>
                <a:r>
                  <a:rPr lang="en-US" sz="2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Cindy?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87252"/>
                <a:ext cx="5832648" cy="16539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3231" y="5752521"/>
            <a:ext cx="8064896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Cindy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372198" y="1810252"/>
            <a:ext cx="2705377" cy="3908805"/>
            <a:chOff x="6372198" y="1810252"/>
            <a:chExt cx="2705377" cy="3908805"/>
          </a:xfrm>
        </p:grpSpPr>
        <p:sp>
          <p:nvSpPr>
            <p:cNvPr id="9" name="Rectangle 8"/>
            <p:cNvSpPr/>
            <p:nvPr/>
          </p:nvSpPr>
          <p:spPr>
            <a:xfrm>
              <a:off x="6372200" y="1810252"/>
              <a:ext cx="2601365" cy="390880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087" y="1957933"/>
              <a:ext cx="698714" cy="804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821" y="1957933"/>
              <a:ext cx="720579" cy="8294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087" y="2931558"/>
              <a:ext cx="698714" cy="8042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821" y="2931558"/>
              <a:ext cx="720579" cy="8294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087" y="3865650"/>
              <a:ext cx="698714" cy="8042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821" y="3865650"/>
              <a:ext cx="720579" cy="8294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087" y="4759797"/>
              <a:ext cx="698714" cy="8042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821" y="4759797"/>
              <a:ext cx="720579" cy="82944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6372200" y="2860350"/>
              <a:ext cx="2601365" cy="16899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72199" y="3779660"/>
              <a:ext cx="2601365" cy="16899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72198" y="4773563"/>
              <a:ext cx="2601365" cy="16899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59163" y="1931755"/>
                  <a:ext cx="9144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163" y="1931755"/>
                  <a:ext cx="914400" cy="7838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12942" y="2931520"/>
                  <a:ext cx="9144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942" y="2931520"/>
                  <a:ext cx="914400" cy="7838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103248" y="3854392"/>
                  <a:ext cx="9144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248" y="3854392"/>
                  <a:ext cx="914400" cy="7838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163175" y="4830461"/>
                  <a:ext cx="9144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175" y="4830461"/>
                  <a:ext cx="914400" cy="7838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72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83" y="263625"/>
            <a:ext cx="76731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Kuantitas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589" y="2161833"/>
                <a:ext cx="8219328" cy="21365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lusin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 x 12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buah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48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buah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jeruk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trike="dbl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strike="dblStrik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  <a:r>
                  <a:rPr lang="en-US" sz="3200" baseline="3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24</a:t>
                </a:r>
              </a:p>
              <a:p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9" y="2161833"/>
                <a:ext cx="8219328" cy="2136547"/>
              </a:xfrm>
              <a:prstGeom prst="rect">
                <a:avLst/>
              </a:prstGeom>
              <a:blipFill rotWithShape="0">
                <a:blip r:embed="rId2"/>
                <a:stretch>
                  <a:fillRect l="-1405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11099"/>
                <a:ext cx="8219328" cy="700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Berapa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buahkah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bagian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lusin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jeruk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11099"/>
                <a:ext cx="8219328" cy="700705"/>
              </a:xfrm>
              <a:prstGeom prst="rect">
                <a:avLst/>
              </a:prstGeom>
              <a:blipFill rotWithShape="0">
                <a:blip r:embed="rId3"/>
                <a:stretch>
                  <a:fillRect l="-1036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4432223"/>
                <a:ext cx="8201275" cy="70070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bagian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lusin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jeruk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24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jeruk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32223"/>
                <a:ext cx="8201275" cy="7007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213335" y="2708920"/>
                <a:ext cx="8632762" cy="1681422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457200" indent="-457200" eaLnBrk="1" hangingPunct="1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+ 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=1+ </m:t>
                    </m:r>
                    <m:d>
                      <m:d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8</m:t>
                            </m:r>
                            <m:r>
                              <a:rPr lang="en-US" sz="2400" b="0" i="0" smtClean="0">
                                <a:latin typeface="Cambria Math"/>
                                <a:cs typeface="Arial" charset="0"/>
                              </a:rPr>
                              <m:t>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+</m:t>
                            </m:r>
                            <m:r>
                              <a:rPr lang="en-US" sz="2400" b="0" i="0" smtClean="0">
                                <a:latin typeface="Cambria Math"/>
                                <a:cs typeface="Arial" charset="0"/>
                              </a:rPr>
                              <m:t>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=2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b="0" dirty="0" smtClean="0">
                  <a:latin typeface="Arial" charset="0"/>
                  <a:cs typeface="Arial" charset="0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3 −1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=2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−1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2 −1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d>
                      <m:d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5 −2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  <m:f>
                      <m:fPr>
                        <m:ctrlPr>
                          <a:rPr lang="en-US" sz="2400" b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35" y="2708920"/>
                <a:ext cx="8632762" cy="16814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35" y="1268760"/>
            <a:ext cx="8632762" cy="110799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berbeda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samakan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KPK-</a:t>
            </a:r>
            <a:r>
              <a:rPr lang="en-US" sz="2200" dirty="0" err="1" smtClean="0">
                <a:latin typeface="Arial" charset="0"/>
                <a:cs typeface="Arial" charset="0"/>
              </a:rPr>
              <a:t>nya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bulat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dijumlah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dikurangi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bulat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dijumlah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dikurangi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36" y="2311242"/>
            <a:ext cx="4070632" cy="64633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3. 5,75 + 1,405 = . . 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35" y="1082258"/>
            <a:ext cx="8632763" cy="110799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Penjumlahan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pengurangan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dilakukan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bersusun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bawah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meluruskan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tanda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5387" y="2311991"/>
            <a:ext cx="4488936" cy="64633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4. 5,75 – 1,405 = . . 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9345" y="3184865"/>
            <a:ext cx="4038614" cy="138499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cs typeface="Arial" charset="0"/>
              </a:rPr>
              <a:t>	 5,75 </a:t>
            </a:r>
          </a:p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 </a:t>
            </a:r>
            <a:r>
              <a:rPr lang="en-US" sz="2800" dirty="0" smtClean="0">
                <a:latin typeface="Arial" charset="0"/>
                <a:cs typeface="Arial" charset="0"/>
              </a:rPr>
              <a:t>        </a:t>
            </a:r>
            <a:r>
              <a:rPr lang="en-US" sz="2800" u="sng" dirty="0" smtClean="0">
                <a:latin typeface="Arial" charset="0"/>
                <a:cs typeface="Arial" charset="0"/>
              </a:rPr>
              <a:t>1,405 +</a:t>
            </a:r>
          </a:p>
          <a:p>
            <a:pPr marL="171450" indent="-171450" eaLnBrk="1" hangingPunct="1"/>
            <a:r>
              <a:rPr lang="en-US" sz="2800" dirty="0" smtClean="0">
                <a:latin typeface="Arial" charset="0"/>
                <a:cs typeface="Arial" charset="0"/>
              </a:rPr>
              <a:t>		 7,155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99788" y="3192190"/>
            <a:ext cx="4488936" cy="138499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cs typeface="Arial" charset="0"/>
              </a:rPr>
              <a:t>	 5,75 </a:t>
            </a:r>
          </a:p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 </a:t>
            </a:r>
            <a:r>
              <a:rPr lang="en-US" sz="2800" dirty="0" smtClean="0">
                <a:latin typeface="Arial" charset="0"/>
                <a:cs typeface="Arial" charset="0"/>
              </a:rPr>
              <a:t>        </a:t>
            </a:r>
            <a:r>
              <a:rPr lang="en-US" sz="2800" u="sng" dirty="0" smtClean="0">
                <a:latin typeface="Arial" charset="0"/>
                <a:cs typeface="Arial" charset="0"/>
              </a:rPr>
              <a:t>1,405 -</a:t>
            </a:r>
          </a:p>
          <a:p>
            <a:pPr marL="171450" indent="-171450" eaLnBrk="1" hangingPunct="1"/>
            <a:r>
              <a:rPr lang="en-US" sz="2800" dirty="0" smtClean="0">
                <a:latin typeface="Arial" charset="0"/>
                <a:cs typeface="Arial" charset="0"/>
              </a:rPr>
              <a:t>		 4,345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773" y="4797152"/>
            <a:ext cx="4142641" cy="52322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/>
            <a:r>
              <a:rPr lang="en-US" sz="2800" dirty="0" err="1" smtClean="0">
                <a:latin typeface="Arial" charset="0"/>
                <a:cs typeface="Arial" charset="0"/>
              </a:rPr>
              <a:t>Jadi</a:t>
            </a:r>
            <a:r>
              <a:rPr lang="en-US" sz="2800" dirty="0" smtClean="0">
                <a:latin typeface="Arial" charset="0"/>
                <a:cs typeface="Arial" charset="0"/>
              </a:rPr>
              <a:t>, 5,75 +1,405 =</a:t>
            </a:r>
            <a:r>
              <a:rPr lang="en-US" sz="2800" dirty="0" smtClean="0">
                <a:latin typeface="Arial" charset="0"/>
                <a:cs typeface="Arial" charset="0"/>
              </a:rPr>
              <a:t>7,155 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8022" y="4797152"/>
            <a:ext cx="4380702" cy="52322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/>
            <a:r>
              <a:rPr lang="en-US" sz="2800" dirty="0" err="1" smtClean="0">
                <a:latin typeface="Arial" charset="0"/>
                <a:cs typeface="Arial" charset="0"/>
              </a:rPr>
              <a:t>Jadi</a:t>
            </a:r>
            <a:r>
              <a:rPr lang="en-US" sz="2800" dirty="0" smtClean="0">
                <a:latin typeface="Arial" charset="0"/>
                <a:cs typeface="Arial" charset="0"/>
              </a:rPr>
              <a:t>, 5,75 -1,405 =4,345</a:t>
            </a:r>
          </a:p>
        </p:txBody>
      </p:sp>
    </p:spTree>
    <p:extLst>
      <p:ext uri="{BB962C8B-B14F-4D97-AF65-F5344CB8AC3E}">
        <p14:creationId xmlns:p14="http://schemas.microsoft.com/office/powerpoint/2010/main" val="11971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213335" y="2063763"/>
                <a:ext cx="8632762" cy="1133131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1450" indent="-171450" eaLnBrk="1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 1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33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charset="0"/>
                        </a:rPr>
                        <m:t>=4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35" y="2063763"/>
                <a:ext cx="8632762" cy="1133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35" y="1082258"/>
            <a:ext cx="8632763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dilakukan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pembilang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pembilang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31571" y="4797152"/>
                <a:ext cx="8614526" cy="1133131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3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 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Arial" charset="0"/>
                        </a:rPr>
                        <m:t>=1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71" y="4797152"/>
                <a:ext cx="8614526" cy="11331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3011" y="3861048"/>
            <a:ext cx="8632763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Pembagian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dilakukan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kebalikan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pembagi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36" y="2596773"/>
            <a:ext cx="8632762" cy="289310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2,15 x 1,6 = . . .</a:t>
            </a:r>
          </a:p>
          <a:p>
            <a:pPr marL="171450" indent="-171450" eaLnBrk="1" hangingPunct="1"/>
            <a:r>
              <a:rPr lang="en-US" sz="2800" dirty="0" smtClean="0">
                <a:latin typeface="Arial" charset="0"/>
                <a:cs typeface="Arial" charset="0"/>
              </a:rPr>
              <a:t>   	2,15</a:t>
            </a:r>
          </a:p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cs typeface="Arial" charset="0"/>
              </a:rPr>
              <a:t>	</a:t>
            </a:r>
            <a:r>
              <a:rPr lang="en-US" sz="2800" u="sng" dirty="0" smtClean="0">
                <a:latin typeface="Arial" charset="0"/>
                <a:cs typeface="Arial" charset="0"/>
              </a:rPr>
              <a:t>1,6   x</a:t>
            </a:r>
          </a:p>
          <a:p>
            <a:pPr marL="171450" indent="-171450" eaLnBrk="1" hangingPunct="1"/>
            <a:r>
              <a:rPr lang="en-US" sz="2800" dirty="0" smtClean="0">
                <a:latin typeface="Arial" charset="0"/>
                <a:cs typeface="Arial" charset="0"/>
              </a:rPr>
              <a:t>		1290</a:t>
            </a:r>
          </a:p>
          <a:p>
            <a:pPr marL="171450" indent="-171450" eaLnBrk="1" hangingPunct="1"/>
            <a:r>
              <a:rPr lang="en-US" sz="2800" dirty="0">
                <a:latin typeface="Arial" charset="0"/>
                <a:cs typeface="Arial" charset="0"/>
              </a:rPr>
              <a:t>	 </a:t>
            </a:r>
            <a:r>
              <a:rPr lang="en-US" sz="2800" dirty="0" smtClean="0">
                <a:latin typeface="Arial" charset="0"/>
                <a:cs typeface="Arial" charset="0"/>
              </a:rPr>
              <a:t>       </a:t>
            </a:r>
            <a:r>
              <a:rPr lang="en-US" sz="2800" u="sng" dirty="0" smtClean="0">
                <a:latin typeface="Arial" charset="0"/>
                <a:cs typeface="Arial" charset="0"/>
              </a:rPr>
              <a:t>215  </a:t>
            </a:r>
            <a:r>
              <a:rPr lang="en-US" sz="2800" u="sng" dirty="0" smtClean="0">
                <a:latin typeface="Arial" charset="0"/>
                <a:cs typeface="Arial" charset="0"/>
              </a:rPr>
              <a:t>+</a:t>
            </a:r>
          </a:p>
          <a:p>
            <a:pPr marL="171450" indent="-171450" eaLnBrk="1" hangingPunct="1"/>
            <a:r>
              <a:rPr lang="en-US" sz="2800" dirty="0" smtClean="0">
                <a:latin typeface="Arial" charset="0"/>
                <a:cs typeface="Arial" charset="0"/>
              </a:rPr>
              <a:t>		</a:t>
            </a:r>
            <a:r>
              <a:rPr lang="en-US" sz="2800" dirty="0" smtClean="0">
                <a:latin typeface="Arial" charset="0"/>
                <a:cs typeface="Arial" charset="0"/>
              </a:rPr>
              <a:t>3,440 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6713" y="1150223"/>
            <a:ext cx="8632763" cy="144655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dirty="0" err="1" smtClean="0">
                <a:latin typeface="Arial" charset="0"/>
                <a:cs typeface="Arial" charset="0"/>
              </a:rPr>
              <a:t>Perkalian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desimaldapat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dilakukan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dengan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cara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bersusun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ke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bawah</a:t>
            </a:r>
            <a:r>
              <a:rPr lang="en-US" sz="2200" b="1" dirty="0" smtClean="0">
                <a:latin typeface="Arial" charset="0"/>
                <a:cs typeface="Arial" charset="0"/>
              </a:rPr>
              <a:t>. </a:t>
            </a:r>
            <a:r>
              <a:rPr lang="en-US" sz="2200" b="1" dirty="0" err="1" smtClean="0">
                <a:latin typeface="Arial" charset="0"/>
                <a:cs typeface="Arial" charset="0"/>
              </a:rPr>
              <a:t>Abaikan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tanda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koma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dahulu</a:t>
            </a:r>
            <a:r>
              <a:rPr lang="en-US" sz="2200" b="1" dirty="0" smtClean="0">
                <a:latin typeface="Arial" charset="0"/>
                <a:cs typeface="Arial" charset="0"/>
              </a:rPr>
              <a:t>. </a:t>
            </a:r>
            <a:r>
              <a:rPr lang="en-US" sz="2200" b="1" dirty="0" err="1" smtClean="0">
                <a:latin typeface="Arial" charset="0"/>
                <a:cs typeface="Arial" charset="0"/>
              </a:rPr>
              <a:t>Banyak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angka</a:t>
            </a:r>
            <a:r>
              <a:rPr lang="en-US" sz="2200" b="1" dirty="0" smtClean="0">
                <a:latin typeface="Arial" charset="0"/>
                <a:cs typeface="Arial" charset="0"/>
              </a:rPr>
              <a:t> di </a:t>
            </a:r>
            <a:r>
              <a:rPr lang="en-US" sz="2200" b="1" dirty="0" err="1" smtClean="0">
                <a:latin typeface="Arial" charset="0"/>
                <a:cs typeface="Arial" charset="0"/>
              </a:rPr>
              <a:t>belakang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koma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adalah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jumlah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dari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banyak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angka</a:t>
            </a:r>
            <a:r>
              <a:rPr lang="en-US" sz="2200" b="1" dirty="0" smtClean="0">
                <a:latin typeface="Arial" charset="0"/>
                <a:cs typeface="Arial" charset="0"/>
              </a:rPr>
              <a:t> di </a:t>
            </a:r>
            <a:r>
              <a:rPr lang="en-US" sz="2200" b="1" dirty="0" err="1" smtClean="0">
                <a:latin typeface="Arial" charset="0"/>
                <a:cs typeface="Arial" charset="0"/>
              </a:rPr>
              <a:t>belakang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koma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dari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b="1" dirty="0" smtClean="0">
                <a:latin typeface="Arial" charset="0"/>
                <a:cs typeface="Arial" charset="0"/>
              </a:rPr>
              <a:t> yang </a:t>
            </a:r>
            <a:r>
              <a:rPr lang="en-US" sz="2200" b="1" dirty="0" err="1" smtClean="0">
                <a:latin typeface="Arial" charset="0"/>
                <a:cs typeface="Arial" charset="0"/>
              </a:rPr>
              <a:t>dikalikan</a:t>
            </a:r>
            <a:r>
              <a:rPr lang="en-US" sz="2200" b="1" dirty="0" smtClean="0">
                <a:latin typeface="Arial" charset="0"/>
                <a:cs typeface="Arial" charset="0"/>
              </a:rPr>
              <a:t>.</a:t>
            </a:r>
            <a:endParaRPr lang="en-US" sz="22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760" y="3359805"/>
            <a:ext cx="6434338" cy="2123658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2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angka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dibelakang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koma</a:t>
            </a:r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1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angka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dibelakang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koma</a:t>
            </a:r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eaLnBrk="1" hangingPunct="1"/>
            <a:endParaRPr lang="en-US" sz="2400" dirty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eaLnBrk="1" hangingPunct="1"/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eaLnBrk="1" hangingPunct="1"/>
            <a:endParaRPr lang="en-US" sz="11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à"/>
            </a:pP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Hasilnya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3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angka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belakang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koma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213336" y="2060848"/>
                <a:ext cx="8632762" cy="3306098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Arial" charset="0"/>
                    <a:cs typeface="Arial" charset="0"/>
                  </a:rPr>
                  <a:t>0,63 : 0,7 = . .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charset="0"/>
                    <a:cs typeface="Arial" charset="0"/>
                  </a:rPr>
                  <a:t>0,63 : 0,7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63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: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charset="0"/>
                    <a:cs typeface="Arial" charset="0"/>
                  </a:rPr>
                  <a:t>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 baseline="3000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  <m:r>
                          <a:rPr lang="en-US" sz="2800" i="1" strike="dblStrike">
                            <a:latin typeface="Cambria Math" panose="02040503050406030204" pitchFamily="18" charset="0"/>
                            <a:cs typeface="Arial" charset="0"/>
                          </a:rPr>
                          <m:t>63</m:t>
                        </m:r>
                      </m:num>
                      <m:den>
                        <m:r>
                          <a:rPr lang="en-US" sz="2800" i="1" strike="dblStrike">
                            <a:latin typeface="Cambria Math" panose="02040503050406030204" pitchFamily="18" charset="0"/>
                            <a:cs typeface="Arial" charset="0"/>
                          </a:rPr>
                          <m:t>100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7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charset="0"/>
                    <a:cs typeface="Arial" charset="0"/>
                  </a:rPr>
                  <a:t>	     = 0,9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36" y="2060848"/>
                <a:ext cx="8632762" cy="33060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35" y="1112956"/>
            <a:ext cx="8632763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Pembagian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: </a:t>
            </a:r>
            <a:r>
              <a:rPr lang="en-US" sz="2200" dirty="0" err="1" smtClean="0">
                <a:latin typeface="Arial" charset="0"/>
                <a:cs typeface="Arial" charset="0"/>
              </a:rPr>
              <a:t>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berpenyebut</a:t>
            </a:r>
            <a:r>
              <a:rPr lang="en-US" sz="2200" dirty="0" smtClean="0">
                <a:latin typeface="Arial" charset="0"/>
                <a:cs typeface="Arial" charset="0"/>
              </a:rPr>
              <a:t> 10, 100, 1.000,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3968" y="4940291"/>
            <a:ext cx="4380702" cy="52322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eaLnBrk="1" hangingPunct="1"/>
            <a:r>
              <a:rPr lang="en-US" sz="2800" dirty="0" err="1" smtClean="0">
                <a:latin typeface="Arial" charset="0"/>
                <a:cs typeface="Arial" charset="0"/>
              </a:rPr>
              <a:t>Jadi</a:t>
            </a:r>
            <a:r>
              <a:rPr lang="en-US" sz="2800" dirty="0" smtClean="0">
                <a:latin typeface="Arial" charset="0"/>
                <a:cs typeface="Arial" charset="0"/>
              </a:rPr>
              <a:t>, 0,63 : 0,7 = 0,9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75856" y="4005064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5856" y="4437112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5" y="251261"/>
            <a:ext cx="6446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35" y="1112956"/>
            <a:ext cx="8632763" cy="1107996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operasi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berbeda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ubahlah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sejenis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Setelah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itu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selesaikan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urutan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pengerjaan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operasi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campuran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23528" y="2220952"/>
                <a:ext cx="8522570" cy="898964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 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= . . . </m:t>
                      </m:r>
                    </m:oMath>
                  </m:oMathPara>
                </a14:m>
                <a:endParaRPr lang="en-US" sz="28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220952"/>
                <a:ext cx="8522570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3528" y="3304742"/>
                <a:ext cx="8522570" cy="249209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 ×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Arial" charset="0"/>
                  <a:cs typeface="Arial" charset="0"/>
                </a:endParaRPr>
              </a:p>
              <a:p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endParaRPr lang="en-US" sz="2400" b="1" dirty="0"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=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04742"/>
                <a:ext cx="8522570" cy="2492092"/>
              </a:xfrm>
              <a:prstGeom prst="rect">
                <a:avLst/>
              </a:prstGeom>
              <a:blipFill rotWithShape="1">
                <a:blip r:embed="rId3"/>
                <a:stretch>
                  <a:fillRect l="-71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436595" y="4390421"/>
            <a:ext cx="3579891" cy="692260"/>
            <a:chOff x="3436595" y="4390421"/>
            <a:chExt cx="3579891" cy="692260"/>
          </a:xfrm>
        </p:grpSpPr>
        <p:sp>
          <p:nvSpPr>
            <p:cNvPr id="9" name="Right Brace 8"/>
            <p:cNvSpPr/>
            <p:nvPr/>
          </p:nvSpPr>
          <p:spPr>
            <a:xfrm rot="5400000">
              <a:off x="5049375" y="4171542"/>
              <a:ext cx="354330" cy="792088"/>
            </a:xfrm>
            <a:prstGeom prst="rightBrac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36595" y="4621016"/>
              <a:ext cx="3579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Dikerjakan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terlebih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dahulu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83" y="263625"/>
            <a:ext cx="76731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4488" indent="-344488">
              <a:buAutoNum type="alphaU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Menyederhanakan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4624" y="756208"/>
            <a:ext cx="4497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Menyederhanakan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427" y="1210823"/>
            <a:ext cx="8578029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Menyederhanakan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 </a:t>
            </a:r>
            <a:r>
              <a:rPr lang="en-US" sz="2200" dirty="0" err="1" smtClean="0">
                <a:latin typeface="Arial" charset="0"/>
                <a:cs typeface="Arial" charset="0"/>
              </a:rPr>
              <a:t>menentukan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paling </a:t>
            </a:r>
            <a:r>
              <a:rPr lang="en-US" sz="2200" dirty="0" err="1" smtClean="0">
                <a:latin typeface="Arial" charset="0"/>
                <a:cs typeface="Arial" charset="0"/>
              </a:rPr>
              <a:t>sederhana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1268167" y="3705280"/>
                <a:ext cx="6616201" cy="714683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200" dirty="0" err="1" smtClean="0">
                    <a:latin typeface="Arial" charset="0"/>
                    <a:cs typeface="Arial" charset="0"/>
                  </a:rPr>
                  <a:t>Jadi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bentuk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paling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sederhana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𝟏𝟓</m:t>
                        </m:r>
                      </m:den>
                    </m:f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en-US" sz="2800" b="1" i="1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167" y="3705280"/>
                <a:ext cx="6616201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179512" y="2883704"/>
                <a:ext cx="2598143" cy="79367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 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𝟏𝟓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 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0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883704"/>
                <a:ext cx="2598143" cy="793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512" y="2019692"/>
            <a:ext cx="8839798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Cara </a:t>
            </a:r>
            <a:r>
              <a:rPr lang="en-US" sz="2200" dirty="0" err="1" smtClean="0">
                <a:latin typeface="Arial" charset="0"/>
                <a:cs typeface="Arial" charset="0"/>
              </a:rPr>
              <a:t>menyederhanakan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pembilang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FPB-</a:t>
            </a:r>
            <a:r>
              <a:rPr lang="en-US" sz="2200" dirty="0" err="1" smtClean="0">
                <a:latin typeface="Arial" charset="0"/>
                <a:cs typeface="Arial" charset="0"/>
              </a:rPr>
              <a:t>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116540" y="2983837"/>
            <a:ext cx="515040" cy="5823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03767" y="2896411"/>
            <a:ext cx="5115543" cy="76944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pembilang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FPB-</a:t>
            </a:r>
            <a:r>
              <a:rPr lang="en-US" sz="2200" dirty="0" err="1" smtClean="0">
                <a:latin typeface="Arial" charset="0"/>
                <a:cs typeface="Arial" charset="0"/>
              </a:rPr>
              <a:t>nya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1268167" y="5355038"/>
                <a:ext cx="6616201" cy="714811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200" dirty="0" err="1" smtClean="0">
                    <a:latin typeface="Arial" charset="0"/>
                    <a:cs typeface="Arial" charset="0"/>
                  </a:rPr>
                  <a:t>Jadi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bentuk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paling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sederhana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dari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f>
                      <m:fPr>
                        <m:ctrlPr>
                          <a:rPr lang="en-US" sz="2800" b="1" i="1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𝟖</m:t>
                        </m:r>
                      </m:den>
                    </m:f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f>
                      <m:fPr>
                        <m:ctrlPr>
                          <a:rPr lang="en-US" sz="2800" b="1" i="1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cs typeface="Arial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167" y="5355038"/>
                <a:ext cx="6616201" cy="7148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79513" y="4509120"/>
                <a:ext cx="4133694" cy="786369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 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𝟖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 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509120"/>
                <a:ext cx="4133694" cy="7863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4392755" y="4596340"/>
            <a:ext cx="515040" cy="5823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7344" y="4518110"/>
            <a:ext cx="4031967" cy="76944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pembilang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FPB-</a:t>
            </a:r>
            <a:r>
              <a:rPr lang="en-US" sz="2200" dirty="0" err="1" smtClean="0">
                <a:latin typeface="Arial" charset="0"/>
                <a:cs typeface="Arial" charset="0"/>
              </a:rPr>
              <a:t>nya,yaitu</a:t>
            </a:r>
            <a:r>
              <a:rPr lang="en-US" sz="2200" dirty="0" smtClean="0">
                <a:latin typeface="Arial" charset="0"/>
                <a:cs typeface="Arial" charset="0"/>
              </a:rPr>
              <a:t> 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45469"/>
            <a:ext cx="25526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5252" y="1106931"/>
            <a:ext cx="8816463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Perbandingan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lain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bulat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latin typeface="Arial" charset="0"/>
                <a:cs typeface="Arial" charset="0"/>
              </a:rPr>
              <a:t>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b </a:t>
            </a:r>
            <a:r>
              <a:rPr lang="en-US" sz="2200" dirty="0" err="1" smtClean="0">
                <a:latin typeface="Arial" charset="0"/>
                <a:cs typeface="Arial" charset="0"/>
              </a:rPr>
              <a:t>ditulis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312880" y="3025381"/>
                <a:ext cx="8604201" cy="148784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Cara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menentukan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perbandingan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jika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jumlahnya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diketahui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/>
                <a:r>
                  <a:rPr lang="en-US" sz="2400" i="1" dirty="0" smtClean="0">
                    <a:latin typeface="Arial" charset="0"/>
                    <a:cs typeface="Arial" charset="0"/>
                  </a:rPr>
                  <a:t>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i="1" dirty="0" smtClean="0">
                    <a:cs typeface="Arial" charset="0"/>
                  </a:rPr>
                  <a:t>B</a:t>
                </a:r>
                <a:r>
                  <a:rPr lang="en-US" sz="2400" dirty="0" smtClean="0"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80" y="3025381"/>
                <a:ext cx="8604201" cy="1487843"/>
              </a:xfrm>
              <a:prstGeom prst="rect">
                <a:avLst/>
              </a:prstGeom>
              <a:blipFill rotWithShape="1">
                <a:blip r:embed="rId2"/>
                <a:stretch>
                  <a:fillRect l="-918" t="-2016" b="-2419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45252" y="1876372"/>
                <a:ext cx="8604201" cy="1099532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𝒃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Arial" charset="0"/>
                        </a:rPr>
                        <m:t>𝐚𝐭𝐚𝐮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charset="0"/>
                        </a:rPr>
                        <m:t> :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charset="0"/>
                        </a:rPr>
                        <m:t>𝒃</m:t>
                      </m:r>
                    </m:oMath>
                  </m:oMathPara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</a:rPr>
                  <a:t>Dimana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: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,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b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merupakan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bilangan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bulat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𝟎</m:t>
                    </m:r>
                  </m:oMath>
                </a14:m>
                <a:endParaRPr lang="en-US" sz="2400" b="1" i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52" y="1876372"/>
                <a:ext cx="8604201" cy="1099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2880" y="83625"/>
            <a:ext cx="7670452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Memecahkan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endParaRPr lang="id-ID" sz="23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12880" y="4562701"/>
                <a:ext cx="8604201" cy="148784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Cara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menentukan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perbandingan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jika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selisihnya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diketahui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/>
                <a:r>
                  <a:rPr lang="en-US" sz="2400" i="1" dirty="0" smtClean="0">
                    <a:latin typeface="Arial" charset="0"/>
                    <a:cs typeface="Arial" charset="0"/>
                  </a:rPr>
                  <a:t>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i="1" dirty="0" smtClean="0">
                    <a:cs typeface="Arial" charset="0"/>
                  </a:rPr>
                  <a:t>B</a:t>
                </a:r>
                <a:r>
                  <a:rPr lang="en-US" sz="2400" dirty="0" smtClean="0"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80" y="4562701"/>
                <a:ext cx="8604201" cy="1487843"/>
              </a:xfrm>
              <a:prstGeom prst="rect">
                <a:avLst/>
              </a:prstGeom>
              <a:blipFill rotWithShape="1">
                <a:blip r:embed="rId4"/>
                <a:stretch>
                  <a:fillRect l="-918" t="-2008" b="-2008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8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74" y="496617"/>
            <a:ext cx="261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188019" y="2347519"/>
                <a:ext cx="8604201" cy="315144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Umur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kakek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sekarang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85 </m:t>
                    </m:r>
                  </m:oMath>
                </a14:m>
                <a:r>
                  <a:rPr lang="en-US" sz="2400" dirty="0" smtClean="0"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85</m:t>
                    </m:r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 = 75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tahun</a:t>
                </a:r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Umur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Adit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sekarang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85 </m:t>
                    </m:r>
                  </m:oMath>
                </a14:m>
                <a:r>
                  <a:rPr lang="en-US" sz="2400" dirty="0"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 85</m:t>
                    </m:r>
                  </m:oMath>
                </a14:m>
                <a:r>
                  <a:rPr lang="en-US" sz="2400" dirty="0">
                    <a:latin typeface="Arial" charset="0"/>
                    <a:cs typeface="Arial" charset="0"/>
                  </a:rPr>
                  <a:t> =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10 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tahun</a:t>
                </a:r>
                <a:endParaRPr lang="en-US" sz="2400" dirty="0"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Umur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kakek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5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tahun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lalu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75 – 5 = 70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tahun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.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Umur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Adit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5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tahun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lau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75 – 5 = 5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tahun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.</a:t>
                </a: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019" y="2347519"/>
                <a:ext cx="8604201" cy="3151440"/>
              </a:xfrm>
              <a:prstGeom prst="rect">
                <a:avLst/>
              </a:prstGeom>
              <a:blipFill rotWithShape="1">
                <a:blip r:embed="rId2"/>
                <a:stretch>
                  <a:fillRect l="-989" t="-960" b="-96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8020" y="1052736"/>
            <a:ext cx="8604201" cy="1200329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: 2.</a:t>
            </a:r>
          </a:p>
          <a:p>
            <a:pPr eaLnBrk="1" hangingPunct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erapakah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lima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85653"/>
            <a:ext cx="1404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440" y="740497"/>
            <a:ext cx="8616642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Skala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menyatakan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sebenarnya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531" y="2416891"/>
            <a:ext cx="8604201" cy="76944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Skala</a:t>
            </a:r>
            <a:r>
              <a:rPr lang="en-US" sz="2200" dirty="0" smtClean="0">
                <a:latin typeface="Arial" charset="0"/>
                <a:cs typeface="Arial" charset="0"/>
              </a:rPr>
              <a:t> 1 : 5.000.000 </a:t>
            </a:r>
            <a:r>
              <a:rPr lang="en-US" sz="2200" dirty="0" err="1" smtClean="0">
                <a:latin typeface="Arial" charset="0"/>
                <a:cs typeface="Arial" charset="0"/>
              </a:rPr>
              <a:t>artinya</a:t>
            </a:r>
            <a:r>
              <a:rPr lang="en-US" sz="2200" dirty="0" smtClean="0">
                <a:latin typeface="Arial" charset="0"/>
                <a:cs typeface="Arial" charset="0"/>
              </a:rPr>
              <a:t> 1 cm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mewakili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5.000.000 cm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50 km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sebenarnya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35531" y="1555666"/>
                <a:ext cx="8604201" cy="775020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>
                    <a:cs typeface="Arial" charset="0"/>
                  </a:rPr>
                  <a:t>Skala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𝐔𝐤𝐮𝐫𝐚𝐧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𝐩𝐚𝐝𝐚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𝐠𝐚𝐦𝐛𝐚𝐫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cs typeface="Arial" charset="0"/>
                          </a:rPr>
                          <m:t>𝐔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𝐤𝐮𝐫𝐚𝐧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𝐬𝐞𝐛𝐞𝐧𝐚𝐫𝐧𝐲𝐚</m:t>
                        </m:r>
                      </m:den>
                    </m:f>
                  </m:oMath>
                </a14:m>
                <a:endParaRPr lang="en-US" sz="28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531" y="1555666"/>
                <a:ext cx="8604201" cy="775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3270982"/>
            <a:ext cx="8832228" cy="28223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29323" y="3368778"/>
            <a:ext cx="3598594" cy="1351515"/>
            <a:chOff x="3029323" y="3368778"/>
            <a:chExt cx="3598594" cy="1351515"/>
          </a:xfrm>
        </p:grpSpPr>
        <p:sp>
          <p:nvSpPr>
            <p:cNvPr id="12" name="Isosceles Triangle 11"/>
            <p:cNvSpPr/>
            <p:nvPr/>
          </p:nvSpPr>
          <p:spPr>
            <a:xfrm rot="17885584">
              <a:off x="2965335" y="3432766"/>
              <a:ext cx="1008112" cy="880135"/>
            </a:xfrm>
            <a:prstGeom prst="triangle">
              <a:avLst>
                <a:gd name="adj" fmla="val 54944"/>
              </a:avLst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5857" y="3463167"/>
              <a:ext cx="3352060" cy="1257126"/>
              <a:chOff x="7452320" y="1193108"/>
              <a:chExt cx="3107024" cy="125712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452320" y="1193108"/>
                <a:ext cx="3107024" cy="12571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17640" t="3903" r="57901" b="75280"/>
              <a:stretch/>
            </p:blipFill>
            <p:spPr>
              <a:xfrm>
                <a:off x="7485293" y="1218257"/>
                <a:ext cx="3041079" cy="1152128"/>
              </a:xfrm>
              <a:prstGeom prst="ellips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2236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3012"/>
            <a:ext cx="146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188019" y="2347519"/>
                <a:ext cx="8604201" cy="324435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Skala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jarak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pada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peta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jarak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sebenarnya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Arial" charset="0"/>
                    <a:cs typeface="Arial" charset="0"/>
                  </a:rPr>
                  <a:t>Jarak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sebenarnya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jarak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pada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peta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skala</m:t>
                        </m:r>
                      </m:den>
                    </m:f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		      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 17,5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x 1.000.000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cs typeface="Arial" charset="0"/>
                  </a:rPr>
                  <a:t>	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	       = 17.500.000 cm = 175 km</a:t>
                </a: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019" y="2347519"/>
                <a:ext cx="8604201" cy="3244350"/>
              </a:xfrm>
              <a:prstGeom prst="rect">
                <a:avLst/>
              </a:prstGeom>
              <a:blipFill rotWithShape="1">
                <a:blip r:embed="rId2"/>
                <a:stretch>
                  <a:fillRect l="-989" t="-933" b="-1679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8020" y="1052736"/>
            <a:ext cx="8604201" cy="1200329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: 1.000.000.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17,5 cm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sesungguhnya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5518393"/>
            <a:ext cx="6827068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km.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712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Membandingkan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1765" y="792485"/>
            <a:ext cx="8486699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Sebelum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mengurutkan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sekelompok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bandingkan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per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314829" y="2775287"/>
                <a:ext cx="8604203" cy="791114"/>
              </a:xfrm>
              <a:prstGeom prst="rect">
                <a:avLst/>
              </a:prstGeom>
              <a:solidFill>
                <a:srgbClr val="92D050"/>
              </a:solidFill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Bandingkan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charset="0"/>
                    <a:cs typeface="Arial" charset="0"/>
                  </a:rPr>
                  <a:t>dengan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829" y="2775287"/>
                <a:ext cx="8604203" cy="7911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830" y="1970612"/>
            <a:ext cx="8604201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memperhatikan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arsiran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834750" y="3601636"/>
                <a:ext cx="5137348" cy="141154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Daerah yang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diwarnai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untuk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lebih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kecil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4750" y="3601636"/>
                <a:ext cx="5137348" cy="1411540"/>
              </a:xfrm>
              <a:prstGeom prst="rect">
                <a:avLst/>
              </a:prstGeom>
              <a:blipFill rotWithShape="0">
                <a:blip r:embed="rId3"/>
                <a:stretch>
                  <a:fillRect l="-1535" t="-1702" b="-851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7504" y="1507882"/>
            <a:ext cx="4242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Membandingkan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3834750" y="5015272"/>
                <a:ext cx="5137348" cy="965714"/>
              </a:xfrm>
              <a:prstGeom prst="rect">
                <a:avLst/>
              </a:prstGeom>
              <a:solidFill>
                <a:srgbClr val="FFFF00"/>
              </a:solidFill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200" b="1" dirty="0" smtClean="0">
                    <a:latin typeface="Arial" charset="0"/>
                    <a:cs typeface="Arial" charset="0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charset="0"/>
                    <a:cs typeface="Arial" charset="0"/>
                  </a:rPr>
                  <a:t>  &lt;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4750" y="5015272"/>
                <a:ext cx="5137348" cy="9657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95536" y="3778069"/>
            <a:ext cx="3087759" cy="2448548"/>
            <a:chOff x="395536" y="3778069"/>
            <a:chExt cx="3087759" cy="24485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415851" y="5418499"/>
                  <a:ext cx="919135" cy="786177"/>
                </a:xfrm>
                <a:prstGeom prst="rect">
                  <a:avLst/>
                </a:prstGeom>
                <a:ln>
                  <a:noFill/>
                </a:ln>
                <a:extLst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cs typeface="Arial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  <a:cs typeface="Arial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5851" y="5418499"/>
                  <a:ext cx="919135" cy="7861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620045" y="5440440"/>
                  <a:ext cx="919135" cy="786177"/>
                </a:xfrm>
                <a:prstGeom prst="rect">
                  <a:avLst/>
                </a:prstGeom>
                <a:ln>
                  <a:noFill/>
                </a:ln>
                <a:extLst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045" y="5440440"/>
                  <a:ext cx="919135" cy="7861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395536" y="3789040"/>
              <a:ext cx="1368152" cy="1662371"/>
              <a:chOff x="395536" y="3789040"/>
              <a:chExt cx="1368152" cy="166237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3789040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15616" y="3789040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5536" y="4221088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15616" y="422108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5536" y="4609255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616" y="4609255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5536" y="5019363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15616" y="5019363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15143" y="3778069"/>
              <a:ext cx="1368152" cy="1662371"/>
              <a:chOff x="395536" y="3789040"/>
              <a:chExt cx="1368152" cy="166237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95536" y="3789040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15616" y="3789040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5536" y="4221088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15616" y="422108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5536" y="4609255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5616" y="4609255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5536" y="5019363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15616" y="5019363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9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243466" y="1585978"/>
                <a:ext cx="8604200" cy="70339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000" dirty="0" smtClean="0">
                    <a:latin typeface="Arial" charset="0"/>
                    <a:cs typeface="Arial" charset="0"/>
                  </a:rPr>
                  <a:t>Bandingkan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466" y="1585978"/>
                <a:ext cx="8604200" cy="703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466" y="771780"/>
            <a:ext cx="8604201" cy="70788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garis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bilangan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, di </a:t>
            </a:r>
            <a:r>
              <a:rPr lang="en-US" sz="2000" dirty="0" err="1" smtClean="0">
                <a:latin typeface="Arial" charset="0"/>
                <a:cs typeface="Arial" charset="0"/>
              </a:rPr>
              <a:t>mana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letak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semakin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kanan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nilainya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semakin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besar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51783" y="2259146"/>
                <a:ext cx="8604201" cy="347338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endParaRPr lang="en-US" sz="2000" b="1" dirty="0"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sz="2000" b="1" dirty="0" smtClean="0">
                  <a:latin typeface="Arial" charset="0"/>
                  <a:cs typeface="Arial" charset="0"/>
                </a:endParaRPr>
              </a:p>
              <a:p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endParaRPr lang="en-US" sz="2000" dirty="0">
                  <a:latin typeface="Arial" charset="0"/>
                  <a:cs typeface="Arial" charset="0"/>
                </a:endParaRPr>
              </a:p>
              <a:p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endParaRPr lang="en-US" sz="2000" dirty="0">
                  <a:latin typeface="Arial" charset="0"/>
                  <a:cs typeface="Arial" charset="0"/>
                </a:endParaRPr>
              </a:p>
              <a:p>
                <a:r>
                  <a:rPr lang="en-US" sz="20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terletak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di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sebelah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kiri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0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Arial" charset="0"/>
                        <a:cs typeface="Arial" charset="0"/>
                      </a:rPr>
                      <m:t>Jadi</m:t>
                    </m:r>
                    <m:r>
                      <m:rPr>
                        <m:nor/>
                      </m:rPr>
                      <a:rPr lang="en-US" sz="2000" dirty="0">
                        <a:latin typeface="Arial" charset="0"/>
                        <a:cs typeface="Arial" charset="0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Arial" charset="0"/>
                        <a:cs typeface="Arial" charset="0"/>
                      </a:rPr>
                      <m:t>  &lt;</m:t>
                    </m:r>
                    <m: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Arial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783" y="2259146"/>
                <a:ext cx="8604201" cy="3473387"/>
              </a:xfrm>
              <a:prstGeom prst="rect">
                <a:avLst/>
              </a:prstGeom>
              <a:blipFill rotWithShape="1">
                <a:blip r:embed="rId3"/>
                <a:stretch>
                  <a:fillRect l="-565" t="-349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7504" y="240021"/>
            <a:ext cx="358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Membandingkan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62571" y="2712382"/>
            <a:ext cx="6186805" cy="1114988"/>
            <a:chOff x="1763688" y="2816932"/>
            <a:chExt cx="5184576" cy="11149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763688" y="2924944"/>
              <a:ext cx="518457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92103" y="2847003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55976" y="281693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00192" y="281693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19872" y="2816932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92080" y="2852936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49729" y="30260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43258" y="3032956"/>
                  <a:ext cx="481221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258" y="3032956"/>
                  <a:ext cx="481221" cy="8989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15365" y="2994069"/>
                  <a:ext cx="481221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365" y="2994069"/>
                  <a:ext cx="481221" cy="8989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31546" y="3026069"/>
                  <a:ext cx="481221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1546" y="3026069"/>
                  <a:ext cx="481221" cy="8989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27584" y="2994069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584" y="2994069"/>
                  <a:ext cx="481222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262572" y="3831598"/>
            <a:ext cx="6186805" cy="1151710"/>
            <a:chOff x="1262572" y="3831598"/>
            <a:chExt cx="6186805" cy="1151710"/>
          </a:xfrm>
        </p:grpSpPr>
        <p:grpSp>
          <p:nvGrpSpPr>
            <p:cNvPr id="24" name="Group 23"/>
            <p:cNvGrpSpPr/>
            <p:nvPr/>
          </p:nvGrpSpPr>
          <p:grpSpPr>
            <a:xfrm>
              <a:off x="1262572" y="3831598"/>
              <a:ext cx="6186805" cy="1114988"/>
              <a:chOff x="1763688" y="2816932"/>
              <a:chExt cx="6186805" cy="111498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1763688" y="2916277"/>
                <a:ext cx="6186805" cy="8667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483768" y="2852936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355976" y="2816932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300192" y="2816932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19872" y="2816932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292080" y="2852936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264061" y="3026069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</a:t>
                </a:r>
                <a:endParaRPr lang="en-US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143258" y="3032956"/>
                    <a:ext cx="481221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3258" y="3032956"/>
                    <a:ext cx="481221" cy="89896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15365" y="2994069"/>
                    <a:ext cx="481221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365" y="2994069"/>
                    <a:ext cx="481221" cy="89896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031546" y="3026069"/>
                    <a:ext cx="481221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546" y="3026069"/>
                    <a:ext cx="481221" cy="89896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871146" y="2979433"/>
                    <a:ext cx="48122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1146" y="2979433"/>
                    <a:ext cx="481222" cy="52322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>
                <a:off x="7152984" y="2844383"/>
                <a:ext cx="0" cy="2160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558465" y="4084344"/>
                  <a:ext cx="481221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465" y="4084344"/>
                  <a:ext cx="481221" cy="89896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4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23527" y="1625231"/>
                <a:ext cx="8693699" cy="171213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latin typeface="Arial" charset="0"/>
                    <a:cs typeface="Arial" charset="0"/>
                  </a:rPr>
                  <a:t>Bandingkan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kedua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berikut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!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charset="0"/>
                      </a:rPr>
                      <m:t>.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  <a:p>
                <a:r>
                  <a:rPr lang="en-US" sz="2800" dirty="0" smtClean="0">
                    <a:latin typeface="Arial" charset="0"/>
                    <a:cs typeface="Arial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charset="0"/>
                    <a:cs typeface="Arial" charset="0"/>
                  </a:rPr>
                  <a:t>dan</a:t>
                </a:r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1625231"/>
                <a:ext cx="8693699" cy="1712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882322"/>
            <a:ext cx="8693699" cy="70788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Membandingkan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secara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langsung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yaitu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dengan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menyamakan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penyebut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kedua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pecahan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membandingkan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pembilangnya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323526" y="3501008"/>
                <a:ext cx="8693699" cy="256730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charset="0"/>
                      </a:rPr>
                      <m:t>.</m:t>
                    </m:r>
                    <m:f>
                      <m:fPr>
                        <m:ctrlPr>
                          <a:rPr lang="en-US" sz="280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charset="0"/>
                    <a:cs typeface="Arial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charset="0"/>
                    <a:cs typeface="Arial" charset="0"/>
                  </a:rPr>
                  <a:t> (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kedua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penyebut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sama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yaitu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8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pembilangnya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dibandingkan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3 &lt; 6)</a:t>
                </a:r>
              </a:p>
              <a:p>
                <a:endParaRPr lang="en-US" sz="2000" dirty="0">
                  <a:latin typeface="Arial" charset="0"/>
                  <a:cs typeface="Arial" charset="0"/>
                </a:endParaRPr>
              </a:p>
              <a:p>
                <a:r>
                  <a:rPr lang="en-US" sz="2800" dirty="0" smtClean="0">
                    <a:cs typeface="Arial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charset="0"/>
                    <a:cs typeface="Arial" charset="0"/>
                  </a:rPr>
                  <a:t>dan</a:t>
                </a:r>
                <a:r>
                  <a:rPr lang="en-US" sz="28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KPK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6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8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adalah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24.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𝟏𝟔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𝟐𝟒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dan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𝟖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  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Jadi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&gt;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Arial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.</a:t>
                </a: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6" y="3501008"/>
                <a:ext cx="8693699" cy="2567306"/>
              </a:xfrm>
              <a:prstGeom prst="rect">
                <a:avLst/>
              </a:prstGeom>
              <a:blipFill rotWithShape="1">
                <a:blip r:embed="rId3"/>
                <a:stretch>
                  <a:fillRect l="-1259" t="-471" r="-42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96218" y="1598616"/>
            <a:ext cx="8621952" cy="80021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300" dirty="0" err="1" smtClean="0">
                <a:latin typeface="Arial" charset="0"/>
                <a:cs typeface="Arial" charset="0"/>
              </a:rPr>
              <a:t>Pecahan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perpenyebut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sama</a:t>
            </a:r>
            <a:r>
              <a:rPr lang="en-US" sz="2300" dirty="0" smtClean="0">
                <a:latin typeface="Arial" charset="0"/>
                <a:cs typeface="Arial" charset="0"/>
              </a:rPr>
              <a:t>: </a:t>
            </a:r>
            <a:r>
              <a:rPr lang="en-US" sz="2300" dirty="0" err="1" smtClean="0">
                <a:latin typeface="Arial" charset="0"/>
                <a:cs typeface="Arial" charset="0"/>
              </a:rPr>
              <a:t>langsung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diurutkan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dengan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melihat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membandingkan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pembilangnya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  <a:endParaRPr lang="en-US" sz="23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/>
              <p:cNvSpPr txBox="1">
                <a:spLocks noChangeArrowheads="1"/>
              </p:cNvSpPr>
              <p:nvPr/>
            </p:nvSpPr>
            <p:spPr bwMode="auto">
              <a:xfrm>
                <a:off x="278994" y="3721912"/>
                <a:ext cx="8621952" cy="150451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300" dirty="0" smtClean="0">
                    <a:latin typeface="Arial" charset="0"/>
                    <a:cs typeface="Arial" charset="0"/>
                  </a:rPr>
                  <a:t>Urutan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terbesar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latin typeface="Arial" charset="0"/>
                    <a:cs typeface="Arial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300" dirty="0" smtClean="0">
                  <a:latin typeface="Arial" charset="0"/>
                  <a:cs typeface="Arial" charset="0"/>
                </a:endParaRPr>
              </a:p>
              <a:p>
                <a:r>
                  <a:rPr lang="en-US" sz="2300" dirty="0">
                    <a:latin typeface="Arial" charset="0"/>
                    <a:cs typeface="Arial" charset="0"/>
                  </a:rPr>
                  <a:t>Urutan </a:t>
                </a:r>
                <a:r>
                  <a:rPr lang="en-US" sz="2300" dirty="0" err="1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>
                    <a:latin typeface="Arial" charset="0"/>
                    <a:cs typeface="Arial" charset="0"/>
                  </a:rPr>
                  <a:t> yang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terkecil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latin typeface="Arial" charset="0"/>
                    <a:cs typeface="Arial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latin typeface="Arial" charset="0"/>
                    <a:cs typeface="Arial" charset="0"/>
                  </a:rPr>
                  <a:t> </a:t>
                </a:r>
                <a:endParaRPr 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94" y="3721912"/>
                <a:ext cx="8621952" cy="1504514"/>
              </a:xfrm>
              <a:prstGeom prst="rect">
                <a:avLst/>
              </a:prstGeom>
              <a:blipFill rotWithShape="0">
                <a:blip r:embed="rId2"/>
                <a:stretch>
                  <a:fillRect l="-917" b="-400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/>
              <p:cNvSpPr txBox="1">
                <a:spLocks noChangeArrowheads="1"/>
              </p:cNvSpPr>
              <p:nvPr/>
            </p:nvSpPr>
            <p:spPr bwMode="auto">
              <a:xfrm>
                <a:off x="261770" y="2463793"/>
                <a:ext cx="8656400" cy="1064009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300" dirty="0" smtClean="0">
                    <a:latin typeface="Arial" charset="0"/>
                    <a:cs typeface="Arial" charset="0"/>
                  </a:rPr>
                  <a:t>Urutkan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charset="0"/>
                    <a:cs typeface="Arial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mulai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terbesar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terkecil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.</a:t>
                </a:r>
                <a:endParaRPr lang="en-US" sz="23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770" y="2463793"/>
                <a:ext cx="8656400" cy="1064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259846"/>
            <a:ext cx="3794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770" y="747985"/>
            <a:ext cx="8578029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Setelah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dibandingkan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urutkan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43533" y="986310"/>
            <a:ext cx="8621952" cy="80021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300" dirty="0" err="1" smtClean="0">
                <a:latin typeface="Arial" charset="0"/>
                <a:cs typeface="Arial" charset="0"/>
              </a:rPr>
              <a:t>Pecahan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berpenyebut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berbeda</a:t>
            </a:r>
            <a:r>
              <a:rPr lang="en-US" sz="2300" dirty="0" smtClean="0"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latin typeface="Arial" charset="0"/>
                <a:cs typeface="Arial" charset="0"/>
              </a:rPr>
              <a:t>yaitu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dengan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menyamakan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terlebih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dahulu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penyebutnya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dengan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menentukan</a:t>
            </a:r>
            <a:r>
              <a:rPr lang="en-US" sz="2300" dirty="0" smtClean="0">
                <a:latin typeface="Arial" charset="0"/>
                <a:cs typeface="Arial" charset="0"/>
              </a:rPr>
              <a:t> KPK-</a:t>
            </a:r>
            <a:r>
              <a:rPr lang="en-US" sz="2300" dirty="0" err="1" smtClean="0">
                <a:latin typeface="Arial" charset="0"/>
                <a:cs typeface="Arial" charset="0"/>
              </a:rPr>
              <a:t>nya</a:t>
            </a:r>
            <a:endParaRPr lang="en-US" sz="23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/>
              <p:cNvSpPr txBox="1">
                <a:spLocks noChangeArrowheads="1"/>
              </p:cNvSpPr>
              <p:nvPr/>
            </p:nvSpPr>
            <p:spPr bwMode="auto">
              <a:xfrm>
                <a:off x="276460" y="4437112"/>
                <a:ext cx="8621952" cy="114576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300" dirty="0" err="1" smtClean="0">
                    <a:latin typeface="Arial" charset="0"/>
                    <a:cs typeface="Arial" charset="0"/>
                  </a:rPr>
                  <a:t>Jadi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300" dirty="0" err="1">
                    <a:latin typeface="Arial" charset="0"/>
                    <a:cs typeface="Arial" charset="0"/>
                  </a:rPr>
                  <a:t>u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rutan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mulai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terbesar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</a:p>
              <a:p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latin typeface="Arial" charset="0"/>
                    <a:cs typeface="Arial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Arial" charset="0"/>
                    <a:cs typeface="Arial" charset="0"/>
                  </a:rPr>
                  <a:t>atau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cs typeface="Arial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460" y="4437112"/>
                <a:ext cx="8621952" cy="1145763"/>
              </a:xfrm>
              <a:prstGeom prst="rect">
                <a:avLst/>
              </a:prstGeom>
              <a:blipFill rotWithShape="0">
                <a:blip r:embed="rId2"/>
                <a:stretch>
                  <a:fillRect l="-846" t="-3125" b="-5208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/>
              <p:cNvSpPr txBox="1">
                <a:spLocks noChangeArrowheads="1"/>
              </p:cNvSpPr>
              <p:nvPr/>
            </p:nvSpPr>
            <p:spPr bwMode="auto">
              <a:xfrm>
                <a:off x="242012" y="1857415"/>
                <a:ext cx="8656400" cy="710066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300" dirty="0" smtClean="0">
                    <a:latin typeface="Arial" charset="0"/>
                    <a:cs typeface="Arial" charset="0"/>
                  </a:rPr>
                  <a:t>Urutkan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charset="0"/>
                    <a:cs typeface="Arial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mulai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yang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terbesar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!</a:t>
                </a:r>
                <a:endParaRPr lang="en-US" sz="23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012" y="1857415"/>
                <a:ext cx="8656400" cy="7100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242012" y="2708239"/>
                <a:ext cx="8656400" cy="1587101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300" dirty="0" smtClean="0">
                    <a:latin typeface="Arial" charset="0"/>
                    <a:cs typeface="Arial" charset="0"/>
                  </a:rPr>
                  <a:t>Penyebut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pecahan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berbeda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maka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disamakan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terlebih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dahulu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dengan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menentukan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KPK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3, 5, 10,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15,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yaitu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30.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21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charset="0"/>
                      </a:rPr>
                      <m:t> ;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latin typeface="Arial" charset="0"/>
                    <a:cs typeface="Arial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012" y="2708239"/>
                <a:ext cx="8656400" cy="15871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3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96" y="332656"/>
            <a:ext cx="67670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Desimal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11" y="1833090"/>
            <a:ext cx="837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enjadi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Desimal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Sebaliknya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0798" y="776294"/>
            <a:ext cx="8578029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persepuluhan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perseratusan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perseribuan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sz="2200" dirty="0" smtClean="0">
                <a:latin typeface="Arial" charset="0"/>
                <a:cs typeface="Arial" charset="0"/>
              </a:rPr>
              <a:t>, yang </a:t>
            </a:r>
            <a:r>
              <a:rPr lang="en-US" sz="2200" dirty="0" err="1" smtClean="0">
                <a:latin typeface="Arial" charset="0"/>
                <a:cs typeface="Arial" charset="0"/>
              </a:rPr>
              <a:t>ditulis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tanda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0798" y="2635704"/>
            <a:ext cx="8578029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Cara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biasa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penyebut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10, 100, </a:t>
            </a:r>
            <a:r>
              <a:rPr lang="en-US" sz="2200" dirty="0" smtClean="0">
                <a:latin typeface="Arial" charset="0"/>
                <a:cs typeface="Arial" charset="0"/>
              </a:rPr>
              <a:t>1.000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dst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90796" y="4978135"/>
                <a:ext cx="4137188" cy="91057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  <m:t>4</m:t>
                          </m:r>
                        </m:den>
                      </m:f>
                      <m:r>
                        <a:rPr lang="en-US" sz="2700" b="0" i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3 </m:t>
                          </m:r>
                          <m:r>
                            <a:rPr lang="en-US" sz="27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×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 25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4 </m:t>
                          </m:r>
                          <m:r>
                            <a:rPr lang="en-US" sz="27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×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25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75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100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=0,75</m:t>
                      </m:r>
                    </m:oMath>
                  </m:oMathPara>
                </a14:m>
                <a:endParaRPr lang="en-US" sz="27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796" y="4978135"/>
                <a:ext cx="4137188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797" y="3438318"/>
            <a:ext cx="8578030" cy="461665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Penyebut</a:t>
            </a:r>
            <a:r>
              <a:rPr lang="en-US" sz="2300" dirty="0" smtClean="0">
                <a:latin typeface="Arial" charset="0"/>
                <a:cs typeface="Arial" charset="0"/>
              </a:rPr>
              <a:t> 10 </a:t>
            </a:r>
            <a:r>
              <a:rPr lang="en-US" sz="2300" dirty="0" err="1" smtClean="0">
                <a:latin typeface="Arial" charset="0"/>
                <a:cs typeface="Arial" charset="0"/>
              </a:rPr>
              <a:t>berarti</a:t>
            </a:r>
            <a:r>
              <a:rPr lang="en-US" sz="2300" dirty="0" smtClean="0">
                <a:latin typeface="Arial" charset="0"/>
                <a:cs typeface="Arial" charset="0"/>
              </a:rPr>
              <a:t> 1 </a:t>
            </a:r>
            <a:r>
              <a:rPr lang="en-US" sz="2300" dirty="0" err="1" smtClean="0">
                <a:latin typeface="Arial" charset="0"/>
                <a:cs typeface="Arial" charset="0"/>
              </a:rPr>
              <a:t>angka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dibelakang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koma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0796" y="3925726"/>
            <a:ext cx="8578031" cy="461665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Penyebut</a:t>
            </a:r>
            <a:r>
              <a:rPr lang="en-US" sz="2300" dirty="0" smtClean="0">
                <a:latin typeface="Arial" charset="0"/>
                <a:cs typeface="Arial" charset="0"/>
              </a:rPr>
              <a:t> 100 </a:t>
            </a:r>
            <a:r>
              <a:rPr lang="en-US" sz="2300" dirty="0" err="1" smtClean="0">
                <a:latin typeface="Arial" charset="0"/>
                <a:cs typeface="Arial" charset="0"/>
              </a:rPr>
              <a:t>berarti</a:t>
            </a:r>
            <a:r>
              <a:rPr lang="en-US" sz="2300" dirty="0" smtClean="0">
                <a:latin typeface="Arial" charset="0"/>
                <a:cs typeface="Arial" charset="0"/>
              </a:rPr>
              <a:t> 2 </a:t>
            </a:r>
            <a:r>
              <a:rPr lang="en-US" sz="2300" dirty="0" err="1" smtClean="0">
                <a:latin typeface="Arial" charset="0"/>
                <a:cs typeface="Arial" charset="0"/>
              </a:rPr>
              <a:t>angka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dibelakang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koma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499992" y="4978135"/>
                <a:ext cx="4464496" cy="872868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  <m:f>
                        <m:fPr>
                          <m:ctrlPr>
                            <a:rPr lang="en-US" sz="270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700" b="0" i="0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7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7 </m:t>
                          </m:r>
                          <m:r>
                            <a:rPr lang="en-US" sz="27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×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 2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 </m:t>
                          </m:r>
                          <m:r>
                            <a:rPr lang="en-US" sz="27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×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 2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14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10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Arial" charset="0"/>
                        </a:rPr>
                        <m:t>=1,4</m:t>
                      </m:r>
                    </m:oMath>
                  </m:oMathPara>
                </a14:m>
                <a:endParaRPr lang="en-US" sz="27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4978135"/>
                <a:ext cx="4464496" cy="8728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8491" y="4411700"/>
            <a:ext cx="8578031" cy="461665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Penyebut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smtClean="0">
                <a:latin typeface="Arial" charset="0"/>
                <a:cs typeface="Arial" charset="0"/>
              </a:rPr>
              <a:t>1.000 </a:t>
            </a:r>
            <a:r>
              <a:rPr lang="en-US" sz="2300" dirty="0" err="1" smtClean="0">
                <a:latin typeface="Arial" charset="0"/>
                <a:cs typeface="Arial" charset="0"/>
              </a:rPr>
              <a:t>berarti</a:t>
            </a:r>
            <a:r>
              <a:rPr lang="en-US" sz="2300" dirty="0" smtClean="0">
                <a:latin typeface="Arial" charset="0"/>
                <a:cs typeface="Arial" charset="0"/>
              </a:rPr>
              <a:t> 3 </a:t>
            </a:r>
            <a:r>
              <a:rPr lang="en-US" sz="2300" dirty="0" err="1" smtClean="0">
                <a:latin typeface="Arial" charset="0"/>
                <a:cs typeface="Arial" charset="0"/>
              </a:rPr>
              <a:t>angka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dibelakang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koma,dst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3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18" y="482187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Desimal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87" y="1145390"/>
            <a:ext cx="8578029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Cara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biasa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desimal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berpenyebut</a:t>
            </a:r>
            <a:r>
              <a:rPr lang="en-US" sz="2200" dirty="0" smtClean="0">
                <a:latin typeface="Arial" charset="0"/>
                <a:cs typeface="Arial" charset="0"/>
              </a:rPr>
              <a:t> 10, 100, 1.000,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Lalu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pecahan</a:t>
            </a:r>
            <a:r>
              <a:rPr lang="en-US" sz="2200" dirty="0" smtClean="0">
                <a:latin typeface="Arial" charset="0"/>
                <a:cs typeface="Arial" charset="0"/>
              </a:rPr>
              <a:t> paling </a:t>
            </a:r>
            <a:r>
              <a:rPr lang="en-US" sz="2200" dirty="0" err="1" smtClean="0">
                <a:latin typeface="Arial" charset="0"/>
                <a:cs typeface="Arial" charset="0"/>
              </a:rPr>
              <a:t>sederhana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975" y="2798232"/>
            <a:ext cx="8657852" cy="1357092"/>
            <a:chOff x="210975" y="2220630"/>
            <a:chExt cx="8657852" cy="1357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10977" y="2220630"/>
                  <a:ext cx="8657850" cy="872868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0,8=</m:t>
                        </m:r>
                        <m:f>
                          <m:fPr>
                            <m:ctrlPr>
                              <a:rPr lang="en-US" sz="270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f>
                          <m:fPr>
                            <m:ctrlPr>
                              <a:rPr lang="en-US" sz="2700" b="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8 :2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10 :2</m:t>
                            </m:r>
                          </m:den>
                        </m:f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700" b="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7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0977" y="2220630"/>
                  <a:ext cx="8657850" cy="8728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210975" y="3146835"/>
              <a:ext cx="8578031" cy="43088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Arial" charset="0"/>
                  <a:cs typeface="Arial" charset="0"/>
                </a:rPr>
                <a:t>1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angka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dibelakang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koma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dijadikan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pecahan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dengan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penyebut</a:t>
              </a:r>
              <a:r>
                <a:rPr lang="en-US" sz="2200" dirty="0" smtClean="0">
                  <a:latin typeface="Arial" charset="0"/>
                  <a:cs typeface="Arial" charset="0"/>
                </a:rPr>
                <a:t> 10.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757714" y="2876189"/>
              <a:ext cx="696686" cy="27064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975" y="4334241"/>
            <a:ext cx="8657852" cy="1357092"/>
            <a:chOff x="210975" y="2220630"/>
            <a:chExt cx="8657852" cy="1357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10977" y="2220630"/>
                  <a:ext cx="8657850" cy="872868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0,25=</m:t>
                        </m:r>
                        <m:f>
                          <m:fPr>
                            <m:ctrlPr>
                              <a:rPr lang="en-US" sz="270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f>
                          <m:fPr>
                            <m:ctrlPr>
                              <a:rPr lang="en-US" sz="2700" b="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25 :25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100 :25</m:t>
                            </m:r>
                          </m:den>
                        </m:f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700" b="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700" dirty="0" smtClean="0"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0977" y="2220630"/>
                  <a:ext cx="8657850" cy="8728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210975" y="3146835"/>
              <a:ext cx="8578031" cy="43088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Arial" charset="0"/>
                  <a:cs typeface="Arial" charset="0"/>
                </a:rPr>
                <a:t>2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angka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dibelakang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koma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dijadikan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pecahan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dengan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penyebut</a:t>
              </a:r>
              <a:r>
                <a:rPr lang="en-US" sz="2200" dirty="0" smtClean="0">
                  <a:latin typeface="Arial" charset="0"/>
                  <a:cs typeface="Arial" charset="0"/>
                </a:rPr>
                <a:t> 100.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409370" y="2876189"/>
              <a:ext cx="885372" cy="33107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2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2232</Words>
  <Application>Microsoft Office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343</cp:revision>
  <dcterms:created xsi:type="dcterms:W3CDTF">2015-04-14T11:43:29Z</dcterms:created>
  <dcterms:modified xsi:type="dcterms:W3CDTF">2015-09-18T04:02:27Z</dcterms:modified>
</cp:coreProperties>
</file>