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0"/>
  </p:notesMasterIdLst>
  <p:sldIdLst>
    <p:sldId id="258" r:id="rId2"/>
    <p:sldId id="257" r:id="rId3"/>
    <p:sldId id="259" r:id="rId4"/>
    <p:sldId id="272" r:id="rId5"/>
    <p:sldId id="267" r:id="rId6"/>
    <p:sldId id="273" r:id="rId7"/>
    <p:sldId id="269" r:id="rId8"/>
    <p:sldId id="327" r:id="rId9"/>
    <p:sldId id="293" r:id="rId10"/>
    <p:sldId id="308" r:id="rId11"/>
    <p:sldId id="295" r:id="rId12"/>
    <p:sldId id="310" r:id="rId13"/>
    <p:sldId id="296" r:id="rId14"/>
    <p:sldId id="298" r:id="rId15"/>
    <p:sldId id="297" r:id="rId16"/>
    <p:sldId id="301" r:id="rId17"/>
    <p:sldId id="312" r:id="rId18"/>
    <p:sldId id="313" r:id="rId19"/>
    <p:sldId id="315" r:id="rId20"/>
    <p:sldId id="317" r:id="rId21"/>
    <p:sldId id="318" r:id="rId22"/>
    <p:sldId id="316" r:id="rId23"/>
    <p:sldId id="319" r:id="rId24"/>
    <p:sldId id="320" r:id="rId25"/>
    <p:sldId id="321" r:id="rId26"/>
    <p:sldId id="322" r:id="rId27"/>
    <p:sldId id="323" r:id="rId28"/>
    <p:sldId id="324" r:id="rId29"/>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9C011"/>
    <a:srgbClr val="BFD101"/>
    <a:srgbClr val="00C06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75" d="100"/>
          <a:sy n="75" d="100"/>
        </p:scale>
        <p:origin x="-1236" y="-36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t>5/11/2022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t>‹#›</a:t>
            </a:fld>
            <a:endParaRPr lang="en-US"/>
          </a:p>
        </p:txBody>
      </p:sp>
    </p:spTree>
    <p:extLst>
      <p:ext uri="{BB962C8B-B14F-4D97-AF65-F5344CB8AC3E}">
        <p14:creationId xmlns:p14="http://schemas.microsoft.com/office/powerpoint/2010/main" val="272764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B2AA4F-B828-4D7C-AFD3-893933DAFCB4}" type="slidenum">
              <a:rPr lang="en-US" smtClean="0"/>
              <a:t>7</a:t>
            </a:fld>
            <a:endParaRPr lang="en-US"/>
          </a:p>
        </p:txBody>
      </p:sp>
    </p:spTree>
    <p:extLst>
      <p:ext uri="{BB962C8B-B14F-4D97-AF65-F5344CB8AC3E}">
        <p14:creationId xmlns:p14="http://schemas.microsoft.com/office/powerpoint/2010/main" val="7659376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ceholder Gambar Slide 1"/>
          <p:cNvSpPr>
            <a:spLocks noGrp="1" noRot="1" noChangeAspect="1"/>
          </p:cNvSpPr>
          <p:nvPr>
            <p:ph type="sldImg" idx="2"/>
          </p:nvPr>
        </p:nvSpPr>
        <p:spPr/>
      </p:sp>
      <p:sp>
        <p:nvSpPr>
          <p:cNvPr id="3" name="Placeholder Teks 2"/>
          <p:cNvSpPr>
            <a:spLocks noGrp="1"/>
          </p:cNvSpPr>
          <p:nvPr>
            <p:ph type="body" idx="3"/>
          </p:nvPr>
        </p:nvSpPr>
        <p:spPr/>
        <p:txBody>
          <a:bodyPr/>
          <a:lstStyle/>
          <a:p>
            <a:endParaRPr lang="id-ID" alt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4293108"/>
            <a:ext cx="9144000" cy="850392"/>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696200" y="148589"/>
            <a:ext cx="1456947" cy="594361"/>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200151"/>
            <a:ext cx="8229600" cy="3394472"/>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767263"/>
            <a:ext cx="2133600" cy="273844"/>
          </a:xfrm>
          <a:prstGeom prst="rect">
            <a:avLst/>
          </a:prstGeom>
        </p:spPr>
        <p:txBody>
          <a:bodyPr/>
          <a:lstStyle/>
          <a:p>
            <a:fld id="{67A039E0-9D20-4F11-9C44-189E61EF5EEF}" type="datetimeFigureOut">
              <a:rPr lang="en-US" smtClean="0"/>
              <a:t>5/11/2022</a:t>
            </a:fld>
            <a:endParaRPr lang="en-US"/>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4767263"/>
            <a:ext cx="2133600" cy="273844"/>
          </a:xfrm>
          <a:prstGeom prst="rect">
            <a:avLst/>
          </a:prstGeom>
        </p:spPr>
        <p:txBody>
          <a:bodyPr/>
          <a:lstStyle/>
          <a:p>
            <a:fld id="{D504EBD7-C134-42FD-99B9-8CBF0A2062C2}"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4781"/>
            <a:ext cx="6019800" cy="329088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767263"/>
            <a:ext cx="2133600" cy="273844"/>
          </a:xfrm>
          <a:prstGeom prst="rect">
            <a:avLst/>
          </a:prstGeom>
        </p:spPr>
        <p:txBody>
          <a:bodyPr/>
          <a:lstStyle/>
          <a:p>
            <a:fld id="{67A039E0-9D20-4F11-9C44-189E61EF5EEF}" type="datetimeFigureOut">
              <a:rPr lang="en-US" smtClean="0"/>
              <a:t>5/11/2022</a:t>
            </a:fld>
            <a:endParaRPr lang="en-US"/>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4767263"/>
            <a:ext cx="2133600" cy="273844"/>
          </a:xfrm>
          <a:prstGeom prst="rect">
            <a:avLst/>
          </a:prstGeom>
        </p:spPr>
        <p:txBody>
          <a:bodyPr/>
          <a:lstStyle/>
          <a:p>
            <a:fld id="{D504EBD7-C134-42FD-99B9-8CBF0A2062C2}"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4293108"/>
            <a:ext cx="9144000" cy="850392"/>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696200" y="148589"/>
            <a:ext cx="1456947" cy="594361"/>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4767263"/>
            <a:ext cx="2133600" cy="273844"/>
          </a:xfrm>
          <a:prstGeom prst="rect">
            <a:avLst/>
          </a:prstGeom>
        </p:spPr>
        <p:txBody>
          <a:bodyPr/>
          <a:lstStyle/>
          <a:p>
            <a:fld id="{67A039E0-9D20-4F11-9C44-189E61EF5EEF}" type="datetimeFigureOut">
              <a:rPr lang="en-US" smtClean="0"/>
              <a:t>5/11/2022</a:t>
            </a:fld>
            <a:endParaRPr lang="en-US"/>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4767263"/>
            <a:ext cx="2133600" cy="273844"/>
          </a:xfrm>
          <a:prstGeom prst="rect">
            <a:avLst/>
          </a:prstGeom>
        </p:spPr>
        <p:txBody>
          <a:bodyPr/>
          <a:lstStyle/>
          <a:p>
            <a:fld id="{D504EBD7-C134-42FD-99B9-8CBF0A2062C2}"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900113"/>
            <a:ext cx="4038600" cy="2545556"/>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00113"/>
            <a:ext cx="4038600" cy="2545556"/>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4767263"/>
            <a:ext cx="2133600" cy="273844"/>
          </a:xfrm>
          <a:prstGeom prst="rect">
            <a:avLst/>
          </a:prstGeom>
        </p:spPr>
        <p:txBody>
          <a:bodyPr/>
          <a:lstStyle/>
          <a:p>
            <a:fld id="{67A039E0-9D20-4F11-9C44-189E61EF5EEF}" type="datetimeFigureOut">
              <a:rPr lang="en-US" smtClean="0"/>
              <a:t>5/11/2022</a:t>
            </a:fld>
            <a:endParaRPr lang="en-US"/>
          </a:p>
        </p:txBody>
      </p:sp>
      <p:sp>
        <p:nvSpPr>
          <p:cNvPr id="6" name="Footer Placeholder 5"/>
          <p:cNvSpPr>
            <a:spLocks noGrp="1"/>
          </p:cNvSpPr>
          <p:nvPr>
            <p:ph type="ftr" sz="quarter" idx="11"/>
          </p:nvPr>
        </p:nvSpPr>
        <p:spPr>
          <a:xfrm>
            <a:off x="3124200" y="4767263"/>
            <a:ext cx="2895600" cy="273844"/>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4767263"/>
            <a:ext cx="2133600" cy="273844"/>
          </a:xfrm>
          <a:prstGeom prst="rect">
            <a:avLst/>
          </a:prstGeom>
        </p:spPr>
        <p:txBody>
          <a:bodyPr/>
          <a:lstStyle/>
          <a:p>
            <a:fld id="{D504EBD7-C134-42FD-99B9-8CBF0A2062C2}"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4767263"/>
            <a:ext cx="2133600" cy="273844"/>
          </a:xfrm>
          <a:prstGeom prst="rect">
            <a:avLst/>
          </a:prstGeom>
        </p:spPr>
        <p:txBody>
          <a:bodyPr/>
          <a:lstStyle/>
          <a:p>
            <a:fld id="{67A039E0-9D20-4F11-9C44-189E61EF5EEF}" type="datetimeFigureOut">
              <a:rPr lang="en-US" smtClean="0"/>
              <a:t>5/11/2022</a:t>
            </a:fld>
            <a:endParaRPr lang="en-US"/>
          </a:p>
        </p:txBody>
      </p:sp>
      <p:sp>
        <p:nvSpPr>
          <p:cNvPr id="8" name="Footer Placeholder 7"/>
          <p:cNvSpPr>
            <a:spLocks noGrp="1"/>
          </p:cNvSpPr>
          <p:nvPr>
            <p:ph type="ftr" sz="quarter" idx="11"/>
          </p:nvPr>
        </p:nvSpPr>
        <p:spPr>
          <a:xfrm>
            <a:off x="3124200" y="4767263"/>
            <a:ext cx="2895600" cy="273844"/>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4767263"/>
            <a:ext cx="2133600" cy="273844"/>
          </a:xfrm>
          <a:prstGeom prst="rect">
            <a:avLst/>
          </a:prstGeom>
        </p:spPr>
        <p:txBody>
          <a:bodyPr/>
          <a:lstStyle/>
          <a:p>
            <a:fld id="{D504EBD7-C134-42FD-99B9-8CBF0A2062C2}"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4767263"/>
            <a:ext cx="2133600" cy="273844"/>
          </a:xfrm>
          <a:prstGeom prst="rect">
            <a:avLst/>
          </a:prstGeom>
        </p:spPr>
        <p:txBody>
          <a:bodyPr/>
          <a:lstStyle/>
          <a:p>
            <a:fld id="{67A039E0-9D20-4F11-9C44-189E61EF5EEF}" type="datetimeFigureOut">
              <a:rPr lang="en-US" smtClean="0"/>
              <a:t>5/11/2022</a:t>
            </a:fld>
            <a:endParaRPr lang="en-US"/>
          </a:p>
        </p:txBody>
      </p:sp>
      <p:sp>
        <p:nvSpPr>
          <p:cNvPr id="4" name="Footer Placeholder 3"/>
          <p:cNvSpPr>
            <a:spLocks noGrp="1"/>
          </p:cNvSpPr>
          <p:nvPr>
            <p:ph type="ftr" sz="quarter" idx="11"/>
          </p:nvPr>
        </p:nvSpPr>
        <p:spPr>
          <a:xfrm>
            <a:off x="3124200" y="4767263"/>
            <a:ext cx="2895600" cy="273844"/>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4767263"/>
            <a:ext cx="2133600" cy="273844"/>
          </a:xfrm>
          <a:prstGeom prst="rect">
            <a:avLst/>
          </a:prstGeom>
        </p:spPr>
        <p:txBody>
          <a:bodyPr/>
          <a:lstStyle/>
          <a:p>
            <a:fld id="{D504EBD7-C134-42FD-99B9-8CBF0A2062C2}"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4767263"/>
            <a:ext cx="2133600" cy="273844"/>
          </a:xfrm>
          <a:prstGeom prst="rect">
            <a:avLst/>
          </a:prstGeom>
        </p:spPr>
        <p:txBody>
          <a:bodyPr/>
          <a:lstStyle/>
          <a:p>
            <a:fld id="{67A039E0-9D20-4F11-9C44-189E61EF5EEF}" type="datetimeFigureOut">
              <a:rPr lang="en-US" smtClean="0"/>
              <a:t>5/11/2022</a:t>
            </a:fld>
            <a:endParaRPr lang="en-US"/>
          </a:p>
        </p:txBody>
      </p:sp>
      <p:sp>
        <p:nvSpPr>
          <p:cNvPr id="3" name="Footer Placeholder 2"/>
          <p:cNvSpPr>
            <a:spLocks noGrp="1"/>
          </p:cNvSpPr>
          <p:nvPr>
            <p:ph type="ftr" sz="quarter" idx="11"/>
          </p:nvPr>
        </p:nvSpPr>
        <p:spPr>
          <a:xfrm>
            <a:off x="3124200" y="4767263"/>
            <a:ext cx="2895600" cy="273844"/>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4767263"/>
            <a:ext cx="2133600" cy="273844"/>
          </a:xfrm>
          <a:prstGeom prst="rect">
            <a:avLst/>
          </a:prstGeom>
        </p:spPr>
        <p:txBody>
          <a:bodyPr/>
          <a:lstStyle/>
          <a:p>
            <a:fld id="{D504EBD7-C134-42FD-99B9-8CBF0A2062C2}"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4767263"/>
            <a:ext cx="2133600" cy="273844"/>
          </a:xfrm>
          <a:prstGeom prst="rect">
            <a:avLst/>
          </a:prstGeom>
        </p:spPr>
        <p:txBody>
          <a:bodyPr/>
          <a:lstStyle/>
          <a:p>
            <a:fld id="{67A039E0-9D20-4F11-9C44-189E61EF5EEF}" type="datetimeFigureOut">
              <a:rPr lang="en-US" smtClean="0"/>
              <a:t>5/11/2022</a:t>
            </a:fld>
            <a:endParaRPr lang="en-US"/>
          </a:p>
        </p:txBody>
      </p:sp>
      <p:sp>
        <p:nvSpPr>
          <p:cNvPr id="6" name="Footer Placeholder 5"/>
          <p:cNvSpPr>
            <a:spLocks noGrp="1"/>
          </p:cNvSpPr>
          <p:nvPr>
            <p:ph type="ftr" sz="quarter" idx="11"/>
          </p:nvPr>
        </p:nvSpPr>
        <p:spPr>
          <a:xfrm>
            <a:off x="3124200" y="4767263"/>
            <a:ext cx="2895600" cy="273844"/>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4767263"/>
            <a:ext cx="2133600" cy="273844"/>
          </a:xfrm>
          <a:prstGeom prst="rect">
            <a:avLst/>
          </a:prstGeom>
        </p:spPr>
        <p:txBody>
          <a:bodyPr/>
          <a:lstStyle/>
          <a:p>
            <a:fld id="{D504EBD7-C134-42FD-99B9-8CBF0A2062C2}"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4767263"/>
            <a:ext cx="2133600" cy="273844"/>
          </a:xfrm>
          <a:prstGeom prst="rect">
            <a:avLst/>
          </a:prstGeom>
        </p:spPr>
        <p:txBody>
          <a:bodyPr/>
          <a:lstStyle/>
          <a:p>
            <a:fld id="{67A039E0-9D20-4F11-9C44-189E61EF5EEF}" type="datetimeFigureOut">
              <a:rPr lang="en-US" smtClean="0"/>
              <a:t>5/11/2022</a:t>
            </a:fld>
            <a:endParaRPr lang="en-US"/>
          </a:p>
        </p:txBody>
      </p:sp>
      <p:sp>
        <p:nvSpPr>
          <p:cNvPr id="6" name="Footer Placeholder 5"/>
          <p:cNvSpPr>
            <a:spLocks noGrp="1"/>
          </p:cNvSpPr>
          <p:nvPr>
            <p:ph type="ftr" sz="quarter" idx="11"/>
          </p:nvPr>
        </p:nvSpPr>
        <p:spPr>
          <a:xfrm>
            <a:off x="3124200" y="4767263"/>
            <a:ext cx="2895600" cy="273844"/>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4767263"/>
            <a:ext cx="2133600" cy="273844"/>
          </a:xfrm>
          <a:prstGeom prst="rect">
            <a:avLst/>
          </a:prstGeom>
        </p:spPr>
        <p:txBody>
          <a:bodyPr/>
          <a:lstStyle/>
          <a:p>
            <a:fld id="{D504EBD7-C134-42FD-99B9-8CBF0A2062C2}"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jpeg"/><Relationship Id="rId12" Type="http://schemas.openxmlformats.org/officeDocument/2006/relationships/image" Target="../media/image30.png"/><Relationship Id="rId2" Type="http://schemas.openxmlformats.org/officeDocument/2006/relationships/image" Target="../media/image20.jpeg"/><Relationship Id="rId1" Type="http://schemas.openxmlformats.org/officeDocument/2006/relationships/slideLayout" Target="../slideLayouts/slideLayout2.xml"/><Relationship Id="rId6" Type="http://schemas.openxmlformats.org/officeDocument/2006/relationships/image" Target="../media/image24.jpe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png"/><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32.tiff"/></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tiff"/><Relationship Id="rId1" Type="http://schemas.openxmlformats.org/officeDocument/2006/relationships/slideLayout" Target="../slideLayouts/slideLayout8.xml"/><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image" Target="../media/image36.tiff"/><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tif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tiff"/><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1.tiff"/><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42.tiff"/><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6.tiff"/><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45.tiff"/><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6.png"/><Relationship Id="rId1" Type="http://schemas.openxmlformats.org/officeDocument/2006/relationships/slideLayout" Target="../slideLayouts/slideLayout1.xml"/><Relationship Id="rId4" Type="http://schemas.openxmlformats.org/officeDocument/2006/relationships/image" Target="../media/image47.png"/></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8.emf"/><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50.emf"/><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8.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Layout" Target="../slideLayouts/slideLayout4.xml"/><Relationship Id="rId5" Type="http://schemas.openxmlformats.org/officeDocument/2006/relationships/image" Target="../media/image11.tiff"/><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png"/><Relationship Id="rId1" Type="http://schemas.openxmlformats.org/officeDocument/2006/relationships/slideLayout" Target="../slideLayouts/slideLayout8.xml"/><Relationship Id="rId5" Type="http://schemas.openxmlformats.org/officeDocument/2006/relationships/image" Target="../media/image15.tiff"/><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Judul 3"/>
          <p:cNvSpPr>
            <a:spLocks noGrp="1"/>
          </p:cNvSpPr>
          <p:nvPr>
            <p:ph type="title"/>
          </p:nvPr>
        </p:nvSpPr>
        <p:spPr/>
        <p:txBody>
          <a:bodyPr/>
          <a:lstStyle/>
          <a:p>
            <a:endParaRPr lang="id-ID" altLang="en-US"/>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3854" r="2812"/>
          <a:stretch>
            <a:fillRect/>
          </a:stretch>
        </p:blipFill>
        <p:spPr>
          <a:xfrm>
            <a:off x="0" y="0"/>
            <a:ext cx="9153525" cy="5193750"/>
          </a:xfrm>
          <a:prstGeom prst="rect">
            <a:avLst/>
          </a:prstGeom>
        </p:spPr>
      </p:pic>
      <p:sp>
        <p:nvSpPr>
          <p:cNvPr id="8" name="テキスト プレースホルダー 11"/>
          <p:cNvSpPr txBox="1"/>
          <p:nvPr/>
        </p:nvSpPr>
        <p:spPr>
          <a:xfrm>
            <a:off x="4114800" y="1783077"/>
            <a:ext cx="4614040" cy="788673"/>
          </a:xfrm>
          <a:prstGeom prst="rect">
            <a:avLst/>
          </a:prstGeom>
        </p:spPr>
        <p:txBody>
          <a:bodyPr lIns="68580" tIns="34290" rIns="68580" bIns="34290" anchor="t">
            <a:noAutofit/>
          </a:bodyPr>
          <a:lstStyle>
            <a:lvl1pPr marL="342900" indent="-342900" algn="ctr" defTabSz="914400" rtl="0" eaLnBrk="1" latinLnBrk="0" hangingPunct="1">
              <a:spcBef>
                <a:spcPct val="20000"/>
              </a:spcBef>
              <a:buFont typeface="Arial" panose="020B0604020202020204" pitchFamily="34" charset="0"/>
              <a:buChar char="•"/>
              <a:defRPr sz="4000" kern="1200" spc="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b="1" dirty="0" err="1">
                <a:solidFill>
                  <a:srgbClr val="C9C011"/>
                </a:solidFill>
                <a:cs typeface="Arial" panose="020B0604020202020204" pitchFamily="34" charset="0"/>
              </a:rPr>
              <a:t>Pendidikan</a:t>
            </a:r>
            <a:r>
              <a:rPr lang="en-US" b="1" dirty="0">
                <a:solidFill>
                  <a:srgbClr val="C9C011"/>
                </a:solidFill>
                <a:cs typeface="Arial" panose="020B0604020202020204" pitchFamily="34" charset="0"/>
              </a:rPr>
              <a:t> </a:t>
            </a:r>
            <a:r>
              <a:rPr lang="en-US" b="1" dirty="0" err="1">
                <a:solidFill>
                  <a:srgbClr val="C9C011"/>
                </a:solidFill>
                <a:cs typeface="Arial" panose="020B0604020202020204" pitchFamily="34" charset="0"/>
              </a:rPr>
              <a:t>Pancasila</a:t>
            </a:r>
            <a:endParaRPr lang="id-ID" b="1" dirty="0">
              <a:solidFill>
                <a:srgbClr val="C9C011"/>
              </a:solidFill>
              <a:latin typeface="Calibri" panose="020F0502020204030204" pitchFamily="34" charset="0"/>
              <a:cs typeface="Calibri" panose="020F0502020204030204" pitchFamily="34" charset="0"/>
            </a:endParaRPr>
          </a:p>
        </p:txBody>
      </p:sp>
      <p:cxnSp>
        <p:nvCxnSpPr>
          <p:cNvPr id="9" name="直線コネクタ 9"/>
          <p:cNvCxnSpPr/>
          <p:nvPr/>
        </p:nvCxnSpPr>
        <p:spPr>
          <a:xfrm>
            <a:off x="4572000" y="2800350"/>
            <a:ext cx="3733800" cy="0"/>
          </a:xfrm>
          <a:prstGeom prst="line">
            <a:avLst/>
          </a:prstGeom>
          <a:noFill/>
          <a:ln w="28575" cap="flat" cmpd="sng" algn="ctr">
            <a:solidFill>
              <a:schemeClr val="tx1">
                <a:lumMod val="65000"/>
                <a:lumOff val="35000"/>
              </a:schemeClr>
            </a:solidFill>
            <a:prstDash val="solid"/>
            <a:headEnd type="oval"/>
            <a:tailEnd type="oval"/>
          </a:ln>
          <a:effectLst/>
        </p:spPr>
      </p:cxnSp>
      <p:sp>
        <p:nvSpPr>
          <p:cNvPr id="10" name="タイトル 1"/>
          <p:cNvSpPr txBox="1"/>
          <p:nvPr/>
        </p:nvSpPr>
        <p:spPr>
          <a:xfrm>
            <a:off x="3901966" y="1200150"/>
            <a:ext cx="5073868" cy="469019"/>
          </a:xfrm>
          <a:prstGeom prst="rect">
            <a:avLst/>
          </a:prstGeom>
        </p:spPr>
        <p:txBody>
          <a:bodyPr lIns="68580" tIns="34290" rIns="68580" bIns="34290" anchor="b"/>
          <a:lstStyle>
            <a:lvl1pPr algn="ctr" defTabSz="914400" rtl="0" eaLnBrk="1" latinLnBrk="0" hangingPunct="1">
              <a:spcBef>
                <a:spcPct val="0"/>
              </a:spcBef>
              <a:buNone/>
              <a:defRPr sz="9600" kern="1200" spc="1500" baseline="0">
                <a:solidFill>
                  <a:schemeClr val="tx1"/>
                </a:solidFill>
                <a:latin typeface="+mj-lt"/>
                <a:ea typeface="+mj-ea"/>
                <a:cs typeface="+mj-cs"/>
              </a:defRPr>
            </a:lvl1pPr>
          </a:lstStyle>
          <a:p>
            <a:pPr defTabSz="1632585">
              <a:defRPr/>
            </a:pPr>
            <a:r>
              <a:rPr kumimoji="1" lang="en-US" altLang="ja-JP" sz="3200" b="1" spc="0" dirty="0">
                <a:solidFill>
                  <a:schemeClr val="tx1">
                    <a:lumMod val="65000"/>
                    <a:lumOff val="35000"/>
                  </a:schemeClr>
                </a:solidFill>
                <a:latin typeface="Arial" panose="020B0604020202020204" pitchFamily="34" charset="0"/>
                <a:cs typeface="Arial" panose="020B0604020202020204" pitchFamily="34" charset="0"/>
              </a:rPr>
              <a:t>MEDIA MENGAJAR</a:t>
            </a:r>
            <a:endParaRPr kumimoji="1" lang="ja-JP" altLang="en-US" sz="3200" b="1" spc="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11" name="Rectangle 10"/>
          <p:cNvSpPr/>
          <p:nvPr/>
        </p:nvSpPr>
        <p:spPr>
          <a:xfrm>
            <a:off x="5404018" y="2865879"/>
            <a:ext cx="2117725" cy="314325"/>
          </a:xfrm>
          <a:prstGeom prst="rect">
            <a:avLst/>
          </a:prstGeom>
        </p:spPr>
        <p:txBody>
          <a:bodyPr wrap="none" lIns="68580" tIns="34290" rIns="68580" bIns="34290">
            <a:spAutoFit/>
          </a:bodyPr>
          <a:lstStyle/>
          <a:p>
            <a:pPr algn="ctr"/>
            <a:r>
              <a:rPr lang="en-US" sz="1600" b="1" dirty="0">
                <a:solidFill>
                  <a:schemeClr val="tx1">
                    <a:lumMod val="65000"/>
                    <a:lumOff val="35000"/>
                  </a:schemeClr>
                </a:solidFill>
              </a:rPr>
              <a:t>UNTUK SD/MI KELAS </a:t>
            </a:r>
            <a:r>
              <a:rPr lang="id-ID" altLang="en-US" sz="1600" b="1" dirty="0">
                <a:solidFill>
                  <a:schemeClr val="tx1">
                    <a:lumMod val="65000"/>
                    <a:lumOff val="35000"/>
                  </a:schemeClr>
                </a:solidFill>
              </a:rPr>
              <a:t>IV</a:t>
            </a:r>
          </a:p>
        </p:txBody>
      </p:sp>
      <p:sp>
        <p:nvSpPr>
          <p:cNvPr id="13" name="Cube 12"/>
          <p:cNvSpPr/>
          <p:nvPr/>
        </p:nvSpPr>
        <p:spPr>
          <a:xfrm>
            <a:off x="1524000" y="763869"/>
            <a:ext cx="2454166" cy="3287686"/>
          </a:xfrm>
          <a:prstGeom prst="cube">
            <a:avLst>
              <a:gd name="adj" fmla="val 3711"/>
            </a:avLst>
          </a:prstGeom>
          <a:gradFill flip="none" rotWithShape="1">
            <a:gsLst>
              <a:gs pos="0">
                <a:schemeClr val="bg1">
                  <a:lumMod val="75000"/>
                  <a:shade val="30000"/>
                  <a:satMod val="115000"/>
                </a:schemeClr>
              </a:gs>
              <a:gs pos="50000">
                <a:schemeClr val="bg1">
                  <a:lumMod val="75000"/>
                  <a:shade val="67500"/>
                  <a:satMod val="115000"/>
                </a:schemeClr>
              </a:gs>
              <a:gs pos="100000">
                <a:schemeClr val="bg1">
                  <a:lumMod val="75000"/>
                  <a:shade val="100000"/>
                  <a:satMod val="115000"/>
                </a:schemeClr>
              </a:gs>
            </a:gsLst>
            <a:lin ang="0" scaled="1"/>
            <a:tileRect/>
          </a:gra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laceholder Konten 1" descr="WhatsApp Image 2022-04-19 at 10.43.25 AM"/>
          <p:cNvPicPr>
            <a:picLocks noGrp="1" noChangeAspect="1"/>
          </p:cNvPicPr>
          <p:nvPr>
            <p:ph idx="1"/>
          </p:nvPr>
        </p:nvPicPr>
        <p:blipFill>
          <a:blip r:embed="rId3"/>
          <a:stretch>
            <a:fillRect/>
          </a:stretch>
        </p:blipFill>
        <p:spPr>
          <a:xfrm>
            <a:off x="1531620" y="895350"/>
            <a:ext cx="2363470" cy="3106420"/>
          </a:xfrm>
          <a:prstGeom prst="rect">
            <a:avLst/>
          </a:prstGeom>
        </p:spPr>
      </p:pic>
    </p:spTree>
  </p:cSld>
  <p:clrMapOvr>
    <a:masterClrMapping/>
  </p:clrMapOvr>
  <p:transition spd="slow">
    <p:strips dir="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500"/>
                                  </p:stCondLst>
                                  <p:iterate type="wd">
                                    <p:tmPct val="10000"/>
                                  </p:iterate>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0-#ppt_h/2"/>
                                          </p:val>
                                        </p:tav>
                                        <p:tav tm="100000">
                                          <p:val>
                                            <p:strVal val="#ppt_y"/>
                                          </p:val>
                                        </p:tav>
                                      </p:tavLst>
                                    </p:anim>
                                  </p:childTnLst>
                                </p:cTn>
                              </p:par>
                              <p:par>
                                <p:cTn id="9" presetID="2" presetClass="entr" presetSubtype="2" decel="100000" fill="hold" grpId="0" nodeType="withEffect">
                                  <p:stCondLst>
                                    <p:cond delay="250"/>
                                  </p:stCondLst>
                                  <p:iterate type="wd">
                                    <p:tmPct val="10000"/>
                                  </p:iterate>
                                  <p:childTnLst>
                                    <p:set>
                                      <p:cBhvr>
                                        <p:cTn id="10" dur="1" fill="hold">
                                          <p:stCondLst>
                                            <p:cond delay="0"/>
                                          </p:stCondLst>
                                        </p:cTn>
                                        <p:tgtEl>
                                          <p:spTgt spid="8">
                                            <p:txEl>
                                              <p:pRg st="0" end="0"/>
                                            </p:txEl>
                                          </p:spTgt>
                                        </p:tgtEl>
                                        <p:attrNameLst>
                                          <p:attrName>style.visibility</p:attrName>
                                        </p:attrNameLst>
                                      </p:cBhvr>
                                      <p:to>
                                        <p:strVal val="visible"/>
                                      </p:to>
                                    </p:set>
                                    <p:anim calcmode="lin" valueType="num">
                                      <p:cBhvr additive="base">
                                        <p:cTn id="11" dur="500" fill="hold"/>
                                        <p:tgtEl>
                                          <p:spTgt spid="8">
                                            <p:txEl>
                                              <p:pRg st="0" end="0"/>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8">
                                            <p:txEl>
                                              <p:pRg st="0" end="0"/>
                                            </p:txEl>
                                          </p:spTgt>
                                        </p:tgtEl>
                                        <p:attrNameLst>
                                          <p:attrName>ppt_y</p:attrName>
                                        </p:attrNameLst>
                                      </p:cBhvr>
                                      <p:tavLst>
                                        <p:tav tm="0">
                                          <p:val>
                                            <p:strVal val="#ppt_y"/>
                                          </p:val>
                                        </p:tav>
                                        <p:tav tm="100000">
                                          <p:val>
                                            <p:strVal val="#ppt_y"/>
                                          </p:val>
                                        </p:tav>
                                      </p:tavLst>
                                    </p:anim>
                                  </p:childTnLst>
                                </p:cTn>
                              </p:par>
                            </p:childTnLst>
                          </p:cTn>
                        </p:par>
                        <p:par>
                          <p:cTn id="13" fill="hold">
                            <p:stCondLst>
                              <p:cond delay="0"/>
                            </p:stCondLst>
                            <p:childTnLst>
                              <p:par>
                                <p:cTn id="14" presetID="16" presetClass="entr" presetSubtype="37"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outVertical)">
                                      <p:cBhvr>
                                        <p:cTn id="16" dur="1000"/>
                                        <p:tgtEl>
                                          <p:spTgt spid="9"/>
                                        </p:tgtEl>
                                      </p:cBhvr>
                                    </p:animEffect>
                                  </p:childTnLst>
                                </p:cTn>
                              </p:par>
                              <p:par>
                                <p:cTn id="17" presetID="53" presetClass="entr" presetSubtype="16" fill="hold" grpId="0" nodeType="withEffect">
                                  <p:stCondLst>
                                    <p:cond delay="250"/>
                                  </p:stCondLst>
                                  <p:childTnLst>
                                    <p:set>
                                      <p:cBhvr>
                                        <p:cTn id="18" dur="1" fill="hold">
                                          <p:stCondLst>
                                            <p:cond delay="0"/>
                                          </p:stCondLst>
                                        </p:cTn>
                                        <p:tgtEl>
                                          <p:spTgt spid="11"/>
                                        </p:tgtEl>
                                        <p:attrNameLst>
                                          <p:attrName>style.visibility</p:attrName>
                                        </p:attrNameLst>
                                      </p:cBhvr>
                                      <p:to>
                                        <p:strVal val="visible"/>
                                      </p:to>
                                    </p:set>
                                    <p:anim calcmode="lin" valueType="num">
                                      <p:cBhvr>
                                        <p:cTn id="19" dur="1000" fill="hold"/>
                                        <p:tgtEl>
                                          <p:spTgt spid="11"/>
                                        </p:tgtEl>
                                        <p:attrNameLst>
                                          <p:attrName>ppt_w</p:attrName>
                                        </p:attrNameLst>
                                      </p:cBhvr>
                                      <p:tavLst>
                                        <p:tav tm="0">
                                          <p:val>
                                            <p:fltVal val="0"/>
                                          </p:val>
                                        </p:tav>
                                        <p:tav tm="100000">
                                          <p:val>
                                            <p:strVal val="#ppt_w"/>
                                          </p:val>
                                        </p:tav>
                                      </p:tavLst>
                                    </p:anim>
                                    <p:anim calcmode="lin" valueType="num">
                                      <p:cBhvr>
                                        <p:cTn id="20" dur="1000" fill="hold"/>
                                        <p:tgtEl>
                                          <p:spTgt spid="11"/>
                                        </p:tgtEl>
                                        <p:attrNameLst>
                                          <p:attrName>ppt_h</p:attrName>
                                        </p:attrNameLst>
                                      </p:cBhvr>
                                      <p:tavLst>
                                        <p:tav tm="0">
                                          <p:val>
                                            <p:fltVal val="0"/>
                                          </p:val>
                                        </p:tav>
                                        <p:tav tm="100000">
                                          <p:val>
                                            <p:strVal val="#ppt_h"/>
                                          </p:val>
                                        </p:tav>
                                      </p:tavLst>
                                    </p:anim>
                                    <p:animEffect transition="in" filter="fade">
                                      <p:cBhvr>
                                        <p:cTn id="21"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tmplLst>
          <p:tmpl lvl="1">
            <p:tnLst>
              <p:par>
                <p:cTn presetID="2" presetClass="entr" presetSubtype="2" decel="100000" fill="hold" nodeType="withEffect">
                  <p:stCondLst>
                    <p:cond delay="250"/>
                  </p:stCondLst>
                  <p:iterate type="wd">
                    <p:tmPct val="10000"/>
                  </p:iterate>
                  <p:childTnLst>
                    <p:set>
                      <p:cBhvr>
                        <p:cTn dur="1" fill="hold">
                          <p:stCondLst>
                            <p:cond delay="0"/>
                          </p:stCondLst>
                        </p:cTn>
                        <p:tgtEl>
                          <p:spTgt spid="8"/>
                        </p:tgtEl>
                        <p:attrNameLst>
                          <p:attrName>style.visibility</p:attrName>
                        </p:attrNameLst>
                      </p:cBhvr>
                      <p:to>
                        <p:strVal val="visible"/>
                      </p:to>
                    </p:set>
                    <p:anim calcmode="lin" valueType="num">
                      <p:cBhvr additive="base">
                        <p:cTn dur="500" fill="hold"/>
                        <p:tgtEl>
                          <p:spTgt spid="8"/>
                        </p:tgtEl>
                        <p:attrNameLst>
                          <p:attrName>ppt_x</p:attrName>
                        </p:attrNameLst>
                      </p:cBhvr>
                      <p:tavLst>
                        <p:tav tm="0">
                          <p:val>
                            <p:strVal val="1+#ppt_w/2"/>
                          </p:val>
                        </p:tav>
                        <p:tav tm="100000">
                          <p:val>
                            <p:strVal val="#ppt_x"/>
                          </p:val>
                        </p:tav>
                      </p:tavLst>
                    </p:anim>
                    <p:anim calcmode="lin" valueType="num">
                      <p:cBhvr additive="base">
                        <p:cTn dur="500" fill="hold"/>
                        <p:tgtEl>
                          <p:spTgt spid="8"/>
                        </p:tgtEl>
                        <p:attrNameLst>
                          <p:attrName>ppt_y</p:attrName>
                        </p:attrNameLst>
                      </p:cBhvr>
                      <p:tavLst>
                        <p:tav tm="0">
                          <p:val>
                            <p:strVal val="#ppt_y"/>
                          </p:val>
                        </p:tav>
                        <p:tav tm="100000">
                          <p:val>
                            <p:strVal val="#ppt_y"/>
                          </p:val>
                        </p:tav>
                      </p:tavLst>
                    </p:anim>
                  </p:childTnLst>
                </p:cTn>
              </p:par>
            </p:tnLst>
          </p:tmpl>
        </p:tmplLst>
      </p:bldP>
      <p:bldP spid="10" grpId="0"/>
      <p:bldP spid="1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D:\Endah\Buku Kurikulum 2021\ESPS\ESPS PPKn 1\editor\sett 3\Bab 1\perisai pancasila fix.jpe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64706" y="2569425"/>
            <a:ext cx="1993769" cy="205972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p:cNvSpPr/>
          <p:nvPr/>
        </p:nvSpPr>
        <p:spPr>
          <a:xfrm>
            <a:off x="6400800" y="3314065"/>
            <a:ext cx="2368866" cy="1322070"/>
          </a:xfrm>
          <a:prstGeom prst="rect">
            <a:avLst/>
          </a:prstGeom>
          <a:ln>
            <a:solidFill>
              <a:srgbClr val="0070C0"/>
            </a:solidFill>
            <a:prstDash val="dash"/>
          </a:ln>
        </p:spPr>
        <p:txBody>
          <a:bodyPr wrap="square">
            <a:spAutoFit/>
          </a:bodyPr>
          <a:lstStyle/>
          <a:p>
            <a:pPr algn="ctr"/>
            <a:endParaRPr lang="en-US" sz="1600" dirty="0"/>
          </a:p>
          <a:p>
            <a:pPr algn="ctr"/>
            <a:r>
              <a:rPr lang="en-US" sz="1600" b="1" dirty="0" err="1"/>
              <a:t>Sila</a:t>
            </a:r>
            <a:r>
              <a:rPr lang="en-US" sz="1600" b="1" dirty="0"/>
              <a:t> </a:t>
            </a:r>
            <a:r>
              <a:rPr lang="en-US" sz="1600" b="1" dirty="0" err="1"/>
              <a:t>Kedua</a:t>
            </a:r>
          </a:p>
          <a:p>
            <a:pPr algn="ctr"/>
            <a:r>
              <a:rPr lang="en-US" sz="1600" b="1" dirty="0" err="1"/>
              <a:t>Bunyi: </a:t>
            </a:r>
            <a:r>
              <a:rPr lang="en-US" sz="1600" dirty="0" err="1"/>
              <a:t>Kemanusiaan </a:t>
            </a:r>
          </a:p>
          <a:p>
            <a:pPr algn="ctr"/>
            <a:r>
              <a:rPr lang="en-US" sz="1600" dirty="0"/>
              <a:t>yang adil dan beradab</a:t>
            </a:r>
          </a:p>
          <a:p>
            <a:pPr algn="ctr"/>
            <a:r>
              <a:rPr lang="en-US" sz="1600" b="1" dirty="0" err="1"/>
              <a:t>Simbol</a:t>
            </a:r>
            <a:r>
              <a:rPr lang="en-US" sz="1600" dirty="0"/>
              <a:t>: </a:t>
            </a:r>
            <a:r>
              <a:rPr lang="en-US" sz="1600" dirty="0" err="1"/>
              <a:t>Tali</a:t>
            </a:r>
            <a:r>
              <a:rPr lang="en-US" sz="1600" dirty="0"/>
              <a:t> </a:t>
            </a:r>
            <a:r>
              <a:rPr lang="en-US" sz="1600" dirty="0" err="1"/>
              <a:t>rantai</a:t>
            </a:r>
          </a:p>
        </p:txBody>
      </p:sp>
      <p:sp>
        <p:nvSpPr>
          <p:cNvPr id="19" name="Rectangle 18"/>
          <p:cNvSpPr/>
          <p:nvPr/>
        </p:nvSpPr>
        <p:spPr>
          <a:xfrm>
            <a:off x="304800" y="3105150"/>
            <a:ext cx="2514600" cy="1322070"/>
          </a:xfrm>
          <a:prstGeom prst="rect">
            <a:avLst/>
          </a:prstGeom>
          <a:ln>
            <a:solidFill>
              <a:srgbClr val="0070C0"/>
            </a:solidFill>
            <a:prstDash val="dash"/>
          </a:ln>
        </p:spPr>
        <p:txBody>
          <a:bodyPr wrap="square">
            <a:spAutoFit/>
          </a:bodyPr>
          <a:lstStyle/>
          <a:p>
            <a:pPr algn="ctr"/>
            <a:endParaRPr lang="en-US" sz="1600" dirty="0"/>
          </a:p>
          <a:p>
            <a:pPr algn="ctr"/>
            <a:r>
              <a:rPr lang="en-US" sz="1600" b="1" dirty="0" err="1"/>
              <a:t>Sila</a:t>
            </a:r>
            <a:r>
              <a:rPr lang="en-US" sz="1600" b="1" dirty="0"/>
              <a:t> </a:t>
            </a:r>
            <a:r>
              <a:rPr lang="en-US" sz="1600" b="1" dirty="0" err="1"/>
              <a:t>Kelima</a:t>
            </a:r>
          </a:p>
          <a:p>
            <a:pPr algn="ctr"/>
            <a:r>
              <a:rPr lang="en-US" sz="1600" b="1" dirty="0"/>
              <a:t>Bunyi: </a:t>
            </a:r>
            <a:r>
              <a:rPr lang="en-US" sz="1600" dirty="0"/>
              <a:t>Keadilan sosial bagi </a:t>
            </a:r>
          </a:p>
          <a:p>
            <a:pPr algn="ctr"/>
            <a:r>
              <a:rPr lang="en-US" sz="1600" dirty="0"/>
              <a:t>seluruh rakyat Indonesia</a:t>
            </a:r>
            <a:endParaRPr lang="en-US" sz="1600" b="1" dirty="0"/>
          </a:p>
          <a:p>
            <a:pPr algn="ctr"/>
            <a:r>
              <a:rPr lang="en-US" sz="1600" b="1" dirty="0" err="1"/>
              <a:t>Simbol</a:t>
            </a:r>
            <a:r>
              <a:rPr lang="en-US" sz="1600" dirty="0"/>
              <a:t>: </a:t>
            </a:r>
            <a:r>
              <a:rPr lang="en-US" sz="1600" dirty="0" err="1"/>
              <a:t>Kapas</a:t>
            </a:r>
            <a:r>
              <a:rPr lang="en-US" sz="1600" dirty="0"/>
              <a:t> </a:t>
            </a:r>
            <a:r>
              <a:rPr lang="en-US" sz="1600" dirty="0" err="1"/>
              <a:t>dan</a:t>
            </a:r>
            <a:r>
              <a:rPr lang="en-US" sz="1600" dirty="0"/>
              <a:t> </a:t>
            </a:r>
            <a:r>
              <a:rPr lang="en-US" sz="1600" dirty="0" err="1"/>
              <a:t>padi</a:t>
            </a:r>
          </a:p>
        </p:txBody>
      </p:sp>
      <p:sp>
        <p:nvSpPr>
          <p:cNvPr id="17" name="Rectangle 16"/>
          <p:cNvSpPr/>
          <p:nvPr/>
        </p:nvSpPr>
        <p:spPr>
          <a:xfrm>
            <a:off x="6098540" y="1548130"/>
            <a:ext cx="2609850" cy="1076325"/>
          </a:xfrm>
          <a:prstGeom prst="rect">
            <a:avLst/>
          </a:prstGeom>
          <a:ln>
            <a:solidFill>
              <a:srgbClr val="0070C0"/>
            </a:solidFill>
            <a:prstDash val="dash"/>
          </a:ln>
        </p:spPr>
        <p:txBody>
          <a:bodyPr wrap="square">
            <a:spAutoFit/>
          </a:bodyPr>
          <a:lstStyle/>
          <a:p>
            <a:pPr algn="ctr"/>
            <a:endParaRPr lang="en-US" sz="1600" dirty="0"/>
          </a:p>
          <a:p>
            <a:pPr algn="ctr"/>
            <a:r>
              <a:rPr lang="en-US" sz="1600" b="1" dirty="0" err="1"/>
              <a:t>Sila</a:t>
            </a:r>
            <a:r>
              <a:rPr lang="en-US" sz="1600" b="1" dirty="0"/>
              <a:t> </a:t>
            </a:r>
            <a:r>
              <a:rPr lang="en-US" sz="1600" b="1" dirty="0" err="1"/>
              <a:t>Ketiga</a:t>
            </a:r>
          </a:p>
          <a:p>
            <a:pPr algn="ctr"/>
            <a:r>
              <a:rPr lang="en-US" sz="1600" b="1" dirty="0" err="1"/>
              <a:t>Bunyi: </a:t>
            </a:r>
            <a:r>
              <a:rPr lang="en-US" sz="1600" dirty="0" err="1"/>
              <a:t>Persatuan Indonesia</a:t>
            </a:r>
            <a:endParaRPr lang="en-US" sz="1600" b="1" dirty="0" err="1"/>
          </a:p>
          <a:p>
            <a:pPr algn="ctr"/>
            <a:r>
              <a:rPr lang="en-US" sz="1600" b="1" dirty="0" err="1"/>
              <a:t>Simbol</a:t>
            </a:r>
            <a:r>
              <a:rPr lang="en-US" sz="1600" dirty="0"/>
              <a:t>: </a:t>
            </a:r>
            <a:r>
              <a:rPr lang="en-US" sz="1600" dirty="0" err="1"/>
              <a:t>Pohon</a:t>
            </a:r>
            <a:r>
              <a:rPr lang="en-US" sz="1600" dirty="0"/>
              <a:t> </a:t>
            </a:r>
            <a:r>
              <a:rPr lang="en-US" sz="1600" dirty="0" err="1"/>
              <a:t>beringin</a:t>
            </a:r>
          </a:p>
        </p:txBody>
      </p:sp>
      <p:sp>
        <p:nvSpPr>
          <p:cNvPr id="15" name="Rectangle 14"/>
          <p:cNvSpPr/>
          <p:nvPr/>
        </p:nvSpPr>
        <p:spPr>
          <a:xfrm>
            <a:off x="222885" y="819150"/>
            <a:ext cx="2998470" cy="1814830"/>
          </a:xfrm>
          <a:prstGeom prst="rect">
            <a:avLst/>
          </a:prstGeom>
          <a:ln>
            <a:solidFill>
              <a:srgbClr val="0070C0"/>
            </a:solidFill>
            <a:prstDash val="dash"/>
          </a:ln>
        </p:spPr>
        <p:txBody>
          <a:bodyPr wrap="square">
            <a:spAutoFit/>
          </a:bodyPr>
          <a:lstStyle/>
          <a:p>
            <a:pPr algn="ctr"/>
            <a:endParaRPr lang="en-US" sz="1600" dirty="0"/>
          </a:p>
          <a:p>
            <a:pPr algn="ctr"/>
            <a:r>
              <a:rPr lang="en-US" sz="1600" b="1" dirty="0" err="1"/>
              <a:t>Sila</a:t>
            </a:r>
            <a:r>
              <a:rPr lang="en-US" sz="1600" b="1" dirty="0"/>
              <a:t> </a:t>
            </a:r>
            <a:r>
              <a:rPr lang="en-US" sz="1600" b="1" dirty="0" err="1"/>
              <a:t>Keempat</a:t>
            </a:r>
          </a:p>
          <a:p>
            <a:pPr algn="ctr"/>
            <a:r>
              <a:rPr lang="en-US" sz="1600" b="1" dirty="0" err="1"/>
              <a:t>Bunyi: </a:t>
            </a:r>
            <a:r>
              <a:rPr lang="en-US" sz="1600" dirty="0" err="1"/>
              <a:t>Kerakyatan yang </a:t>
            </a:r>
          </a:p>
          <a:p>
            <a:pPr algn="ctr"/>
            <a:r>
              <a:rPr lang="en-US" sz="1600" dirty="0"/>
              <a:t>dipimpin oleh hikmat </a:t>
            </a:r>
          </a:p>
          <a:p>
            <a:pPr algn="ctr"/>
            <a:r>
              <a:rPr lang="en-US" sz="1600" dirty="0"/>
              <a:t>kebijaksanaan dalam </a:t>
            </a:r>
          </a:p>
          <a:p>
            <a:pPr algn="ctr"/>
            <a:r>
              <a:rPr lang="en-US" sz="1600" dirty="0"/>
              <a:t>permusyawaratan/perwakilan</a:t>
            </a:r>
          </a:p>
          <a:p>
            <a:pPr algn="ctr"/>
            <a:r>
              <a:rPr lang="en-US" sz="1600" b="1" dirty="0"/>
              <a:t>Simbol: </a:t>
            </a:r>
            <a:r>
              <a:rPr lang="id-ID" altLang="en-US" sz="1600" dirty="0"/>
              <a:t>K</a:t>
            </a:r>
            <a:r>
              <a:rPr lang="en-US" sz="1600" dirty="0"/>
              <a:t>epala banteng</a:t>
            </a:r>
            <a:endParaRPr lang="en-US" sz="1600" dirty="0" err="1"/>
          </a:p>
        </p:txBody>
      </p:sp>
      <p:sp>
        <p:nvSpPr>
          <p:cNvPr id="14" name="Rectangle 13"/>
          <p:cNvSpPr/>
          <p:nvPr/>
        </p:nvSpPr>
        <p:spPr>
          <a:xfrm>
            <a:off x="3342786" y="276820"/>
            <a:ext cx="2250294" cy="1322070"/>
          </a:xfrm>
          <a:prstGeom prst="rect">
            <a:avLst/>
          </a:prstGeom>
          <a:ln>
            <a:solidFill>
              <a:srgbClr val="0070C0"/>
            </a:solidFill>
            <a:prstDash val="dash"/>
          </a:ln>
        </p:spPr>
        <p:txBody>
          <a:bodyPr wrap="square">
            <a:spAutoFit/>
          </a:bodyPr>
          <a:lstStyle/>
          <a:p>
            <a:pPr algn="ctr"/>
            <a:r>
              <a:rPr lang="en-US" sz="1600" b="1" dirty="0" err="1"/>
              <a:t>Sila</a:t>
            </a:r>
            <a:r>
              <a:rPr lang="en-US" sz="1600" b="1" dirty="0"/>
              <a:t> </a:t>
            </a:r>
            <a:r>
              <a:rPr lang="en-US" sz="1600" b="1" dirty="0" err="1"/>
              <a:t>Pertama</a:t>
            </a:r>
          </a:p>
          <a:p>
            <a:pPr algn="ctr"/>
            <a:r>
              <a:rPr lang="en-US" sz="1600" b="1" dirty="0"/>
              <a:t>Bunyi: </a:t>
            </a:r>
            <a:r>
              <a:rPr lang="en-US" sz="1600" dirty="0"/>
              <a:t>Ketuhanan Yang </a:t>
            </a:r>
          </a:p>
          <a:p>
            <a:pPr algn="ctr"/>
            <a:r>
              <a:rPr lang="en-US" sz="1600" dirty="0"/>
              <a:t>Maha Esa</a:t>
            </a:r>
          </a:p>
          <a:p>
            <a:pPr algn="ctr"/>
            <a:r>
              <a:rPr lang="en-US" sz="1600" b="1" dirty="0" err="1"/>
              <a:t>Simbol</a:t>
            </a:r>
            <a:r>
              <a:rPr lang="en-US" sz="1600" dirty="0"/>
              <a:t>: </a:t>
            </a:r>
            <a:r>
              <a:rPr lang="en-US" sz="1600" dirty="0" err="1"/>
              <a:t>Bintang</a:t>
            </a:r>
            <a:r>
              <a:rPr lang="en-US" sz="1600" dirty="0"/>
              <a:t> </a:t>
            </a:r>
            <a:r>
              <a:rPr lang="en-US" sz="1600" dirty="0" err="1"/>
              <a:t>emas</a:t>
            </a:r>
            <a:endParaRPr lang="en-US" sz="1600" dirty="0"/>
          </a:p>
          <a:p>
            <a:pPr algn="ctr"/>
            <a:endParaRPr lang="en-US" sz="1600" dirty="0"/>
          </a:p>
        </p:txBody>
      </p:sp>
      <p:pic>
        <p:nvPicPr>
          <p:cNvPr id="7170" name="Picture 2" descr="D:\Endah\Buku Kurikulum 2021\ESPS\ESPS PPKn 1\editor\Editing\Bab 1\part 1\3a bintang.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38600" y="1310640"/>
            <a:ext cx="781685" cy="752475"/>
          </a:xfrm>
          <a:prstGeom prst="rect">
            <a:avLst/>
          </a:prstGeom>
          <a:noFill/>
          <a:extLst>
            <a:ext uri="{909E8E84-426E-40DD-AFC4-6F175D3DCCD1}">
              <a14:hiddenFill xmlns:a14="http://schemas.microsoft.com/office/drawing/2010/main">
                <a:solidFill>
                  <a:srgbClr val="FFFFFF"/>
                </a:solidFill>
              </a14:hiddenFill>
            </a:ext>
          </a:extLst>
        </p:spPr>
      </p:pic>
      <p:pic>
        <p:nvPicPr>
          <p:cNvPr id="7171" name="Picture 3" descr="D:\Endah\Buku Kurikulum 2021\ESPS\ESPS PPKn 1\editor\Editing\Bab 1\part 1\3b rantai-pancasila-png-.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31380" y="2914015"/>
            <a:ext cx="693420" cy="69723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D:\Endah\Buku Kurikulum 2021\ESPS\ESPS PPKn 1\editor\Editing\Bab 1\part 1\3d Kepala Banteng.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07160" y="438150"/>
            <a:ext cx="709295" cy="709295"/>
          </a:xfrm>
          <a:prstGeom prst="rect">
            <a:avLst/>
          </a:prstGeom>
          <a:noFill/>
          <a:extLst>
            <a:ext uri="{909E8E84-426E-40DD-AFC4-6F175D3DCCD1}">
              <a14:hiddenFill xmlns:a14="http://schemas.microsoft.com/office/drawing/2010/main">
                <a:solidFill>
                  <a:srgbClr val="FFFFFF"/>
                </a:solidFill>
              </a14:hiddenFill>
            </a:ext>
          </a:extLst>
        </p:spPr>
      </p:pic>
      <p:pic>
        <p:nvPicPr>
          <p:cNvPr id="7173" name="Picture 5" descr="D:\Endah\Buku Kurikulum 2021\ESPS\ESPS PPKn 1\editor\Editing\Bab 1\part 1\3e simbol sila kelima padi dan kapas.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6299" b="11349"/>
          <a:stretch>
            <a:fillRect/>
          </a:stretch>
        </p:blipFill>
        <p:spPr bwMode="auto">
          <a:xfrm>
            <a:off x="1256665" y="2698750"/>
            <a:ext cx="709295" cy="681990"/>
          </a:xfrm>
          <a:prstGeom prst="rect">
            <a:avLst/>
          </a:prstGeom>
          <a:noFill/>
          <a:ln w="6350">
            <a:solidFill>
              <a:schemeClr val="tx1"/>
            </a:solidFill>
          </a:ln>
          <a:extLst>
            <a:ext uri="{909E8E84-426E-40DD-AFC4-6F175D3DCCD1}">
              <a14:hiddenFill xmlns:a14="http://schemas.microsoft.com/office/drawing/2010/main">
                <a:solidFill>
                  <a:srgbClr val="FFFFFF"/>
                </a:solidFill>
              </a14:hiddenFill>
            </a:ext>
          </a:extLst>
        </p:spPr>
      </p:pic>
      <p:pic>
        <p:nvPicPr>
          <p:cNvPr id="7175" name="Picture 7" descr="D:\Endah\Buku Kurikulum 2021\ESPS\ESPS PPKn 1\editor\Editing\Bab 1\part 1\3c pohon beringin pancasila.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978650" y="942975"/>
            <a:ext cx="946150" cy="891540"/>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D:\Endah\Video ABC\Video IPS 456\contoh\arrow-gdeb7f79dc_1280.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5400000">
            <a:off x="3637833" y="2306924"/>
            <a:ext cx="1647513" cy="82375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descr="D:\Endah\Video ABC\Video IPS 456\contoh\arrow-gdeb7f79dc_1280.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1802379">
            <a:off x="2059305" y="3026410"/>
            <a:ext cx="1678940" cy="82359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8" descr="D:\Endah\Video ABC\Video IPS 456\contoh\arrow-gdeb7f79dc_1280.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9030528">
            <a:off x="5066485" y="1933499"/>
            <a:ext cx="1125665" cy="69416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D:\Endah\Video ABC\Video IPS 456\contoh\arrow-gdeb7f79dc_1280.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rot="9874648">
            <a:off x="5393571" y="3096774"/>
            <a:ext cx="1409331" cy="82375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8" descr="D:\Endah\Video ABC\Video IPS 456\contoh\arrow-gdeb7f79dc_1280.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rot="3027602">
            <a:off x="2762397" y="1753169"/>
            <a:ext cx="1106401" cy="82375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2" presetClass="entr" presetSubtype="4" fill="hold" nodeType="afterEffect">
                                  <p:stCondLst>
                                    <p:cond delay="500"/>
                                  </p:stCondLst>
                                  <p:childTnLst>
                                    <p:set>
                                      <p:cBhvr>
                                        <p:cTn id="12" dur="1" fill="hold">
                                          <p:stCondLst>
                                            <p:cond delay="0"/>
                                          </p:stCondLst>
                                        </p:cTn>
                                        <p:tgtEl>
                                          <p:spTgt spid="7176"/>
                                        </p:tgtEl>
                                        <p:attrNameLst>
                                          <p:attrName>style.visibility</p:attrName>
                                        </p:attrNameLst>
                                      </p:cBhvr>
                                      <p:to>
                                        <p:strVal val="visible"/>
                                      </p:to>
                                    </p:set>
                                    <p:animEffect transition="in" filter="wipe(down)">
                                      <p:cBhvr>
                                        <p:cTn id="13" dur="500"/>
                                        <p:tgtEl>
                                          <p:spTgt spid="7176"/>
                                        </p:tgtEl>
                                      </p:cBhvr>
                                    </p:animEffect>
                                  </p:childTnLst>
                                </p:cTn>
                              </p:par>
                            </p:childTnLst>
                          </p:cTn>
                        </p:par>
                        <p:par>
                          <p:cTn id="14" fill="hold">
                            <p:stCondLst>
                              <p:cond delay="1500"/>
                            </p:stCondLst>
                            <p:childTnLst>
                              <p:par>
                                <p:cTn id="15" presetID="14" presetClass="entr" presetSubtype="10" fill="hold" nodeType="afterEffect">
                                  <p:stCondLst>
                                    <p:cond delay="0"/>
                                  </p:stCondLst>
                                  <p:childTnLst>
                                    <p:set>
                                      <p:cBhvr>
                                        <p:cTn id="16" dur="1" fill="hold">
                                          <p:stCondLst>
                                            <p:cond delay="0"/>
                                          </p:stCondLst>
                                        </p:cTn>
                                        <p:tgtEl>
                                          <p:spTgt spid="7170"/>
                                        </p:tgtEl>
                                        <p:attrNameLst>
                                          <p:attrName>style.visibility</p:attrName>
                                        </p:attrNameLst>
                                      </p:cBhvr>
                                      <p:to>
                                        <p:strVal val="visible"/>
                                      </p:to>
                                    </p:set>
                                    <p:animEffect transition="in" filter="randombar(horizontal)">
                                      <p:cBhvr>
                                        <p:cTn id="17" dur="500"/>
                                        <p:tgtEl>
                                          <p:spTgt spid="7170"/>
                                        </p:tgtEl>
                                      </p:cBhvr>
                                    </p:animEffect>
                                  </p:childTnLst>
                                </p:cTn>
                              </p:par>
                            </p:childTnLst>
                          </p:cTn>
                        </p:par>
                        <p:par>
                          <p:cTn id="18" fill="hold">
                            <p:stCondLst>
                              <p:cond delay="2000"/>
                            </p:stCondLst>
                            <p:childTnLst>
                              <p:par>
                                <p:cTn id="19" presetID="22" presetClass="entr" presetSubtype="4" fill="hold" grpId="0" nodeType="after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down)">
                                      <p:cBhvr>
                                        <p:cTn id="21" dur="500"/>
                                        <p:tgtEl>
                                          <p:spTgt spid="14"/>
                                        </p:tgtEl>
                                      </p:cBhvr>
                                    </p:animEffect>
                                  </p:childTnLst>
                                </p:cTn>
                              </p:par>
                            </p:childTnLst>
                          </p:cTn>
                        </p:par>
                        <p:par>
                          <p:cTn id="22" fill="hold">
                            <p:stCondLst>
                              <p:cond delay="2500"/>
                            </p:stCondLst>
                            <p:childTnLst>
                              <p:par>
                                <p:cTn id="23" presetID="22" presetClass="entr" presetSubtype="8" fill="hold" nodeType="after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left)">
                                      <p:cBhvr>
                                        <p:cTn id="25" dur="500"/>
                                        <p:tgtEl>
                                          <p:spTgt spid="13"/>
                                        </p:tgtEl>
                                      </p:cBhvr>
                                    </p:animEffect>
                                  </p:childTnLst>
                                </p:cTn>
                              </p:par>
                            </p:childTnLst>
                          </p:cTn>
                        </p:par>
                        <p:par>
                          <p:cTn id="26" fill="hold">
                            <p:stCondLst>
                              <p:cond delay="3000"/>
                            </p:stCondLst>
                            <p:childTnLst>
                              <p:par>
                                <p:cTn id="27" presetID="14" presetClass="entr" presetSubtype="10" fill="hold" nodeType="afterEffect">
                                  <p:stCondLst>
                                    <p:cond delay="0"/>
                                  </p:stCondLst>
                                  <p:childTnLst>
                                    <p:set>
                                      <p:cBhvr>
                                        <p:cTn id="28" dur="1" fill="hold">
                                          <p:stCondLst>
                                            <p:cond delay="0"/>
                                          </p:stCondLst>
                                        </p:cTn>
                                        <p:tgtEl>
                                          <p:spTgt spid="7171"/>
                                        </p:tgtEl>
                                        <p:attrNameLst>
                                          <p:attrName>style.visibility</p:attrName>
                                        </p:attrNameLst>
                                      </p:cBhvr>
                                      <p:to>
                                        <p:strVal val="visible"/>
                                      </p:to>
                                    </p:set>
                                    <p:animEffect transition="in" filter="randombar(horizontal)">
                                      <p:cBhvr>
                                        <p:cTn id="29" dur="500"/>
                                        <p:tgtEl>
                                          <p:spTgt spid="7171"/>
                                        </p:tgtEl>
                                      </p:cBhvr>
                                    </p:animEffect>
                                  </p:childTnLst>
                                </p:cTn>
                              </p:par>
                            </p:childTnLst>
                          </p:cTn>
                        </p:par>
                        <p:par>
                          <p:cTn id="30" fill="hold">
                            <p:stCondLst>
                              <p:cond delay="3500"/>
                            </p:stCondLst>
                            <p:childTnLst>
                              <p:par>
                                <p:cTn id="31" presetID="22" presetClass="entr" presetSubtype="1" fill="hold" grpId="0" nodeType="after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wipe(up)">
                                      <p:cBhvr>
                                        <p:cTn id="33" dur="500"/>
                                        <p:tgtEl>
                                          <p:spTgt spid="20"/>
                                        </p:tgtEl>
                                      </p:cBhvr>
                                    </p:animEffect>
                                  </p:childTnLst>
                                </p:cTn>
                              </p:par>
                            </p:childTnLst>
                          </p:cTn>
                        </p:par>
                        <p:par>
                          <p:cTn id="34" fill="hold">
                            <p:stCondLst>
                              <p:cond delay="4000"/>
                            </p:stCondLst>
                            <p:childTnLst>
                              <p:par>
                                <p:cTn id="35" presetID="22" presetClass="entr" presetSubtype="8" fill="hold" nodeType="after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left)">
                                      <p:cBhvr>
                                        <p:cTn id="37" dur="500"/>
                                        <p:tgtEl>
                                          <p:spTgt spid="12"/>
                                        </p:tgtEl>
                                      </p:cBhvr>
                                    </p:animEffect>
                                  </p:childTnLst>
                                </p:cTn>
                              </p:par>
                            </p:childTnLst>
                          </p:cTn>
                        </p:par>
                        <p:par>
                          <p:cTn id="38" fill="hold">
                            <p:stCondLst>
                              <p:cond delay="4500"/>
                            </p:stCondLst>
                            <p:childTnLst>
                              <p:par>
                                <p:cTn id="39" presetID="14" presetClass="entr" presetSubtype="10" fill="hold" nodeType="afterEffect">
                                  <p:stCondLst>
                                    <p:cond delay="0"/>
                                  </p:stCondLst>
                                  <p:childTnLst>
                                    <p:set>
                                      <p:cBhvr>
                                        <p:cTn id="40" dur="1" fill="hold">
                                          <p:stCondLst>
                                            <p:cond delay="0"/>
                                          </p:stCondLst>
                                        </p:cTn>
                                        <p:tgtEl>
                                          <p:spTgt spid="7175"/>
                                        </p:tgtEl>
                                        <p:attrNameLst>
                                          <p:attrName>style.visibility</p:attrName>
                                        </p:attrNameLst>
                                      </p:cBhvr>
                                      <p:to>
                                        <p:strVal val="visible"/>
                                      </p:to>
                                    </p:set>
                                    <p:animEffect transition="in" filter="randombar(horizontal)">
                                      <p:cBhvr>
                                        <p:cTn id="41" dur="500"/>
                                        <p:tgtEl>
                                          <p:spTgt spid="7175"/>
                                        </p:tgtEl>
                                      </p:cBhvr>
                                    </p:animEffect>
                                  </p:childTnLst>
                                </p:cTn>
                              </p:par>
                            </p:childTnLst>
                          </p:cTn>
                        </p:par>
                        <p:par>
                          <p:cTn id="42" fill="hold">
                            <p:stCondLst>
                              <p:cond delay="5000"/>
                            </p:stCondLst>
                            <p:childTnLst>
                              <p:par>
                                <p:cTn id="43" presetID="22" presetClass="entr" presetSubtype="1" fill="hold" grpId="0" nodeType="after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wipe(up)">
                                      <p:cBhvr>
                                        <p:cTn id="45" dur="500"/>
                                        <p:tgtEl>
                                          <p:spTgt spid="17"/>
                                        </p:tgtEl>
                                      </p:cBhvr>
                                    </p:animEffect>
                                  </p:childTnLst>
                                </p:cTn>
                              </p:par>
                            </p:childTnLst>
                          </p:cTn>
                        </p:par>
                        <p:par>
                          <p:cTn id="46" fill="hold">
                            <p:stCondLst>
                              <p:cond delay="5500"/>
                            </p:stCondLst>
                            <p:childTnLst>
                              <p:par>
                                <p:cTn id="47" presetID="22" presetClass="entr" presetSubtype="2" fill="hold" nodeType="after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wipe(right)">
                                      <p:cBhvr>
                                        <p:cTn id="49" dur="500"/>
                                        <p:tgtEl>
                                          <p:spTgt spid="18"/>
                                        </p:tgtEl>
                                      </p:cBhvr>
                                    </p:animEffect>
                                  </p:childTnLst>
                                </p:cTn>
                              </p:par>
                            </p:childTnLst>
                          </p:cTn>
                        </p:par>
                        <p:par>
                          <p:cTn id="50" fill="hold">
                            <p:stCondLst>
                              <p:cond delay="6000"/>
                            </p:stCondLst>
                            <p:childTnLst>
                              <p:par>
                                <p:cTn id="51" presetID="14" presetClass="entr" presetSubtype="10" fill="hold" nodeType="afterEffect">
                                  <p:stCondLst>
                                    <p:cond delay="0"/>
                                  </p:stCondLst>
                                  <p:childTnLst>
                                    <p:set>
                                      <p:cBhvr>
                                        <p:cTn id="52" dur="1" fill="hold">
                                          <p:stCondLst>
                                            <p:cond delay="0"/>
                                          </p:stCondLst>
                                        </p:cTn>
                                        <p:tgtEl>
                                          <p:spTgt spid="7172"/>
                                        </p:tgtEl>
                                        <p:attrNameLst>
                                          <p:attrName>style.visibility</p:attrName>
                                        </p:attrNameLst>
                                      </p:cBhvr>
                                      <p:to>
                                        <p:strVal val="visible"/>
                                      </p:to>
                                    </p:set>
                                    <p:animEffect transition="in" filter="randombar(horizontal)">
                                      <p:cBhvr>
                                        <p:cTn id="53" dur="500"/>
                                        <p:tgtEl>
                                          <p:spTgt spid="7172"/>
                                        </p:tgtEl>
                                      </p:cBhvr>
                                    </p:animEffect>
                                  </p:childTnLst>
                                </p:cTn>
                              </p:par>
                            </p:childTnLst>
                          </p:cTn>
                        </p:par>
                        <p:par>
                          <p:cTn id="54" fill="hold">
                            <p:stCondLst>
                              <p:cond delay="6500"/>
                            </p:stCondLst>
                            <p:childTnLst>
                              <p:par>
                                <p:cTn id="55" presetID="22" presetClass="entr" presetSubtype="1" fill="hold" grpId="0" nodeType="after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wipe(up)">
                                      <p:cBhvr>
                                        <p:cTn id="57" dur="500"/>
                                        <p:tgtEl>
                                          <p:spTgt spid="15"/>
                                        </p:tgtEl>
                                      </p:cBhvr>
                                    </p:animEffect>
                                  </p:childTnLst>
                                </p:cTn>
                              </p:par>
                            </p:childTnLst>
                          </p:cTn>
                        </p:par>
                        <p:par>
                          <p:cTn id="58" fill="hold">
                            <p:stCondLst>
                              <p:cond delay="7000"/>
                            </p:stCondLst>
                            <p:childTnLst>
                              <p:par>
                                <p:cTn id="59" presetID="22" presetClass="entr" presetSubtype="1" fill="hold" nodeType="afterEffect">
                                  <p:stCondLst>
                                    <p:cond delay="0"/>
                                  </p:stCondLst>
                                  <p:childTnLst>
                                    <p:set>
                                      <p:cBhvr>
                                        <p:cTn id="60" dur="1" fill="hold">
                                          <p:stCondLst>
                                            <p:cond delay="0"/>
                                          </p:stCondLst>
                                        </p:cTn>
                                        <p:tgtEl>
                                          <p:spTgt spid="11"/>
                                        </p:tgtEl>
                                        <p:attrNameLst>
                                          <p:attrName>style.visibility</p:attrName>
                                        </p:attrNameLst>
                                      </p:cBhvr>
                                      <p:to>
                                        <p:strVal val="visible"/>
                                      </p:to>
                                    </p:set>
                                    <p:animEffect transition="in" filter="wipe(up)">
                                      <p:cBhvr>
                                        <p:cTn id="61" dur="500"/>
                                        <p:tgtEl>
                                          <p:spTgt spid="11"/>
                                        </p:tgtEl>
                                      </p:cBhvr>
                                    </p:animEffect>
                                  </p:childTnLst>
                                </p:cTn>
                              </p:par>
                            </p:childTnLst>
                          </p:cTn>
                        </p:par>
                        <p:par>
                          <p:cTn id="62" fill="hold">
                            <p:stCondLst>
                              <p:cond delay="7500"/>
                            </p:stCondLst>
                            <p:childTnLst>
                              <p:par>
                                <p:cTn id="63" presetID="14" presetClass="entr" presetSubtype="10" fill="hold" nodeType="afterEffect">
                                  <p:stCondLst>
                                    <p:cond delay="0"/>
                                  </p:stCondLst>
                                  <p:childTnLst>
                                    <p:set>
                                      <p:cBhvr>
                                        <p:cTn id="64" dur="1" fill="hold">
                                          <p:stCondLst>
                                            <p:cond delay="0"/>
                                          </p:stCondLst>
                                        </p:cTn>
                                        <p:tgtEl>
                                          <p:spTgt spid="7173"/>
                                        </p:tgtEl>
                                        <p:attrNameLst>
                                          <p:attrName>style.visibility</p:attrName>
                                        </p:attrNameLst>
                                      </p:cBhvr>
                                      <p:to>
                                        <p:strVal val="visible"/>
                                      </p:to>
                                    </p:set>
                                    <p:animEffect transition="in" filter="randombar(horizontal)">
                                      <p:cBhvr>
                                        <p:cTn id="65" dur="500"/>
                                        <p:tgtEl>
                                          <p:spTgt spid="7173"/>
                                        </p:tgtEl>
                                      </p:cBhvr>
                                    </p:animEffect>
                                  </p:childTnLst>
                                </p:cTn>
                              </p:par>
                            </p:childTnLst>
                          </p:cTn>
                        </p:par>
                        <p:par>
                          <p:cTn id="66" fill="hold">
                            <p:stCondLst>
                              <p:cond delay="8000"/>
                            </p:stCondLst>
                            <p:childTnLst>
                              <p:par>
                                <p:cTn id="67" presetID="22" presetClass="entr" presetSubtype="1" fill="hold" grpId="0" nodeType="afterEffect">
                                  <p:stCondLst>
                                    <p:cond delay="0"/>
                                  </p:stCondLst>
                                  <p:childTnLst>
                                    <p:set>
                                      <p:cBhvr>
                                        <p:cTn id="68" dur="1" fill="hold">
                                          <p:stCondLst>
                                            <p:cond delay="0"/>
                                          </p:stCondLst>
                                        </p:cTn>
                                        <p:tgtEl>
                                          <p:spTgt spid="19"/>
                                        </p:tgtEl>
                                        <p:attrNameLst>
                                          <p:attrName>style.visibility</p:attrName>
                                        </p:attrNameLst>
                                      </p:cBhvr>
                                      <p:to>
                                        <p:strVal val="visible"/>
                                      </p:to>
                                    </p:set>
                                    <p:animEffect transition="in" filter="wipe(up)">
                                      <p:cBhvr>
                                        <p:cTn id="6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ldLvl="0" animBg="1"/>
      <p:bldP spid="19" grpId="0" bldLvl="0" animBg="1"/>
      <p:bldP spid="17" grpId="0" bldLvl="0" animBg="1"/>
      <p:bldP spid="15" grpId="0" bldLvl="0" animBg="1"/>
      <p:bldP spid="14"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96200" y="148589"/>
            <a:ext cx="1456947" cy="594361"/>
          </a:xfrm>
          <a:prstGeom prst="rect">
            <a:avLst/>
          </a:prstGeom>
        </p:spPr>
      </p:pic>
      <p:sp>
        <p:nvSpPr>
          <p:cNvPr id="6" name="Kotak Teks 5"/>
          <p:cNvSpPr txBox="1"/>
          <p:nvPr/>
        </p:nvSpPr>
        <p:spPr>
          <a:xfrm>
            <a:off x="370840" y="590550"/>
            <a:ext cx="2579370" cy="1198880"/>
          </a:xfrm>
          <a:prstGeom prst="rect">
            <a:avLst/>
          </a:prstGeom>
          <a:noFill/>
        </p:spPr>
        <p:txBody>
          <a:bodyPr wrap="square" rtlCol="0" anchor="t">
            <a:spAutoFit/>
          </a:bodyPr>
          <a:lstStyle/>
          <a:p>
            <a:r>
              <a:rPr lang="id-ID" altLang="en-US" dirty="0"/>
              <a:t>Setiap simbol sila Pancasila mencerminkan </a:t>
            </a:r>
          </a:p>
          <a:p>
            <a:r>
              <a:rPr lang="id-ID" altLang="en-US" dirty="0"/>
              <a:t>nilai-nilai sesuai bunyi sila tersebut. </a:t>
            </a:r>
          </a:p>
        </p:txBody>
      </p:sp>
      <p:sp>
        <p:nvSpPr>
          <p:cNvPr id="8" name="Kotak Teks 7"/>
          <p:cNvSpPr txBox="1"/>
          <p:nvPr/>
        </p:nvSpPr>
        <p:spPr>
          <a:xfrm>
            <a:off x="1600200" y="3486150"/>
            <a:ext cx="4323715" cy="922020"/>
          </a:xfrm>
          <a:prstGeom prst="rect">
            <a:avLst/>
          </a:prstGeom>
          <a:noFill/>
        </p:spPr>
        <p:txBody>
          <a:bodyPr wrap="square" rtlCol="0" anchor="t">
            <a:spAutoFit/>
          </a:bodyPr>
          <a:lstStyle/>
          <a:p>
            <a:r>
              <a:rPr lang="id-ID" altLang="en-US">
                <a:sym typeface="+mn-ea"/>
              </a:rPr>
              <a:t>Pancasila merupakan pedoman hidup bagi bangsa  Indonesia yang sebaiknya kita terapkan dalam kehidupan sehari-hari.</a:t>
            </a:r>
            <a:endParaRPr lang="id-ID" altLang="en-US"/>
          </a:p>
        </p:txBody>
      </p:sp>
      <p:pic>
        <p:nvPicPr>
          <p:cNvPr id="12" name="Picture 6" descr="D:\Endah\Video ABC\Video IPS 456\contoh\gbr 2.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69976"/>
          <a:stretch>
            <a:fillRect/>
          </a:stretch>
        </p:blipFill>
        <p:spPr bwMode="auto">
          <a:xfrm>
            <a:off x="6693535" y="1504950"/>
            <a:ext cx="2450465" cy="453263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293108"/>
            <a:ext cx="9144000" cy="850392"/>
          </a:xfrm>
          <a:prstGeom prst="rect">
            <a:avLst/>
          </a:prstGeom>
        </p:spPr>
      </p:pic>
      <p:grpSp>
        <p:nvGrpSpPr>
          <p:cNvPr id="2" name="Grup 1"/>
          <p:cNvGrpSpPr/>
          <p:nvPr/>
        </p:nvGrpSpPr>
        <p:grpSpPr>
          <a:xfrm>
            <a:off x="1957705" y="742950"/>
            <a:ext cx="5612130" cy="2367280"/>
            <a:chOff x="3083" y="1170"/>
            <a:chExt cx="8838" cy="3728"/>
          </a:xfrm>
        </p:grpSpPr>
        <p:pic>
          <p:nvPicPr>
            <p:cNvPr id="16" name="Gambar 15" descr="MaxPixel.net-Speech-Bubbles-Talk-Speech-Comic-Comic-Bubbles-5374821"/>
            <p:cNvPicPr>
              <a:picLocks noChangeAspect="1"/>
            </p:cNvPicPr>
            <p:nvPr/>
          </p:nvPicPr>
          <p:blipFill>
            <a:blip r:embed="rId6"/>
            <a:srcRect t="28840" b="41531"/>
            <a:stretch>
              <a:fillRect/>
            </a:stretch>
          </p:blipFill>
          <p:spPr>
            <a:xfrm>
              <a:off x="3083" y="1170"/>
              <a:ext cx="8838" cy="3729"/>
            </a:xfrm>
            <a:prstGeom prst="rect">
              <a:avLst/>
            </a:prstGeom>
          </p:spPr>
        </p:pic>
        <p:sp>
          <p:nvSpPr>
            <p:cNvPr id="7" name="Kotak Teks 6"/>
            <p:cNvSpPr txBox="1"/>
            <p:nvPr/>
          </p:nvSpPr>
          <p:spPr>
            <a:xfrm>
              <a:off x="5160" y="2250"/>
              <a:ext cx="5441" cy="1888"/>
            </a:xfrm>
            <a:prstGeom prst="rect">
              <a:avLst/>
            </a:prstGeom>
            <a:noFill/>
          </p:spPr>
          <p:txBody>
            <a:bodyPr wrap="square" rtlCol="0" anchor="t">
              <a:spAutoFit/>
            </a:bodyPr>
            <a:lstStyle/>
            <a:p>
              <a:r>
                <a:rPr lang="id-ID" altLang="en-US">
                  <a:solidFill>
                    <a:schemeClr val="tx1"/>
                  </a:solidFill>
                  <a:sym typeface="+mn-ea"/>
                </a:rPr>
                <a:t>Nilai-nilai yang terkandung pada Pancasila adalah nilai </a:t>
              </a:r>
              <a:r>
                <a:rPr lang="id-ID" altLang="en-US" b="1">
                  <a:solidFill>
                    <a:schemeClr val="tx1"/>
                  </a:solidFill>
                  <a:sym typeface="+mn-ea"/>
                </a:rPr>
                <a:t>ketuhanan, kemanusiaan, persatuan, kerakyatan, dan keadilan</a:t>
              </a:r>
              <a:r>
                <a:rPr lang="id-ID" altLang="en-US">
                  <a:solidFill>
                    <a:schemeClr val="tx1"/>
                  </a:solidFill>
                  <a:sym typeface="+mn-ea"/>
                </a:rPr>
                <a:t>. </a:t>
              </a:r>
              <a:endParaRPr lang="id-ID" altLang="en-US">
                <a:solidFill>
                  <a:schemeClr val="tx1"/>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750"/>
                                        <p:tgtEl>
                                          <p:spTgt spid="6"/>
                                        </p:tgtEl>
                                      </p:cBhvr>
                                    </p:animEffect>
                                  </p:childTnLst>
                                </p:cTn>
                              </p:par>
                            </p:childTnLst>
                          </p:cTn>
                        </p:par>
                        <p:par>
                          <p:cTn id="8" fill="hold">
                            <p:stCondLst>
                              <p:cond delay="750"/>
                            </p:stCondLst>
                            <p:childTnLst>
                              <p:par>
                                <p:cTn id="9" presetID="42" presetClass="entr" presetSubtype="0" fill="hold" nodeType="afterEffect">
                                  <p:stCondLst>
                                    <p:cond delay="50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1000"/>
                                        <p:tgtEl>
                                          <p:spTgt spid="12"/>
                                        </p:tgtEl>
                                      </p:cBhvr>
                                    </p:animEffect>
                                    <p:anim calcmode="lin" valueType="num">
                                      <p:cBhvr>
                                        <p:cTn id="12" dur="1000" fill="hold"/>
                                        <p:tgtEl>
                                          <p:spTgt spid="12"/>
                                        </p:tgtEl>
                                        <p:attrNameLst>
                                          <p:attrName>ppt_x</p:attrName>
                                        </p:attrNameLst>
                                      </p:cBhvr>
                                      <p:tavLst>
                                        <p:tav tm="0">
                                          <p:val>
                                            <p:strVal val="#ppt_x"/>
                                          </p:val>
                                        </p:tav>
                                        <p:tav tm="100000">
                                          <p:val>
                                            <p:strVal val="#ppt_x"/>
                                          </p:val>
                                        </p:tav>
                                      </p:tavLst>
                                    </p:anim>
                                    <p:anim calcmode="lin" valueType="num">
                                      <p:cBhvr>
                                        <p:cTn id="13" dur="1000" fill="hold"/>
                                        <p:tgtEl>
                                          <p:spTgt spid="12"/>
                                        </p:tgtEl>
                                        <p:attrNameLst>
                                          <p:attrName>ppt_y</p:attrName>
                                        </p:attrNameLst>
                                      </p:cBhvr>
                                      <p:tavLst>
                                        <p:tav tm="0">
                                          <p:val>
                                            <p:strVal val="#ppt_y+.1"/>
                                          </p:val>
                                        </p:tav>
                                        <p:tav tm="100000">
                                          <p:val>
                                            <p:strVal val="#ppt_y"/>
                                          </p:val>
                                        </p:tav>
                                      </p:tavLst>
                                    </p:anim>
                                  </p:childTnLst>
                                </p:cTn>
                              </p:par>
                            </p:childTnLst>
                          </p:cTn>
                        </p:par>
                        <p:par>
                          <p:cTn id="14" fill="hold">
                            <p:stCondLst>
                              <p:cond delay="2250"/>
                            </p:stCondLst>
                            <p:childTnLst>
                              <p:par>
                                <p:cTn id="15" presetID="22" presetClass="entr" presetSubtype="2" fill="hold" nodeType="afterEffect">
                                  <p:stCondLst>
                                    <p:cond delay="500"/>
                                  </p:stCondLst>
                                  <p:childTnLst>
                                    <p:set>
                                      <p:cBhvr>
                                        <p:cTn id="16" dur="1" fill="hold">
                                          <p:stCondLst>
                                            <p:cond delay="0"/>
                                          </p:stCondLst>
                                        </p:cTn>
                                        <p:tgtEl>
                                          <p:spTgt spid="2"/>
                                        </p:tgtEl>
                                        <p:attrNameLst>
                                          <p:attrName>style.visibility</p:attrName>
                                        </p:attrNameLst>
                                      </p:cBhvr>
                                      <p:to>
                                        <p:strVal val="visible"/>
                                      </p:to>
                                    </p:set>
                                    <p:animEffect transition="in" filter="wipe(right)">
                                      <p:cBhvr>
                                        <p:cTn id="17" dur="750"/>
                                        <p:tgtEl>
                                          <p:spTgt spid="2"/>
                                        </p:tgtEl>
                                      </p:cBhvr>
                                    </p:animEffect>
                                  </p:childTnLst>
                                </p:cTn>
                              </p:par>
                            </p:childTnLst>
                          </p:cTn>
                        </p:par>
                        <p:par>
                          <p:cTn id="18" fill="hold">
                            <p:stCondLst>
                              <p:cond delay="3500"/>
                            </p:stCondLst>
                            <p:childTnLst>
                              <p:par>
                                <p:cTn id="19" presetID="14" presetClass="entr" presetSubtype="10" fill="hold" grpId="0" nodeType="afterEffect">
                                  <p:stCondLst>
                                    <p:cond delay="500"/>
                                  </p:stCondLst>
                                  <p:childTnLst>
                                    <p:set>
                                      <p:cBhvr>
                                        <p:cTn id="20" dur="1" fill="hold">
                                          <p:stCondLst>
                                            <p:cond delay="0"/>
                                          </p:stCondLst>
                                        </p:cTn>
                                        <p:tgtEl>
                                          <p:spTgt spid="8"/>
                                        </p:tgtEl>
                                        <p:attrNameLst>
                                          <p:attrName>style.visibility</p:attrName>
                                        </p:attrNameLst>
                                      </p:cBhvr>
                                      <p:to>
                                        <p:strVal val="visible"/>
                                      </p:to>
                                    </p:set>
                                    <p:animEffect transition="in" filter="randombar(horizontal)">
                                      <p:cBhvr>
                                        <p:cTn id="21" dur="7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Kotak Teks 1"/>
          <p:cNvSpPr txBox="1"/>
          <p:nvPr/>
        </p:nvSpPr>
        <p:spPr>
          <a:xfrm>
            <a:off x="457200" y="361950"/>
            <a:ext cx="5517515" cy="953135"/>
          </a:xfrm>
          <a:prstGeom prst="rect">
            <a:avLst/>
          </a:prstGeom>
          <a:noFill/>
        </p:spPr>
        <p:txBody>
          <a:bodyPr wrap="square" rtlCol="0" anchor="t">
            <a:spAutoFit/>
          </a:bodyPr>
          <a:lstStyle/>
          <a:p>
            <a:pPr marL="514350" indent="-514350">
              <a:buAutoNum type="arabicPeriod"/>
            </a:pPr>
            <a:r>
              <a:rPr lang="id-ID" altLang="en-US" sz="2800" b="1" dirty="0">
                <a:gradFill>
                  <a:gsLst>
                    <a:gs pos="0">
                      <a:srgbClr val="007BD3"/>
                    </a:gs>
                    <a:gs pos="100000">
                      <a:srgbClr val="034373"/>
                    </a:gs>
                  </a:gsLst>
                  <a:lin scaled="0"/>
                </a:gradFill>
              </a:rPr>
              <a:t>Penerapan Pancasila di  Lingkungan Rumah</a:t>
            </a:r>
          </a:p>
        </p:txBody>
      </p:sp>
      <p:sp>
        <p:nvSpPr>
          <p:cNvPr id="3" name="Kotak Teks 2"/>
          <p:cNvSpPr txBox="1"/>
          <p:nvPr/>
        </p:nvSpPr>
        <p:spPr>
          <a:xfrm>
            <a:off x="609600" y="1663382"/>
            <a:ext cx="5719445" cy="2501900"/>
          </a:xfrm>
          <a:prstGeom prst="rect">
            <a:avLst/>
          </a:prstGeom>
          <a:noFill/>
        </p:spPr>
        <p:txBody>
          <a:bodyPr wrap="square" rtlCol="0" anchor="t">
            <a:spAutoFit/>
          </a:bodyPr>
          <a:lstStyle/>
          <a:p>
            <a:pPr>
              <a:lnSpc>
                <a:spcPct val="100000"/>
              </a:lnSpc>
              <a:spcBef>
                <a:spcPts val="0"/>
              </a:spcBef>
              <a:spcAft>
                <a:spcPts val="1000"/>
              </a:spcAft>
            </a:pPr>
            <a:r>
              <a:rPr lang="id-ID" altLang="en-US" sz="2000" dirty="0"/>
              <a:t>Di lingkungan rumah, kita tinggal bersama keluarga yang harus kita sayangi. </a:t>
            </a:r>
          </a:p>
          <a:p>
            <a:pPr>
              <a:lnSpc>
                <a:spcPct val="100000"/>
              </a:lnSpc>
              <a:spcBef>
                <a:spcPts val="0"/>
              </a:spcBef>
              <a:spcAft>
                <a:spcPts val="1000"/>
              </a:spcAft>
            </a:pPr>
            <a:r>
              <a:rPr lang="id-ID" altLang="en-US" sz="2000" dirty="0"/>
              <a:t>Di sekitar rumah kita ada tetangga yang harus kita hargai dan hormati. </a:t>
            </a:r>
          </a:p>
          <a:p>
            <a:pPr>
              <a:lnSpc>
                <a:spcPct val="100000"/>
              </a:lnSpc>
              <a:spcBef>
                <a:spcPts val="0"/>
              </a:spcBef>
              <a:spcAft>
                <a:spcPts val="1000"/>
              </a:spcAft>
            </a:pPr>
            <a:r>
              <a:rPr lang="id-ID" altLang="en-US" sz="2000" dirty="0"/>
              <a:t>Menerapkan sila-sila Pancasila di lingkungan rumah dapat membuat hubungan kita dengan keluarga dan tetangga berjalan harmonis.</a:t>
            </a:r>
          </a:p>
        </p:txBody>
      </p:sp>
      <p:pic>
        <p:nvPicPr>
          <p:cNvPr id="7" name="Gambar 6" descr="gbr 2"/>
          <p:cNvPicPr>
            <a:picLocks noChangeAspect="1"/>
          </p:cNvPicPr>
          <p:nvPr/>
        </p:nvPicPr>
        <p:blipFill>
          <a:blip r:embed="rId2"/>
          <a:srcRect l="72382"/>
          <a:stretch>
            <a:fillRect/>
          </a:stretch>
        </p:blipFill>
        <p:spPr>
          <a:xfrm>
            <a:off x="6494145" y="838517"/>
            <a:ext cx="2064385" cy="415163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293108"/>
            <a:ext cx="9144000" cy="85039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50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1000"/>
                            </p:stCondLst>
                            <p:childTnLst>
                              <p:par>
                                <p:cTn id="11" presetID="42" presetClass="entr" presetSubtype="0" fill="hold" nodeType="afterEffect">
                                  <p:stCondLst>
                                    <p:cond delay="50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par>
                          <p:cTn id="16" fill="hold">
                            <p:stCondLst>
                              <p:cond delay="2500"/>
                            </p:stCondLst>
                            <p:childTnLst>
                              <p:par>
                                <p:cTn id="17" presetID="22" presetClass="entr" presetSubtype="1" fill="hold" grpId="0" nodeType="afterEffect">
                                  <p:stCondLst>
                                    <p:cond delay="50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wipe(up)">
                                      <p:cBhvr>
                                        <p:cTn id="19" dur="500"/>
                                        <p:tgtEl>
                                          <p:spTgt spid="3">
                                            <p:txEl>
                                              <p:pRg st="0" end="0"/>
                                            </p:txEl>
                                          </p:spTgt>
                                        </p:tgtEl>
                                      </p:cBhvr>
                                    </p:animEffect>
                                  </p:childTnLst>
                                </p:cTn>
                              </p:par>
                            </p:childTnLst>
                          </p:cTn>
                        </p:par>
                        <p:par>
                          <p:cTn id="20" fill="hold">
                            <p:stCondLst>
                              <p:cond delay="3500"/>
                            </p:stCondLst>
                            <p:childTnLst>
                              <p:par>
                                <p:cTn id="21" presetID="22" presetClass="entr" presetSubtype="1" fill="hold" grpId="0" nodeType="afterEffect">
                                  <p:stCondLst>
                                    <p:cond delay="500"/>
                                  </p:stCondLst>
                                  <p:childTnLst>
                                    <p:set>
                                      <p:cBhvr>
                                        <p:cTn id="22" dur="1" fill="hold">
                                          <p:stCondLst>
                                            <p:cond delay="0"/>
                                          </p:stCondLst>
                                        </p:cTn>
                                        <p:tgtEl>
                                          <p:spTgt spid="3">
                                            <p:txEl>
                                              <p:pRg st="1" end="1"/>
                                            </p:txEl>
                                          </p:spTgt>
                                        </p:tgtEl>
                                        <p:attrNameLst>
                                          <p:attrName>style.visibility</p:attrName>
                                        </p:attrNameLst>
                                      </p:cBhvr>
                                      <p:to>
                                        <p:strVal val="visible"/>
                                      </p:to>
                                    </p:set>
                                    <p:animEffect transition="in" filter="wipe(up)">
                                      <p:cBhvr>
                                        <p:cTn id="23" dur="500"/>
                                        <p:tgtEl>
                                          <p:spTgt spid="3">
                                            <p:txEl>
                                              <p:pRg st="1" end="1"/>
                                            </p:txEl>
                                          </p:spTgt>
                                        </p:tgtEl>
                                      </p:cBhvr>
                                    </p:animEffect>
                                  </p:childTnLst>
                                </p:cTn>
                              </p:par>
                            </p:childTnLst>
                          </p:cTn>
                        </p:par>
                        <p:par>
                          <p:cTn id="24" fill="hold">
                            <p:stCondLst>
                              <p:cond delay="4500"/>
                            </p:stCondLst>
                            <p:childTnLst>
                              <p:par>
                                <p:cTn id="25" presetID="22" presetClass="entr" presetSubtype="1" fill="hold" grpId="0" nodeType="afterEffect">
                                  <p:stCondLst>
                                    <p:cond delay="50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wipe(up)">
                                      <p:cBhvr>
                                        <p:cTn id="2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76200" y="57150"/>
            <a:ext cx="6115050" cy="1288415"/>
            <a:chOff x="4996641" y="1877669"/>
            <a:chExt cx="5265545" cy="156718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t="23773" b="57163"/>
            <a:stretch>
              <a:fillRect/>
            </a:stretch>
          </p:blipFill>
          <p:spPr>
            <a:xfrm>
              <a:off x="4996641" y="1877669"/>
              <a:ext cx="5265545" cy="1567180"/>
            </a:xfrm>
            <a:prstGeom prst="rect">
              <a:avLst/>
            </a:prstGeom>
          </p:spPr>
        </p:pic>
        <p:sp>
          <p:nvSpPr>
            <p:cNvPr id="4" name="TextBox 3"/>
            <p:cNvSpPr txBox="1"/>
            <p:nvPr/>
          </p:nvSpPr>
          <p:spPr>
            <a:xfrm>
              <a:off x="5455940" y="2318382"/>
              <a:ext cx="4206968" cy="559983"/>
            </a:xfrm>
            <a:prstGeom prst="rect">
              <a:avLst/>
            </a:prstGeom>
            <a:noFill/>
          </p:spPr>
          <p:txBody>
            <a:bodyPr wrap="square" rtlCol="0">
              <a:spAutoFit/>
            </a:bodyPr>
            <a:lstStyle/>
            <a:p>
              <a:pPr marL="457200" indent="-457200">
                <a:buFont typeface="+mj-lt"/>
                <a:buAutoNum type="alphaLcPeriod"/>
              </a:pPr>
              <a:r>
                <a:rPr lang="fi-FI" sz="2400" b="1" dirty="0">
                  <a:solidFill>
                    <a:schemeClr val="bg1"/>
                  </a:solidFill>
                </a:rPr>
                <a:t>Penerapan sila pertama Pancasila</a:t>
              </a:r>
            </a:p>
          </p:txBody>
        </p:sp>
      </p:gr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293108"/>
            <a:ext cx="9144000" cy="850392"/>
          </a:xfrm>
          <a:prstGeom prst="rect">
            <a:avLst/>
          </a:prstGeom>
        </p:spPr>
      </p:pic>
      <p:sp>
        <p:nvSpPr>
          <p:cNvPr id="6" name="Kotak Teks 5"/>
          <p:cNvSpPr txBox="1"/>
          <p:nvPr/>
        </p:nvSpPr>
        <p:spPr>
          <a:xfrm>
            <a:off x="571500" y="1358265"/>
            <a:ext cx="4693920" cy="645160"/>
          </a:xfrm>
          <a:prstGeom prst="rect">
            <a:avLst/>
          </a:prstGeom>
          <a:noFill/>
        </p:spPr>
        <p:txBody>
          <a:bodyPr wrap="square" rtlCol="0" anchor="t">
            <a:spAutoFit/>
          </a:bodyPr>
          <a:lstStyle/>
          <a:p>
            <a:r>
              <a:rPr lang="id-ID" altLang="en-US"/>
              <a:t>Sila pertama Pancasila menunjukkan bangsa Indonesia percaya dan mengakui adanya Tuhan.</a:t>
            </a:r>
          </a:p>
        </p:txBody>
      </p:sp>
      <p:sp>
        <p:nvSpPr>
          <p:cNvPr id="7" name="Kotak Teks 6"/>
          <p:cNvSpPr txBox="1"/>
          <p:nvPr/>
        </p:nvSpPr>
        <p:spPr>
          <a:xfrm>
            <a:off x="838200" y="2078990"/>
            <a:ext cx="4091305" cy="645160"/>
          </a:xfrm>
          <a:prstGeom prst="rect">
            <a:avLst/>
          </a:prstGeom>
          <a:noFill/>
        </p:spPr>
        <p:txBody>
          <a:bodyPr wrap="square" rtlCol="0" anchor="t">
            <a:spAutoFit/>
          </a:bodyPr>
          <a:lstStyle/>
          <a:p>
            <a:r>
              <a:rPr lang="id-ID" altLang="en-US" dirty="0">
                <a:sym typeface="+mn-ea"/>
              </a:rPr>
              <a:t>Contoh penerapan sila pertama Pancasila dilingkungan sekitar rumah:</a:t>
            </a:r>
            <a:endParaRPr lang="id-ID" altLang="en-US" dirty="0"/>
          </a:p>
        </p:txBody>
      </p:sp>
      <p:sp>
        <p:nvSpPr>
          <p:cNvPr id="8" name="Kotak Teks 7"/>
          <p:cNvSpPr txBox="1"/>
          <p:nvPr/>
        </p:nvSpPr>
        <p:spPr>
          <a:xfrm>
            <a:off x="803910" y="2724150"/>
            <a:ext cx="4649470" cy="1753235"/>
          </a:xfrm>
          <a:prstGeom prst="rect">
            <a:avLst/>
          </a:prstGeom>
          <a:noFill/>
        </p:spPr>
        <p:txBody>
          <a:bodyPr wrap="square" rtlCol="0" anchor="t">
            <a:spAutoFit/>
          </a:bodyPr>
          <a:lstStyle/>
          <a:p>
            <a:pPr marL="285750" indent="-285750">
              <a:buFont typeface="Arial" panose="020B0604020202020204" pitchFamily="34" charset="0"/>
              <a:buChar char="•"/>
            </a:pPr>
            <a:r>
              <a:rPr lang="id-ID" altLang="en-US" dirty="0"/>
              <a:t>Beribadah bersama tetangga yang beragama sama di rumah ibadah terdekat.</a:t>
            </a:r>
          </a:p>
          <a:p>
            <a:pPr marL="285750" indent="-285750">
              <a:buFont typeface="Arial" panose="020B0604020202020204" pitchFamily="34" charset="0"/>
              <a:buChar char="•"/>
            </a:pPr>
            <a:r>
              <a:rPr lang="id-ID" altLang="en-US" dirty="0"/>
              <a:t>Merayakan hari besar keagamaan bersama tetangga yang beragama sama dengan kita.</a:t>
            </a:r>
          </a:p>
          <a:p>
            <a:pPr marL="285750" indent="-285750">
              <a:buFont typeface="Arial" panose="020B0604020202020204" pitchFamily="34" charset="0"/>
              <a:buChar char="•"/>
            </a:pPr>
            <a:r>
              <a:rPr lang="id-ID" altLang="en-US" dirty="0"/>
              <a:t>Mau bermain dan bergaul dengan semua tetangga walaupun berbeda agama.</a:t>
            </a:r>
          </a:p>
        </p:txBody>
      </p:sp>
      <p:sp>
        <p:nvSpPr>
          <p:cNvPr id="5" name="Persegi panjang 4"/>
          <p:cNvSpPr/>
          <p:nvPr/>
        </p:nvSpPr>
        <p:spPr>
          <a:xfrm>
            <a:off x="739140" y="2114550"/>
            <a:ext cx="5562600" cy="2349500"/>
          </a:xfrm>
          <a:prstGeom prst="rect">
            <a:avLst/>
          </a:prstGeom>
          <a:noFill/>
          <a:ln>
            <a:gradFill>
              <a:gsLst>
                <a:gs pos="0">
                  <a:srgbClr val="FECF40"/>
                </a:gs>
                <a:gs pos="100000">
                  <a:srgbClr val="846C21"/>
                </a:gs>
              </a:gsLst>
            </a:gradFill>
            <a:prstDash val="dash"/>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tLang="en-US"/>
          </a:p>
        </p:txBody>
      </p:sp>
      <p:pic>
        <p:nvPicPr>
          <p:cNvPr id="9" name="Gambar 8" descr="6 barongasi new"/>
          <p:cNvPicPr>
            <a:picLocks noChangeAspect="1"/>
          </p:cNvPicPr>
          <p:nvPr/>
        </p:nvPicPr>
        <p:blipFill>
          <a:blip r:embed="rId4"/>
          <a:stretch>
            <a:fillRect/>
          </a:stretch>
        </p:blipFill>
        <p:spPr>
          <a:xfrm>
            <a:off x="5495290" y="2105660"/>
            <a:ext cx="3827780" cy="235839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p:stCondLst>
                              <p:cond delay="1000"/>
                            </p:stCondLst>
                            <p:childTnLst>
                              <p:par>
                                <p:cTn id="9" presetID="42"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anim calcmode="lin" valueType="num">
                                      <p:cBhvr>
                                        <p:cTn id="12" dur="1000" fill="hold"/>
                                        <p:tgtEl>
                                          <p:spTgt spid="9"/>
                                        </p:tgtEl>
                                        <p:attrNameLst>
                                          <p:attrName>ppt_x</p:attrName>
                                        </p:attrNameLst>
                                      </p:cBhvr>
                                      <p:tavLst>
                                        <p:tav tm="0">
                                          <p:val>
                                            <p:strVal val="#ppt_x"/>
                                          </p:val>
                                        </p:tav>
                                        <p:tav tm="100000">
                                          <p:val>
                                            <p:strVal val="#ppt_x"/>
                                          </p:val>
                                        </p:tav>
                                      </p:tavLst>
                                    </p:anim>
                                    <p:anim calcmode="lin" valueType="num">
                                      <p:cBhvr>
                                        <p:cTn id="13" dur="1000" fill="hold"/>
                                        <p:tgtEl>
                                          <p:spTgt spid="9"/>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22" presetClass="entr" presetSubtype="1" fill="hold" grpId="0" nodeType="afterEffect">
                                  <p:stCondLst>
                                    <p:cond delay="500"/>
                                  </p:stCondLst>
                                  <p:childTnLst>
                                    <p:set>
                                      <p:cBhvr>
                                        <p:cTn id="16" dur="1" fill="hold">
                                          <p:stCondLst>
                                            <p:cond delay="0"/>
                                          </p:stCondLst>
                                        </p:cTn>
                                        <p:tgtEl>
                                          <p:spTgt spid="6"/>
                                        </p:tgtEl>
                                        <p:attrNameLst>
                                          <p:attrName>style.visibility</p:attrName>
                                        </p:attrNameLst>
                                      </p:cBhvr>
                                      <p:to>
                                        <p:strVal val="visible"/>
                                      </p:to>
                                    </p:set>
                                    <p:animEffect transition="in" filter="wipe(up)">
                                      <p:cBhvr>
                                        <p:cTn id="17" dur="500"/>
                                        <p:tgtEl>
                                          <p:spTgt spid="6"/>
                                        </p:tgtEl>
                                      </p:cBhvr>
                                    </p:animEffect>
                                  </p:childTnLst>
                                </p:cTn>
                              </p:par>
                            </p:childTnLst>
                          </p:cTn>
                        </p:par>
                        <p:par>
                          <p:cTn id="18" fill="hold">
                            <p:stCondLst>
                              <p:cond delay="3000"/>
                            </p:stCondLst>
                            <p:childTnLst>
                              <p:par>
                                <p:cTn id="19" presetID="22" presetClass="entr" presetSubtype="2" fill="hold" grpId="0"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right)">
                                      <p:cBhvr>
                                        <p:cTn id="21" dur="500"/>
                                        <p:tgtEl>
                                          <p:spTgt spid="5"/>
                                        </p:tgtEl>
                                      </p:cBhvr>
                                    </p:animEffect>
                                  </p:childTnLst>
                                </p:cTn>
                              </p:par>
                            </p:childTnLst>
                          </p:cTn>
                        </p:par>
                        <p:par>
                          <p:cTn id="22" fill="hold">
                            <p:stCondLst>
                              <p:cond delay="3500"/>
                            </p:stCondLst>
                            <p:childTnLst>
                              <p:par>
                                <p:cTn id="23" presetID="22" presetClass="entr" presetSubtype="1" fill="hold" grpId="0"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up)">
                                      <p:cBhvr>
                                        <p:cTn id="25" dur="500"/>
                                        <p:tgtEl>
                                          <p:spTgt spid="7"/>
                                        </p:tgtEl>
                                      </p:cBhvr>
                                    </p:animEffect>
                                  </p:childTnLst>
                                </p:cTn>
                              </p:par>
                            </p:childTnLst>
                          </p:cTn>
                        </p:par>
                        <p:par>
                          <p:cTn id="26" fill="hold">
                            <p:stCondLst>
                              <p:cond delay="4000"/>
                            </p:stCondLst>
                            <p:childTnLst>
                              <p:par>
                                <p:cTn id="27" presetID="22" presetClass="entr" presetSubtype="1" fill="hold" grpId="0" nodeType="afterEffect">
                                  <p:stCondLst>
                                    <p:cond delay="500"/>
                                  </p:stCondLst>
                                  <p:childTnLst>
                                    <p:set>
                                      <p:cBhvr>
                                        <p:cTn id="28" dur="1" fill="hold">
                                          <p:stCondLst>
                                            <p:cond delay="0"/>
                                          </p:stCondLst>
                                        </p:cTn>
                                        <p:tgtEl>
                                          <p:spTgt spid="8">
                                            <p:txEl>
                                              <p:pRg st="0" end="0"/>
                                            </p:txEl>
                                          </p:spTgt>
                                        </p:tgtEl>
                                        <p:attrNameLst>
                                          <p:attrName>style.visibility</p:attrName>
                                        </p:attrNameLst>
                                      </p:cBhvr>
                                      <p:to>
                                        <p:strVal val="visible"/>
                                      </p:to>
                                    </p:set>
                                    <p:animEffect transition="in" filter="wipe(up)">
                                      <p:cBhvr>
                                        <p:cTn id="29" dur="500"/>
                                        <p:tgtEl>
                                          <p:spTgt spid="8">
                                            <p:txEl>
                                              <p:pRg st="0" end="0"/>
                                            </p:txEl>
                                          </p:spTgt>
                                        </p:tgtEl>
                                      </p:cBhvr>
                                    </p:animEffect>
                                  </p:childTnLst>
                                </p:cTn>
                              </p:par>
                            </p:childTnLst>
                          </p:cTn>
                        </p:par>
                        <p:par>
                          <p:cTn id="30" fill="hold">
                            <p:stCondLst>
                              <p:cond delay="5000"/>
                            </p:stCondLst>
                            <p:childTnLst>
                              <p:par>
                                <p:cTn id="31" presetID="22" presetClass="entr" presetSubtype="1" fill="hold" grpId="0" nodeType="afterEffect">
                                  <p:stCondLst>
                                    <p:cond delay="500"/>
                                  </p:stCondLst>
                                  <p:childTnLst>
                                    <p:set>
                                      <p:cBhvr>
                                        <p:cTn id="32" dur="1" fill="hold">
                                          <p:stCondLst>
                                            <p:cond delay="0"/>
                                          </p:stCondLst>
                                        </p:cTn>
                                        <p:tgtEl>
                                          <p:spTgt spid="8">
                                            <p:txEl>
                                              <p:pRg st="1" end="1"/>
                                            </p:txEl>
                                          </p:spTgt>
                                        </p:tgtEl>
                                        <p:attrNameLst>
                                          <p:attrName>style.visibility</p:attrName>
                                        </p:attrNameLst>
                                      </p:cBhvr>
                                      <p:to>
                                        <p:strVal val="visible"/>
                                      </p:to>
                                    </p:set>
                                    <p:animEffect transition="in" filter="wipe(up)">
                                      <p:cBhvr>
                                        <p:cTn id="33" dur="500"/>
                                        <p:tgtEl>
                                          <p:spTgt spid="8">
                                            <p:txEl>
                                              <p:pRg st="1" end="1"/>
                                            </p:txEl>
                                          </p:spTgt>
                                        </p:tgtEl>
                                      </p:cBhvr>
                                    </p:animEffect>
                                  </p:childTnLst>
                                </p:cTn>
                              </p:par>
                            </p:childTnLst>
                          </p:cTn>
                        </p:par>
                        <p:par>
                          <p:cTn id="34" fill="hold">
                            <p:stCondLst>
                              <p:cond delay="6000"/>
                            </p:stCondLst>
                            <p:childTnLst>
                              <p:par>
                                <p:cTn id="35" presetID="22" presetClass="entr" presetSubtype="1" fill="hold" grpId="0" nodeType="afterEffect">
                                  <p:stCondLst>
                                    <p:cond delay="500"/>
                                  </p:stCondLst>
                                  <p:childTnLst>
                                    <p:set>
                                      <p:cBhvr>
                                        <p:cTn id="36" dur="1" fill="hold">
                                          <p:stCondLst>
                                            <p:cond delay="0"/>
                                          </p:stCondLst>
                                        </p:cTn>
                                        <p:tgtEl>
                                          <p:spTgt spid="8">
                                            <p:txEl>
                                              <p:pRg st="2" end="2"/>
                                            </p:txEl>
                                          </p:spTgt>
                                        </p:tgtEl>
                                        <p:attrNameLst>
                                          <p:attrName>style.visibility</p:attrName>
                                        </p:attrNameLst>
                                      </p:cBhvr>
                                      <p:to>
                                        <p:strVal val="visible"/>
                                      </p:to>
                                    </p:set>
                                    <p:animEffect transition="in" filter="wipe(up)">
                                      <p:cBhvr>
                                        <p:cTn id="37"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build="p"/>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laceholder Konten 11" descr="8 petak umpet new"/>
          <p:cNvPicPr>
            <a:picLocks noGrp="1" noChangeAspect="1"/>
          </p:cNvPicPr>
          <p:nvPr>
            <p:ph idx="1"/>
          </p:nvPr>
        </p:nvPicPr>
        <p:blipFill>
          <a:blip r:embed="rId2"/>
          <a:stretch>
            <a:fillRect/>
          </a:stretch>
        </p:blipFill>
        <p:spPr>
          <a:xfrm>
            <a:off x="4572000" y="2114550"/>
            <a:ext cx="5111750" cy="2315210"/>
          </a:xfrm>
          <a:prstGeom prst="rect">
            <a:avLst/>
          </a:prstGeom>
        </p:spPr>
      </p:pic>
      <p:grpSp>
        <p:nvGrpSpPr>
          <p:cNvPr id="2" name="Group 1"/>
          <p:cNvGrpSpPr/>
          <p:nvPr/>
        </p:nvGrpSpPr>
        <p:grpSpPr>
          <a:xfrm>
            <a:off x="6985" y="61595"/>
            <a:ext cx="7074535" cy="1253490"/>
            <a:chOff x="3388426" y="4465820"/>
            <a:chExt cx="7074535" cy="1115514"/>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62366" b="18570"/>
            <a:stretch>
              <a:fillRect/>
            </a:stretch>
          </p:blipFill>
          <p:spPr>
            <a:xfrm>
              <a:off x="3388426" y="4465820"/>
              <a:ext cx="7074535" cy="1115514"/>
            </a:xfrm>
            <a:prstGeom prst="rect">
              <a:avLst/>
            </a:prstGeom>
          </p:spPr>
        </p:pic>
        <p:sp>
          <p:nvSpPr>
            <p:cNvPr id="4" name="TextBox 3"/>
            <p:cNvSpPr txBox="1"/>
            <p:nvPr/>
          </p:nvSpPr>
          <p:spPr>
            <a:xfrm>
              <a:off x="4052853" y="4769935"/>
              <a:ext cx="5881788" cy="464515"/>
            </a:xfrm>
            <a:prstGeom prst="rect">
              <a:avLst/>
            </a:prstGeom>
            <a:noFill/>
          </p:spPr>
          <p:txBody>
            <a:bodyPr wrap="square" rtlCol="0">
              <a:spAutoFit/>
            </a:bodyPr>
            <a:lstStyle/>
            <a:p>
              <a:pPr marL="514350" indent="-514350" algn="l">
                <a:buFont typeface="+mj-lt"/>
                <a:buAutoNum type="alphaLcPeriod" startAt="3"/>
              </a:pPr>
              <a:r>
                <a:rPr lang="en-US" sz="2800" b="1" dirty="0" err="1">
                  <a:solidFill>
                    <a:schemeClr val="bg1"/>
                  </a:solidFill>
                </a:rPr>
                <a:t>Penerapan</a:t>
              </a:r>
              <a:r>
                <a:rPr lang="en-US" sz="2800" b="1" dirty="0">
                  <a:solidFill>
                    <a:schemeClr val="bg1"/>
                  </a:solidFill>
                </a:rPr>
                <a:t> </a:t>
              </a:r>
              <a:r>
                <a:rPr lang="en-US" sz="2800" b="1" dirty="0" err="1">
                  <a:solidFill>
                    <a:schemeClr val="bg1"/>
                  </a:solidFill>
                </a:rPr>
                <a:t>sila</a:t>
              </a:r>
              <a:r>
                <a:rPr lang="en-US" sz="2800" b="1" dirty="0">
                  <a:solidFill>
                    <a:schemeClr val="bg1"/>
                  </a:solidFill>
                </a:rPr>
                <a:t> </a:t>
              </a:r>
              <a:r>
                <a:rPr lang="en-US" sz="2800" b="1" dirty="0" err="1">
                  <a:solidFill>
                    <a:schemeClr val="bg1"/>
                  </a:solidFill>
                </a:rPr>
                <a:t>ketiga</a:t>
              </a:r>
              <a:r>
                <a:rPr lang="en-US" sz="2800" b="1" dirty="0">
                  <a:solidFill>
                    <a:schemeClr val="bg1"/>
                  </a:solidFill>
                </a:rPr>
                <a:t> </a:t>
              </a:r>
              <a:r>
                <a:rPr lang="en-US" sz="2800" b="1" dirty="0" err="1">
                  <a:solidFill>
                    <a:schemeClr val="bg1"/>
                  </a:solidFill>
                </a:rPr>
                <a:t>Pancasila</a:t>
              </a:r>
              <a:endParaRPr lang="en-US" sz="2800" b="1" dirty="0">
                <a:solidFill>
                  <a:schemeClr val="bg1"/>
                </a:solidFill>
              </a:endParaRPr>
            </a:p>
          </p:txBody>
        </p:sp>
      </p:gr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293108"/>
            <a:ext cx="9144000" cy="850392"/>
          </a:xfrm>
          <a:prstGeom prst="rect">
            <a:avLst/>
          </a:prstGeom>
        </p:spPr>
      </p:pic>
      <p:sp>
        <p:nvSpPr>
          <p:cNvPr id="8" name="Kotak Teks 7"/>
          <p:cNvSpPr txBox="1"/>
          <p:nvPr/>
        </p:nvSpPr>
        <p:spPr>
          <a:xfrm>
            <a:off x="685800" y="1200150"/>
            <a:ext cx="7059930" cy="614045"/>
          </a:xfrm>
          <a:prstGeom prst="rect">
            <a:avLst/>
          </a:prstGeom>
          <a:noFill/>
        </p:spPr>
        <p:txBody>
          <a:bodyPr wrap="square" rtlCol="0" anchor="t">
            <a:spAutoFit/>
          </a:bodyPr>
          <a:lstStyle/>
          <a:p>
            <a:r>
              <a:rPr lang="id-ID" altLang="en-US" sz="1700" dirty="0">
                <a:sym typeface="+mn-ea"/>
              </a:rPr>
              <a:t>Perwujudan dari nilai persatuan yang terkandung dalam sila ketiga Pancasila adalah s</a:t>
            </a:r>
            <a:r>
              <a:rPr lang="id-ID" altLang="en-US" sz="1700" dirty="0"/>
              <a:t>ikap bersatu tanpa memandang perbedaan.</a:t>
            </a:r>
          </a:p>
        </p:txBody>
      </p:sp>
      <p:sp>
        <p:nvSpPr>
          <p:cNvPr id="9" name="Kotak Teks 8"/>
          <p:cNvSpPr txBox="1"/>
          <p:nvPr/>
        </p:nvSpPr>
        <p:spPr>
          <a:xfrm>
            <a:off x="685800" y="1819910"/>
            <a:ext cx="4401185" cy="875665"/>
          </a:xfrm>
          <a:prstGeom prst="rect">
            <a:avLst/>
          </a:prstGeom>
          <a:noFill/>
        </p:spPr>
        <p:txBody>
          <a:bodyPr wrap="square" rtlCol="0" anchor="t">
            <a:spAutoFit/>
          </a:bodyPr>
          <a:lstStyle/>
          <a:p>
            <a:r>
              <a:rPr lang="id-ID" altLang="en-US" sz="1700" dirty="0">
                <a:sym typeface="+mn-ea"/>
              </a:rPr>
              <a:t>Contoh penerapan sila ketiga Pancasila di lingkungan sekitar rumah bersama tetangga.</a:t>
            </a:r>
            <a:endParaRPr lang="id-ID" altLang="en-US" sz="1700" dirty="0"/>
          </a:p>
          <a:p>
            <a:endParaRPr lang="id-ID" altLang="en-US" sz="1700" dirty="0"/>
          </a:p>
        </p:txBody>
      </p:sp>
      <p:sp>
        <p:nvSpPr>
          <p:cNvPr id="11" name="Kotak Teks 10"/>
          <p:cNvSpPr txBox="1"/>
          <p:nvPr/>
        </p:nvSpPr>
        <p:spPr>
          <a:xfrm>
            <a:off x="671195" y="2456815"/>
            <a:ext cx="4331335" cy="2183765"/>
          </a:xfrm>
          <a:prstGeom prst="rect">
            <a:avLst/>
          </a:prstGeom>
          <a:noFill/>
        </p:spPr>
        <p:txBody>
          <a:bodyPr wrap="square" rtlCol="0" anchor="t">
            <a:spAutoFit/>
          </a:bodyPr>
          <a:lstStyle/>
          <a:p>
            <a:pPr marL="285750" indent="-285750">
              <a:buFont typeface="Arial" panose="020B0604020202020204" pitchFamily="34" charset="0"/>
              <a:buChar char="•"/>
            </a:pPr>
            <a:r>
              <a:rPr lang="id-ID" altLang="en-US" sz="1700" dirty="0">
                <a:sym typeface="+mn-ea"/>
              </a:rPr>
              <a:t>Bekerja bakti membersihkan lingkungan sekitar rumah secara rutin.</a:t>
            </a:r>
            <a:endParaRPr lang="id-ID" altLang="en-US" sz="1700" dirty="0"/>
          </a:p>
          <a:p>
            <a:pPr marL="285750" indent="-285750">
              <a:buFont typeface="Arial" panose="020B0604020202020204" pitchFamily="34" charset="0"/>
              <a:buChar char="•"/>
            </a:pPr>
            <a:r>
              <a:rPr lang="id-ID" altLang="en-US" sz="1700" dirty="0">
                <a:sym typeface="+mn-ea"/>
              </a:rPr>
              <a:t>Bermain dan bergaul dengan semua tetangga tanpa memandang perbedaan suku bangsa dan bahasa.</a:t>
            </a:r>
            <a:endParaRPr lang="id-ID" altLang="en-US" sz="1700" dirty="0"/>
          </a:p>
          <a:p>
            <a:pPr marL="285750" indent="-285750">
              <a:buFont typeface="Arial" panose="020B0604020202020204" pitchFamily="34" charset="0"/>
              <a:buChar char="•"/>
            </a:pPr>
            <a:r>
              <a:rPr lang="id-ID" altLang="en-US" sz="1700" dirty="0">
                <a:sym typeface="+mn-ea"/>
              </a:rPr>
              <a:t>Bermain dan bergaul dengan semua tetangga tanpa memandang perbedaan suku bangsa dan bahasa.</a:t>
            </a:r>
            <a:endParaRPr lang="id-ID" altLang="en-US" sz="17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up)">
                                      <p:cBhvr>
                                        <p:cTn id="11" dur="500"/>
                                        <p:tgtEl>
                                          <p:spTgt spid="8"/>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up)">
                                      <p:cBhvr>
                                        <p:cTn id="15" dur="500"/>
                                        <p:tgtEl>
                                          <p:spTgt spid="9"/>
                                        </p:tgtEl>
                                      </p:cBhvr>
                                    </p:animEffect>
                                  </p:childTnLst>
                                </p:cTn>
                              </p:par>
                            </p:childTnLst>
                          </p:cTn>
                        </p:par>
                        <p:par>
                          <p:cTn id="16" fill="hold">
                            <p:stCondLst>
                              <p:cond delay="1500"/>
                            </p:stCondLst>
                            <p:childTnLst>
                              <p:par>
                                <p:cTn id="17" presetID="42" presetClass="entr" presetSubtype="0"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childTnLst>
                          </p:cTn>
                        </p:par>
                        <p:par>
                          <p:cTn id="22" fill="hold">
                            <p:stCondLst>
                              <p:cond delay="2500"/>
                            </p:stCondLst>
                            <p:childTnLst>
                              <p:par>
                                <p:cTn id="23" presetID="22" presetClass="entr" presetSubtype="1" fill="hold" grpId="0" nodeType="afterEffect">
                                  <p:stCondLst>
                                    <p:cond delay="0"/>
                                  </p:stCondLst>
                                  <p:childTnLst>
                                    <p:set>
                                      <p:cBhvr>
                                        <p:cTn id="24" dur="1" fill="hold">
                                          <p:stCondLst>
                                            <p:cond delay="0"/>
                                          </p:stCondLst>
                                        </p:cTn>
                                        <p:tgtEl>
                                          <p:spTgt spid="11">
                                            <p:txEl>
                                              <p:pRg st="0" end="0"/>
                                            </p:txEl>
                                          </p:spTgt>
                                        </p:tgtEl>
                                        <p:attrNameLst>
                                          <p:attrName>style.visibility</p:attrName>
                                        </p:attrNameLst>
                                      </p:cBhvr>
                                      <p:to>
                                        <p:strVal val="visible"/>
                                      </p:to>
                                    </p:set>
                                    <p:animEffect transition="in" filter="wipe(up)">
                                      <p:cBhvr>
                                        <p:cTn id="25" dur="500"/>
                                        <p:tgtEl>
                                          <p:spTgt spid="11">
                                            <p:txEl>
                                              <p:pRg st="0" end="0"/>
                                            </p:txEl>
                                          </p:spTgt>
                                        </p:tgtEl>
                                      </p:cBhvr>
                                    </p:animEffect>
                                  </p:childTnLst>
                                </p:cTn>
                              </p:par>
                            </p:childTnLst>
                          </p:cTn>
                        </p:par>
                        <p:par>
                          <p:cTn id="26" fill="hold">
                            <p:stCondLst>
                              <p:cond delay="3000"/>
                            </p:stCondLst>
                            <p:childTnLst>
                              <p:par>
                                <p:cTn id="27" presetID="22" presetClass="entr" presetSubtype="1" fill="hold" grpId="0" nodeType="afterEffect">
                                  <p:stCondLst>
                                    <p:cond delay="0"/>
                                  </p:stCondLst>
                                  <p:childTnLst>
                                    <p:set>
                                      <p:cBhvr>
                                        <p:cTn id="28" dur="1" fill="hold">
                                          <p:stCondLst>
                                            <p:cond delay="0"/>
                                          </p:stCondLst>
                                        </p:cTn>
                                        <p:tgtEl>
                                          <p:spTgt spid="11">
                                            <p:txEl>
                                              <p:pRg st="1" end="1"/>
                                            </p:txEl>
                                          </p:spTgt>
                                        </p:tgtEl>
                                        <p:attrNameLst>
                                          <p:attrName>style.visibility</p:attrName>
                                        </p:attrNameLst>
                                      </p:cBhvr>
                                      <p:to>
                                        <p:strVal val="visible"/>
                                      </p:to>
                                    </p:set>
                                    <p:animEffect transition="in" filter="wipe(up)">
                                      <p:cBhvr>
                                        <p:cTn id="29" dur="500"/>
                                        <p:tgtEl>
                                          <p:spTgt spid="11">
                                            <p:txEl>
                                              <p:pRg st="1" end="1"/>
                                            </p:txEl>
                                          </p:spTgt>
                                        </p:tgtEl>
                                      </p:cBhvr>
                                    </p:animEffect>
                                  </p:childTnLst>
                                </p:cTn>
                              </p:par>
                            </p:childTnLst>
                          </p:cTn>
                        </p:par>
                        <p:par>
                          <p:cTn id="30" fill="hold">
                            <p:stCondLst>
                              <p:cond delay="3500"/>
                            </p:stCondLst>
                            <p:childTnLst>
                              <p:par>
                                <p:cTn id="31" presetID="22" presetClass="entr" presetSubtype="1" fill="hold" grpId="0" nodeType="afterEffect">
                                  <p:stCondLst>
                                    <p:cond delay="0"/>
                                  </p:stCondLst>
                                  <p:childTnLst>
                                    <p:set>
                                      <p:cBhvr>
                                        <p:cTn id="32" dur="1" fill="hold">
                                          <p:stCondLst>
                                            <p:cond delay="0"/>
                                          </p:stCondLst>
                                        </p:cTn>
                                        <p:tgtEl>
                                          <p:spTgt spid="11">
                                            <p:txEl>
                                              <p:pRg st="2" end="2"/>
                                            </p:txEl>
                                          </p:spTgt>
                                        </p:tgtEl>
                                        <p:attrNameLst>
                                          <p:attrName>style.visibility</p:attrName>
                                        </p:attrNameLst>
                                      </p:cBhvr>
                                      <p:to>
                                        <p:strVal val="visible"/>
                                      </p:to>
                                    </p:set>
                                    <p:animEffect transition="in" filter="wipe(up)">
                                      <p:cBhvr>
                                        <p:cTn id="33" dur="5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1"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ersegi panjang 4"/>
          <p:cNvSpPr/>
          <p:nvPr/>
        </p:nvSpPr>
        <p:spPr>
          <a:xfrm>
            <a:off x="510540" y="2114550"/>
            <a:ext cx="5562600" cy="2349500"/>
          </a:xfrm>
          <a:prstGeom prst="rect">
            <a:avLst/>
          </a:prstGeom>
          <a:noFill/>
          <a:ln>
            <a:gradFill>
              <a:gsLst>
                <a:gs pos="0">
                  <a:srgbClr val="FECF40"/>
                </a:gs>
                <a:gs pos="100000">
                  <a:srgbClr val="846C21"/>
                </a:gs>
              </a:gsLst>
            </a:gradFill>
            <a:prstDash val="dash"/>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tLang="en-US"/>
          </a:p>
        </p:txBody>
      </p:sp>
      <p:grpSp>
        <p:nvGrpSpPr>
          <p:cNvPr id="2" name="Group 1"/>
          <p:cNvGrpSpPr/>
          <p:nvPr/>
        </p:nvGrpSpPr>
        <p:grpSpPr>
          <a:xfrm>
            <a:off x="161924" y="200025"/>
            <a:ext cx="6162675" cy="1002665"/>
            <a:chOff x="3854398" y="1814543"/>
            <a:chExt cx="10139025" cy="149733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t="43053" b="37883"/>
            <a:stretch>
              <a:fillRect/>
            </a:stretch>
          </p:blipFill>
          <p:spPr>
            <a:xfrm>
              <a:off x="3854398" y="1814543"/>
              <a:ext cx="10139025" cy="1497330"/>
            </a:xfrm>
            <a:prstGeom prst="rect">
              <a:avLst/>
            </a:prstGeom>
          </p:spPr>
        </p:pic>
        <p:sp>
          <p:nvSpPr>
            <p:cNvPr id="4" name="TextBox 3"/>
            <p:cNvSpPr txBox="1"/>
            <p:nvPr/>
          </p:nvSpPr>
          <p:spPr>
            <a:xfrm>
              <a:off x="4966920" y="2056478"/>
              <a:ext cx="7565136" cy="687501"/>
            </a:xfrm>
            <a:prstGeom prst="rect">
              <a:avLst/>
            </a:prstGeom>
            <a:noFill/>
          </p:spPr>
          <p:txBody>
            <a:bodyPr wrap="square" rtlCol="0">
              <a:spAutoFit/>
            </a:bodyPr>
            <a:lstStyle/>
            <a:p>
              <a:pPr marL="457200" indent="-457200">
                <a:buFont typeface="+mj-lt"/>
                <a:buAutoNum type="alphaLcPeriod" startAt="2"/>
              </a:pPr>
              <a:r>
                <a:rPr lang="fi-FI" sz="2400" b="1" dirty="0">
                  <a:solidFill>
                    <a:schemeClr val="bg1"/>
                  </a:solidFill>
                </a:rPr>
                <a:t>Penerapan sila kedua Pancasila</a:t>
              </a:r>
            </a:p>
          </p:txBody>
        </p:sp>
      </p:grpSp>
      <p:pic>
        <p:nvPicPr>
          <p:cNvPr id="6" name="Gambar 5" descr="11 permisi new"/>
          <p:cNvPicPr>
            <a:picLocks noChangeAspect="1"/>
          </p:cNvPicPr>
          <p:nvPr/>
        </p:nvPicPr>
        <p:blipFill>
          <a:blip r:embed="rId3"/>
          <a:stretch>
            <a:fillRect/>
          </a:stretch>
        </p:blipFill>
        <p:spPr>
          <a:xfrm>
            <a:off x="5699125" y="1357630"/>
            <a:ext cx="3241675" cy="3241675"/>
          </a:xfrm>
          <a:prstGeom prst="rect">
            <a:avLst/>
          </a:prstGeom>
        </p:spPr>
      </p:pic>
      <p:sp>
        <p:nvSpPr>
          <p:cNvPr id="9" name="Kotak Teks 8"/>
          <p:cNvSpPr txBox="1"/>
          <p:nvPr/>
        </p:nvSpPr>
        <p:spPr>
          <a:xfrm>
            <a:off x="702310" y="1276350"/>
            <a:ext cx="4586605" cy="645160"/>
          </a:xfrm>
          <a:prstGeom prst="rect">
            <a:avLst/>
          </a:prstGeom>
          <a:noFill/>
        </p:spPr>
        <p:txBody>
          <a:bodyPr wrap="square" rtlCol="0" anchor="t">
            <a:spAutoFit/>
          </a:bodyPr>
          <a:lstStyle/>
          <a:p>
            <a:r>
              <a:rPr lang="id-ID" altLang="en-US" dirty="0"/>
              <a:t>Sila kedua Pancasila mengandung nilai-nilai </a:t>
            </a:r>
            <a:r>
              <a:rPr lang="id-ID" altLang="en-US" b="1" dirty="0"/>
              <a:t>kemanusiaan</a:t>
            </a:r>
            <a:r>
              <a:rPr lang="id-ID" altLang="en-US" dirty="0"/>
              <a:t>. </a:t>
            </a:r>
          </a:p>
        </p:txBody>
      </p:sp>
      <p:sp>
        <p:nvSpPr>
          <p:cNvPr id="10" name="Kotak Teks 9"/>
          <p:cNvSpPr txBox="1"/>
          <p:nvPr/>
        </p:nvSpPr>
        <p:spPr>
          <a:xfrm>
            <a:off x="615315" y="2190750"/>
            <a:ext cx="5120005" cy="875665"/>
          </a:xfrm>
          <a:prstGeom prst="rect">
            <a:avLst/>
          </a:prstGeom>
          <a:noFill/>
        </p:spPr>
        <p:txBody>
          <a:bodyPr wrap="square" rtlCol="0" anchor="t">
            <a:spAutoFit/>
          </a:bodyPr>
          <a:lstStyle/>
          <a:p>
            <a:r>
              <a:rPr lang="id-ID" altLang="en-US" sz="1700" dirty="0">
                <a:sym typeface="+mn-ea"/>
              </a:rPr>
              <a:t>Contoh penerapan sila kedua Pancasila dalam hubungan kita dengan tetangga di sekitar </a:t>
            </a:r>
            <a:r>
              <a:rPr lang="id-ID" altLang="en-US" sz="1700" dirty="0" smtClean="0">
                <a:sym typeface="+mn-ea"/>
              </a:rPr>
              <a:t>rumah</a:t>
            </a:r>
            <a:r>
              <a:rPr lang="en-US" altLang="en-US" sz="1700" dirty="0" smtClean="0">
                <a:sym typeface="+mn-ea"/>
              </a:rPr>
              <a:t>:</a:t>
            </a:r>
            <a:r>
              <a:rPr lang="id-ID" altLang="en-US" sz="1700" dirty="0" smtClean="0">
                <a:sym typeface="+mn-ea"/>
              </a:rPr>
              <a:t> </a:t>
            </a:r>
            <a:endParaRPr lang="id-ID" altLang="en-US" sz="1700" dirty="0"/>
          </a:p>
          <a:p>
            <a:endParaRPr lang="id-ID" altLang="en-US" sz="1700" dirty="0"/>
          </a:p>
        </p:txBody>
      </p:sp>
      <p:sp>
        <p:nvSpPr>
          <p:cNvPr id="11" name="Kotak Teks 10"/>
          <p:cNvSpPr txBox="1"/>
          <p:nvPr/>
        </p:nvSpPr>
        <p:spPr>
          <a:xfrm>
            <a:off x="609600" y="2724150"/>
            <a:ext cx="4575175" cy="1660525"/>
          </a:xfrm>
          <a:prstGeom prst="rect">
            <a:avLst/>
          </a:prstGeom>
          <a:noFill/>
        </p:spPr>
        <p:txBody>
          <a:bodyPr wrap="square" rtlCol="0" anchor="t">
            <a:spAutoFit/>
          </a:bodyPr>
          <a:lstStyle/>
          <a:p>
            <a:pPr marL="285750" indent="-285750">
              <a:buFont typeface="Arial" panose="020B0604020202020204" pitchFamily="34" charset="0"/>
              <a:buChar char="•"/>
            </a:pPr>
            <a:r>
              <a:rPr lang="id-ID" altLang="en-US" sz="1700" dirty="0">
                <a:sym typeface="+mn-ea"/>
              </a:rPr>
              <a:t>Menghormati dan menyayangi tetangga tanpa memandang status sosialnya.</a:t>
            </a:r>
            <a:endParaRPr lang="id-ID" altLang="en-US" sz="1700" dirty="0"/>
          </a:p>
          <a:p>
            <a:pPr marL="285750" indent="-285750">
              <a:buFont typeface="Arial" panose="020B0604020202020204" pitchFamily="34" charset="0"/>
              <a:buChar char="•"/>
            </a:pPr>
            <a:r>
              <a:rPr lang="id-ID" altLang="en-US" sz="1700" dirty="0">
                <a:sym typeface="+mn-ea"/>
              </a:rPr>
              <a:t>Membantu tetangga yang sedang mengalami kesulitan.</a:t>
            </a:r>
            <a:endParaRPr lang="id-ID" altLang="en-US" sz="1700" dirty="0"/>
          </a:p>
          <a:p>
            <a:pPr marL="285750" indent="-285750">
              <a:buFont typeface="Arial" panose="020B0604020202020204" pitchFamily="34" charset="0"/>
              <a:buChar char="•"/>
            </a:pPr>
            <a:r>
              <a:rPr lang="id-ID" altLang="en-US" sz="1700" dirty="0">
                <a:sym typeface="+mn-ea"/>
              </a:rPr>
              <a:t>Mengucapkan permisi saat lewat di depan tetangga yang lebih tua.</a:t>
            </a:r>
            <a:endParaRPr lang="id-ID" altLang="en-US" sz="17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anim calcmode="lin" valueType="num">
                                      <p:cBhvr>
                                        <p:cTn id="12" dur="1000" fill="hold"/>
                                        <p:tgtEl>
                                          <p:spTgt spid="9"/>
                                        </p:tgtEl>
                                        <p:attrNameLst>
                                          <p:attrName>ppt_x</p:attrName>
                                        </p:attrNameLst>
                                      </p:cBhvr>
                                      <p:tavLst>
                                        <p:tav tm="0">
                                          <p:val>
                                            <p:strVal val="#ppt_x"/>
                                          </p:val>
                                        </p:tav>
                                        <p:tav tm="100000">
                                          <p:val>
                                            <p:strVal val="#ppt_x"/>
                                          </p:val>
                                        </p:tav>
                                      </p:tavLst>
                                    </p:anim>
                                    <p:anim calcmode="lin" valueType="num">
                                      <p:cBhvr>
                                        <p:cTn id="13" dur="1000" fill="hold"/>
                                        <p:tgtEl>
                                          <p:spTgt spid="9"/>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53" presetClass="entr" presetSubtype="16" fill="hold" nodeType="afterEffect">
                                  <p:stCondLst>
                                    <p:cond delay="50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childTnLst>
                          </p:cTn>
                        </p:par>
                        <p:par>
                          <p:cTn id="20" fill="hold">
                            <p:stCondLst>
                              <p:cond delay="2500"/>
                            </p:stCondLst>
                            <p:childTnLst>
                              <p:par>
                                <p:cTn id="21" presetID="22" presetClass="entr" presetSubtype="2"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right)">
                                      <p:cBhvr>
                                        <p:cTn id="23" dur="500"/>
                                        <p:tgtEl>
                                          <p:spTgt spid="5"/>
                                        </p:tgtEl>
                                      </p:cBhvr>
                                    </p:animEffect>
                                  </p:childTnLst>
                                </p:cTn>
                              </p:par>
                            </p:childTnLst>
                          </p:cTn>
                        </p:par>
                        <p:par>
                          <p:cTn id="24" fill="hold">
                            <p:stCondLst>
                              <p:cond delay="3000"/>
                            </p:stCondLst>
                            <p:childTnLst>
                              <p:par>
                                <p:cTn id="25" presetID="22" presetClass="entr" presetSubtype="1" fill="hold" grpId="0" nodeType="afterEffect">
                                  <p:stCondLst>
                                    <p:cond delay="500"/>
                                  </p:stCondLst>
                                  <p:childTnLst>
                                    <p:set>
                                      <p:cBhvr>
                                        <p:cTn id="26" dur="1" fill="hold">
                                          <p:stCondLst>
                                            <p:cond delay="0"/>
                                          </p:stCondLst>
                                        </p:cTn>
                                        <p:tgtEl>
                                          <p:spTgt spid="10"/>
                                        </p:tgtEl>
                                        <p:attrNameLst>
                                          <p:attrName>style.visibility</p:attrName>
                                        </p:attrNameLst>
                                      </p:cBhvr>
                                      <p:to>
                                        <p:strVal val="visible"/>
                                      </p:to>
                                    </p:set>
                                    <p:animEffect transition="in" filter="wipe(up)">
                                      <p:cBhvr>
                                        <p:cTn id="27" dur="500"/>
                                        <p:tgtEl>
                                          <p:spTgt spid="10"/>
                                        </p:tgtEl>
                                      </p:cBhvr>
                                    </p:animEffect>
                                  </p:childTnLst>
                                </p:cTn>
                              </p:par>
                            </p:childTnLst>
                          </p:cTn>
                        </p:par>
                        <p:par>
                          <p:cTn id="28" fill="hold">
                            <p:stCondLst>
                              <p:cond delay="4000"/>
                            </p:stCondLst>
                            <p:childTnLst>
                              <p:par>
                                <p:cTn id="29" presetID="22" presetClass="entr" presetSubtype="1" fill="hold" grpId="0" nodeType="afterEffect">
                                  <p:stCondLst>
                                    <p:cond delay="500"/>
                                  </p:stCondLst>
                                  <p:childTnLst>
                                    <p:set>
                                      <p:cBhvr>
                                        <p:cTn id="30" dur="1" fill="hold">
                                          <p:stCondLst>
                                            <p:cond delay="0"/>
                                          </p:stCondLst>
                                        </p:cTn>
                                        <p:tgtEl>
                                          <p:spTgt spid="11"/>
                                        </p:tgtEl>
                                        <p:attrNameLst>
                                          <p:attrName>style.visibility</p:attrName>
                                        </p:attrNameLst>
                                      </p:cBhvr>
                                      <p:to>
                                        <p:strVal val="visible"/>
                                      </p:to>
                                    </p:set>
                                    <p:animEffect transition="in" filter="wipe(up)">
                                      <p:cBhvr>
                                        <p:cTn id="3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p:bldP spid="10" grpId="0"/>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ambar 8" descr="25"/>
          <p:cNvPicPr>
            <a:picLocks noChangeAspect="1"/>
          </p:cNvPicPr>
          <p:nvPr/>
        </p:nvPicPr>
        <p:blipFill>
          <a:blip r:embed="rId2"/>
          <a:stretch>
            <a:fillRect/>
          </a:stretch>
        </p:blipFill>
        <p:spPr>
          <a:xfrm>
            <a:off x="5067300" y="1504950"/>
            <a:ext cx="4076700" cy="3171825"/>
          </a:xfrm>
          <a:prstGeom prst="rect">
            <a:avLst/>
          </a:prstGeom>
        </p:spPr>
      </p:pic>
      <p:grpSp>
        <p:nvGrpSpPr>
          <p:cNvPr id="2" name="Group 1"/>
          <p:cNvGrpSpPr/>
          <p:nvPr/>
        </p:nvGrpSpPr>
        <p:grpSpPr>
          <a:xfrm>
            <a:off x="304800" y="285750"/>
            <a:ext cx="6223635" cy="1084580"/>
            <a:chOff x="3462160" y="2743490"/>
            <a:chExt cx="6727486" cy="1190512"/>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86" t="80455" r="86" b="481"/>
            <a:stretch>
              <a:fillRect/>
            </a:stretch>
          </p:blipFill>
          <p:spPr>
            <a:xfrm>
              <a:off x="3462160" y="2743490"/>
              <a:ext cx="6618347" cy="1190512"/>
            </a:xfrm>
            <a:prstGeom prst="rect">
              <a:avLst/>
            </a:prstGeom>
          </p:spPr>
        </p:pic>
        <p:sp>
          <p:nvSpPr>
            <p:cNvPr id="4" name="TextBox 3"/>
            <p:cNvSpPr txBox="1"/>
            <p:nvPr/>
          </p:nvSpPr>
          <p:spPr>
            <a:xfrm>
              <a:off x="3898029" y="2957839"/>
              <a:ext cx="6291617" cy="505340"/>
            </a:xfrm>
            <a:prstGeom prst="rect">
              <a:avLst/>
            </a:prstGeom>
            <a:noFill/>
          </p:spPr>
          <p:txBody>
            <a:bodyPr wrap="square" rtlCol="0">
              <a:spAutoFit/>
            </a:bodyPr>
            <a:lstStyle/>
            <a:p>
              <a:r>
                <a:rPr lang="fi-FI" sz="2400" b="1" dirty="0">
                  <a:solidFill>
                    <a:schemeClr val="bg1"/>
                  </a:solidFill>
                </a:rPr>
                <a:t>d. Penerapan sila keempat Pancasila</a:t>
              </a:r>
            </a:p>
          </p:txBody>
        </p:sp>
      </p:grpSp>
      <p:sp>
        <p:nvSpPr>
          <p:cNvPr id="6" name="Kotak Teks 5"/>
          <p:cNvSpPr txBox="1"/>
          <p:nvPr/>
        </p:nvSpPr>
        <p:spPr>
          <a:xfrm>
            <a:off x="457200" y="1200150"/>
            <a:ext cx="4796790" cy="875665"/>
          </a:xfrm>
          <a:prstGeom prst="rect">
            <a:avLst/>
          </a:prstGeom>
          <a:noFill/>
        </p:spPr>
        <p:txBody>
          <a:bodyPr wrap="square" rtlCol="0" anchor="t">
            <a:spAutoFit/>
          </a:bodyPr>
          <a:lstStyle/>
          <a:p>
            <a:r>
              <a:rPr lang="id-ID" altLang="en-US" sz="1700" dirty="0"/>
              <a:t>Sila keempat Pancasila menunjukkan bahwa</a:t>
            </a:r>
          </a:p>
          <a:p>
            <a:r>
              <a:rPr lang="id-ID" altLang="en-US" sz="1700" dirty="0"/>
              <a:t>musyawarah merupakan ciri khas bangsa Indonesia dalam menyelesaikan masalah bersama. </a:t>
            </a:r>
          </a:p>
        </p:txBody>
      </p:sp>
      <p:sp>
        <p:nvSpPr>
          <p:cNvPr id="7" name="Kotak Teks 6"/>
          <p:cNvSpPr txBox="1"/>
          <p:nvPr/>
        </p:nvSpPr>
        <p:spPr>
          <a:xfrm>
            <a:off x="421005" y="2106295"/>
            <a:ext cx="5822315" cy="614045"/>
          </a:xfrm>
          <a:prstGeom prst="rect">
            <a:avLst/>
          </a:prstGeom>
          <a:noFill/>
        </p:spPr>
        <p:txBody>
          <a:bodyPr wrap="square" rtlCol="0" anchor="t">
            <a:spAutoFit/>
          </a:bodyPr>
          <a:lstStyle/>
          <a:p>
            <a:r>
              <a:rPr lang="id-ID" altLang="en-US" sz="1700">
                <a:sym typeface="+mn-ea"/>
              </a:rPr>
              <a:t>Contoh penerapan sila keempat Pancasila</a:t>
            </a:r>
            <a:endParaRPr lang="id-ID" altLang="en-US" sz="1700"/>
          </a:p>
          <a:p>
            <a:r>
              <a:rPr lang="id-ID" altLang="en-US" sz="1700">
                <a:sym typeface="+mn-ea"/>
              </a:rPr>
              <a:t>di lingkungan sekitar rumah. </a:t>
            </a:r>
            <a:endParaRPr lang="id-ID" altLang="en-US" sz="1700"/>
          </a:p>
        </p:txBody>
      </p:sp>
      <p:sp>
        <p:nvSpPr>
          <p:cNvPr id="8" name="Kotak Teks 7"/>
          <p:cNvSpPr txBox="1"/>
          <p:nvPr/>
        </p:nvSpPr>
        <p:spPr>
          <a:xfrm>
            <a:off x="398780" y="2634615"/>
            <a:ext cx="4912360" cy="1922145"/>
          </a:xfrm>
          <a:prstGeom prst="rect">
            <a:avLst/>
          </a:prstGeom>
          <a:noFill/>
        </p:spPr>
        <p:txBody>
          <a:bodyPr wrap="square" rtlCol="0" anchor="t">
            <a:spAutoFit/>
          </a:bodyPr>
          <a:lstStyle/>
          <a:p>
            <a:pPr marL="285750" indent="-285750">
              <a:buFont typeface="Arial" panose="020B0604020202020204" pitchFamily="34" charset="0"/>
              <a:buChar char="•"/>
            </a:pPr>
            <a:r>
              <a:rPr lang="id-ID" altLang="en-US" sz="1700">
                <a:sym typeface="+mn-ea"/>
              </a:rPr>
              <a:t>Mengikuti kegiatan musyawarah warga dengan tertib.</a:t>
            </a:r>
            <a:endParaRPr lang="id-ID" altLang="en-US" sz="1700"/>
          </a:p>
          <a:p>
            <a:pPr marL="285750" indent="-285750">
              <a:buFont typeface="Arial" panose="020B0604020202020204" pitchFamily="34" charset="0"/>
              <a:buChar char="•"/>
            </a:pPr>
            <a:r>
              <a:rPr lang="id-ID" altLang="en-US" sz="1700">
                <a:sym typeface="+mn-ea"/>
              </a:rPr>
              <a:t>Memberikan kesempatan pada setiap warga untuk menyampaikan pendapatnya saat musyawarah.</a:t>
            </a:r>
            <a:endParaRPr lang="id-ID" altLang="en-US" sz="1700"/>
          </a:p>
          <a:p>
            <a:pPr marL="285750" indent="-285750">
              <a:buFont typeface="Arial" panose="020B0604020202020204" pitchFamily="34" charset="0"/>
              <a:buChar char="•"/>
            </a:pPr>
            <a:r>
              <a:rPr lang="id-ID" altLang="en-US" sz="1700">
                <a:sym typeface="+mn-ea"/>
              </a:rPr>
              <a:t>Menerima hasil musyawarah sebagai hasil keputusan bersama serta melaksanakan hasilnya dengan ikhlas dan bertanggung jawab.</a:t>
            </a:r>
            <a:endParaRPr lang="id-ID" altLang="en-US" sz="17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14" presetClass="entr" presetSubtype="10" fill="hold" grpId="0" nodeType="afterEffect">
                                  <p:stCondLst>
                                    <p:cond delay="500"/>
                                  </p:stCondLst>
                                  <p:childTnLst>
                                    <p:set>
                                      <p:cBhvr>
                                        <p:cTn id="10" dur="1" fill="hold">
                                          <p:stCondLst>
                                            <p:cond delay="0"/>
                                          </p:stCondLst>
                                        </p:cTn>
                                        <p:tgtEl>
                                          <p:spTgt spid="6"/>
                                        </p:tgtEl>
                                        <p:attrNameLst>
                                          <p:attrName>style.visibility</p:attrName>
                                        </p:attrNameLst>
                                      </p:cBhvr>
                                      <p:to>
                                        <p:strVal val="visible"/>
                                      </p:to>
                                    </p:set>
                                    <p:animEffect transition="in" filter="randombar(horizontal)">
                                      <p:cBhvr>
                                        <p:cTn id="11" dur="500"/>
                                        <p:tgtEl>
                                          <p:spTgt spid="6"/>
                                        </p:tgtEl>
                                      </p:cBhvr>
                                    </p:animEffect>
                                  </p:childTnLst>
                                </p:cTn>
                              </p:par>
                            </p:childTnLst>
                          </p:cTn>
                        </p:par>
                        <p:par>
                          <p:cTn id="12" fill="hold">
                            <p:stCondLst>
                              <p:cond delay="1500"/>
                            </p:stCondLst>
                            <p:childTnLst>
                              <p:par>
                                <p:cTn id="13" presetID="42" presetClass="entr" presetSubtype="0" fill="hold" nodeType="afterEffect">
                                  <p:stCondLst>
                                    <p:cond delay="25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anim calcmode="lin" valueType="num">
                                      <p:cBhvr>
                                        <p:cTn id="16" dur="1000" fill="hold"/>
                                        <p:tgtEl>
                                          <p:spTgt spid="9"/>
                                        </p:tgtEl>
                                        <p:attrNameLst>
                                          <p:attrName>ppt_x</p:attrName>
                                        </p:attrNameLst>
                                      </p:cBhvr>
                                      <p:tavLst>
                                        <p:tav tm="0">
                                          <p:val>
                                            <p:strVal val="#ppt_x"/>
                                          </p:val>
                                        </p:tav>
                                        <p:tav tm="100000">
                                          <p:val>
                                            <p:strVal val="#ppt_x"/>
                                          </p:val>
                                        </p:tav>
                                      </p:tavLst>
                                    </p:anim>
                                    <p:anim calcmode="lin" valueType="num">
                                      <p:cBhvr>
                                        <p:cTn id="17" dur="1000" fill="hold"/>
                                        <p:tgtEl>
                                          <p:spTgt spid="9"/>
                                        </p:tgtEl>
                                        <p:attrNameLst>
                                          <p:attrName>ppt_y</p:attrName>
                                        </p:attrNameLst>
                                      </p:cBhvr>
                                      <p:tavLst>
                                        <p:tav tm="0">
                                          <p:val>
                                            <p:strVal val="#ppt_y+.1"/>
                                          </p:val>
                                        </p:tav>
                                        <p:tav tm="100000">
                                          <p:val>
                                            <p:strVal val="#ppt_y"/>
                                          </p:val>
                                        </p:tav>
                                      </p:tavLst>
                                    </p:anim>
                                  </p:childTnLst>
                                </p:cTn>
                              </p:par>
                            </p:childTnLst>
                          </p:cTn>
                        </p:par>
                        <p:par>
                          <p:cTn id="18" fill="hold">
                            <p:stCondLst>
                              <p:cond delay="2750"/>
                            </p:stCondLst>
                            <p:childTnLst>
                              <p:par>
                                <p:cTn id="19" presetID="22" presetClass="entr" presetSubtype="1" fill="hold" grpId="0" nodeType="afterEffect">
                                  <p:stCondLst>
                                    <p:cond delay="500"/>
                                  </p:stCondLst>
                                  <p:childTnLst>
                                    <p:set>
                                      <p:cBhvr>
                                        <p:cTn id="20" dur="1" fill="hold">
                                          <p:stCondLst>
                                            <p:cond delay="0"/>
                                          </p:stCondLst>
                                        </p:cTn>
                                        <p:tgtEl>
                                          <p:spTgt spid="7"/>
                                        </p:tgtEl>
                                        <p:attrNameLst>
                                          <p:attrName>style.visibility</p:attrName>
                                        </p:attrNameLst>
                                      </p:cBhvr>
                                      <p:to>
                                        <p:strVal val="visible"/>
                                      </p:to>
                                    </p:set>
                                    <p:animEffect transition="in" filter="wipe(up)">
                                      <p:cBhvr>
                                        <p:cTn id="21" dur="500"/>
                                        <p:tgtEl>
                                          <p:spTgt spid="7"/>
                                        </p:tgtEl>
                                      </p:cBhvr>
                                    </p:animEffect>
                                  </p:childTnLst>
                                </p:cTn>
                              </p:par>
                            </p:childTnLst>
                          </p:cTn>
                        </p:par>
                        <p:par>
                          <p:cTn id="22" fill="hold">
                            <p:stCondLst>
                              <p:cond delay="3750"/>
                            </p:stCondLst>
                            <p:childTnLst>
                              <p:par>
                                <p:cTn id="23" presetID="22" presetClass="entr" presetSubtype="1" fill="hold" grpId="0" nodeType="afterEffect">
                                  <p:stCondLst>
                                    <p:cond delay="500"/>
                                  </p:stCondLst>
                                  <p:childTnLst>
                                    <p:set>
                                      <p:cBhvr>
                                        <p:cTn id="24" dur="1" fill="hold">
                                          <p:stCondLst>
                                            <p:cond delay="0"/>
                                          </p:stCondLst>
                                        </p:cTn>
                                        <p:tgtEl>
                                          <p:spTgt spid="8">
                                            <p:txEl>
                                              <p:pRg st="0" end="0"/>
                                            </p:txEl>
                                          </p:spTgt>
                                        </p:tgtEl>
                                        <p:attrNameLst>
                                          <p:attrName>style.visibility</p:attrName>
                                        </p:attrNameLst>
                                      </p:cBhvr>
                                      <p:to>
                                        <p:strVal val="visible"/>
                                      </p:to>
                                    </p:set>
                                    <p:animEffect transition="in" filter="wipe(up)">
                                      <p:cBhvr>
                                        <p:cTn id="25" dur="500"/>
                                        <p:tgtEl>
                                          <p:spTgt spid="8">
                                            <p:txEl>
                                              <p:pRg st="0" end="0"/>
                                            </p:txEl>
                                          </p:spTgt>
                                        </p:tgtEl>
                                      </p:cBhvr>
                                    </p:animEffect>
                                  </p:childTnLst>
                                </p:cTn>
                              </p:par>
                            </p:childTnLst>
                          </p:cTn>
                        </p:par>
                        <p:par>
                          <p:cTn id="26" fill="hold">
                            <p:stCondLst>
                              <p:cond delay="4750"/>
                            </p:stCondLst>
                            <p:childTnLst>
                              <p:par>
                                <p:cTn id="27" presetID="22" presetClass="entr" presetSubtype="1" fill="hold" grpId="0" nodeType="afterEffect">
                                  <p:stCondLst>
                                    <p:cond delay="500"/>
                                  </p:stCondLst>
                                  <p:childTnLst>
                                    <p:set>
                                      <p:cBhvr>
                                        <p:cTn id="28" dur="1" fill="hold">
                                          <p:stCondLst>
                                            <p:cond delay="0"/>
                                          </p:stCondLst>
                                        </p:cTn>
                                        <p:tgtEl>
                                          <p:spTgt spid="8">
                                            <p:txEl>
                                              <p:pRg st="1" end="1"/>
                                            </p:txEl>
                                          </p:spTgt>
                                        </p:tgtEl>
                                        <p:attrNameLst>
                                          <p:attrName>style.visibility</p:attrName>
                                        </p:attrNameLst>
                                      </p:cBhvr>
                                      <p:to>
                                        <p:strVal val="visible"/>
                                      </p:to>
                                    </p:set>
                                    <p:animEffect transition="in" filter="wipe(up)">
                                      <p:cBhvr>
                                        <p:cTn id="29" dur="500"/>
                                        <p:tgtEl>
                                          <p:spTgt spid="8">
                                            <p:txEl>
                                              <p:pRg st="1" end="1"/>
                                            </p:txEl>
                                          </p:spTgt>
                                        </p:tgtEl>
                                      </p:cBhvr>
                                    </p:animEffect>
                                  </p:childTnLst>
                                </p:cTn>
                              </p:par>
                            </p:childTnLst>
                          </p:cTn>
                        </p:par>
                        <p:par>
                          <p:cTn id="30" fill="hold">
                            <p:stCondLst>
                              <p:cond delay="5750"/>
                            </p:stCondLst>
                            <p:childTnLst>
                              <p:par>
                                <p:cTn id="31" presetID="22" presetClass="entr" presetSubtype="1" fill="hold" grpId="0" nodeType="afterEffect">
                                  <p:stCondLst>
                                    <p:cond delay="500"/>
                                  </p:stCondLst>
                                  <p:childTnLst>
                                    <p:set>
                                      <p:cBhvr>
                                        <p:cTn id="32" dur="1" fill="hold">
                                          <p:stCondLst>
                                            <p:cond delay="0"/>
                                          </p:stCondLst>
                                        </p:cTn>
                                        <p:tgtEl>
                                          <p:spTgt spid="8">
                                            <p:txEl>
                                              <p:pRg st="2" end="2"/>
                                            </p:txEl>
                                          </p:spTgt>
                                        </p:tgtEl>
                                        <p:attrNameLst>
                                          <p:attrName>style.visibility</p:attrName>
                                        </p:attrNameLst>
                                      </p:cBhvr>
                                      <p:to>
                                        <p:strVal val="visible"/>
                                      </p:to>
                                    </p:set>
                                    <p:animEffect transition="in" filter="wipe(up)">
                                      <p:cBhvr>
                                        <p:cTn id="33"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laceholder Konten 8" descr="9 menolong jatuh dari sepeda new"/>
          <p:cNvPicPr>
            <a:picLocks noChangeAspect="1"/>
          </p:cNvPicPr>
          <p:nvPr/>
        </p:nvPicPr>
        <p:blipFill>
          <a:blip r:embed="rId2"/>
          <a:stretch>
            <a:fillRect/>
          </a:stretch>
        </p:blipFill>
        <p:spPr>
          <a:xfrm>
            <a:off x="0" y="1757443"/>
            <a:ext cx="4114800" cy="2617707"/>
          </a:xfrm>
          <a:prstGeom prst="rect">
            <a:avLst/>
          </a:prstGeom>
        </p:spPr>
      </p:pic>
      <p:grpSp>
        <p:nvGrpSpPr>
          <p:cNvPr id="2" name="Group 1"/>
          <p:cNvGrpSpPr/>
          <p:nvPr/>
        </p:nvGrpSpPr>
        <p:grpSpPr>
          <a:xfrm>
            <a:off x="76834" y="133330"/>
            <a:ext cx="6095365" cy="1528465"/>
            <a:chOff x="2037346" y="1754086"/>
            <a:chExt cx="5478571" cy="1528465"/>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459" t="3935" r="459" b="77001"/>
            <a:stretch>
              <a:fillRect/>
            </a:stretch>
          </p:blipFill>
          <p:spPr>
            <a:xfrm>
              <a:off x="2037346" y="1754086"/>
              <a:ext cx="5478571" cy="1528465"/>
            </a:xfrm>
            <a:prstGeom prst="rect">
              <a:avLst/>
            </a:prstGeom>
          </p:spPr>
        </p:pic>
        <p:sp>
          <p:nvSpPr>
            <p:cNvPr id="4" name="TextBox 3"/>
            <p:cNvSpPr txBox="1"/>
            <p:nvPr/>
          </p:nvSpPr>
          <p:spPr>
            <a:xfrm>
              <a:off x="2456447" y="2185516"/>
              <a:ext cx="4511556" cy="461665"/>
            </a:xfrm>
            <a:prstGeom prst="rect">
              <a:avLst/>
            </a:prstGeom>
            <a:noFill/>
          </p:spPr>
          <p:txBody>
            <a:bodyPr wrap="square" rtlCol="0">
              <a:spAutoFit/>
            </a:bodyPr>
            <a:lstStyle/>
            <a:p>
              <a:pPr marL="457200" indent="-457200">
                <a:buFont typeface="+mj-lt"/>
                <a:buAutoNum type="alphaLcPeriod" startAt="5"/>
              </a:pPr>
              <a:r>
                <a:rPr lang="fi-FI" sz="2400" b="1" dirty="0">
                  <a:solidFill>
                    <a:schemeClr val="bg1"/>
                  </a:solidFill>
                </a:rPr>
                <a:t>Penerapan sila kelima Pancasila</a:t>
              </a:r>
            </a:p>
          </p:txBody>
        </p:sp>
      </p:grpSp>
      <p:sp>
        <p:nvSpPr>
          <p:cNvPr id="6" name="Kotak Teks 5"/>
          <p:cNvSpPr txBox="1"/>
          <p:nvPr/>
        </p:nvSpPr>
        <p:spPr>
          <a:xfrm>
            <a:off x="2362200" y="1581150"/>
            <a:ext cx="4210685" cy="645160"/>
          </a:xfrm>
          <a:prstGeom prst="rect">
            <a:avLst/>
          </a:prstGeom>
          <a:noFill/>
        </p:spPr>
        <p:txBody>
          <a:bodyPr wrap="square" rtlCol="0" anchor="t">
            <a:spAutoFit/>
          </a:bodyPr>
          <a:lstStyle/>
          <a:p>
            <a:r>
              <a:rPr lang="id-ID" altLang="en-US" dirty="0"/>
              <a:t>Nilai yang terkandung dalam sila kelima Pancasila adalah nilai </a:t>
            </a:r>
            <a:r>
              <a:rPr lang="id-ID" altLang="en-US" b="1" dirty="0"/>
              <a:t>keadilan</a:t>
            </a:r>
            <a:r>
              <a:rPr lang="id-ID" altLang="en-US" dirty="0"/>
              <a:t>.</a:t>
            </a:r>
          </a:p>
        </p:txBody>
      </p:sp>
      <p:sp>
        <p:nvSpPr>
          <p:cNvPr id="7" name="Kotak Teks 6"/>
          <p:cNvSpPr txBox="1"/>
          <p:nvPr/>
        </p:nvSpPr>
        <p:spPr>
          <a:xfrm>
            <a:off x="3733800" y="2266950"/>
            <a:ext cx="3856990" cy="645160"/>
          </a:xfrm>
          <a:prstGeom prst="rect">
            <a:avLst/>
          </a:prstGeom>
          <a:noFill/>
        </p:spPr>
        <p:txBody>
          <a:bodyPr wrap="square" rtlCol="0" anchor="t">
            <a:spAutoFit/>
          </a:bodyPr>
          <a:lstStyle/>
          <a:p>
            <a:r>
              <a:rPr lang="id-ID" altLang="en-US" dirty="0">
                <a:sym typeface="+mn-ea"/>
              </a:rPr>
              <a:t>Contoh penerapan sila kelima Pancasila di lingkungan sekitar rumah.</a:t>
            </a:r>
            <a:endParaRPr lang="id-ID" altLang="en-US" dirty="0"/>
          </a:p>
        </p:txBody>
      </p:sp>
      <p:sp>
        <p:nvSpPr>
          <p:cNvPr id="8" name="Kotak Teks 7"/>
          <p:cNvSpPr txBox="1"/>
          <p:nvPr/>
        </p:nvSpPr>
        <p:spPr>
          <a:xfrm>
            <a:off x="3733800" y="2952750"/>
            <a:ext cx="4453255" cy="1476375"/>
          </a:xfrm>
          <a:prstGeom prst="rect">
            <a:avLst/>
          </a:prstGeom>
          <a:noFill/>
        </p:spPr>
        <p:txBody>
          <a:bodyPr wrap="square" rtlCol="0" anchor="t">
            <a:spAutoFit/>
          </a:bodyPr>
          <a:lstStyle/>
          <a:p>
            <a:pPr marL="285750" indent="-285750">
              <a:buFont typeface="Arial" panose="020B0604020202020204" pitchFamily="34" charset="0"/>
              <a:buChar char="•"/>
            </a:pPr>
            <a:r>
              <a:rPr lang="id-ID" altLang="en-US" dirty="0">
                <a:sym typeface="+mn-ea"/>
              </a:rPr>
              <a:t>Bersikap adil kepada semua tetangga.</a:t>
            </a:r>
            <a:endParaRPr lang="id-ID" altLang="en-US" dirty="0"/>
          </a:p>
          <a:p>
            <a:pPr marL="285750" indent="-285750">
              <a:buFont typeface="Arial" panose="020B0604020202020204" pitchFamily="34" charset="0"/>
              <a:buChar char="•"/>
            </a:pPr>
            <a:r>
              <a:rPr lang="id-ID" altLang="en-US" dirty="0">
                <a:sym typeface="+mn-ea"/>
              </a:rPr>
              <a:t>Menjaga keseimbangan antara hak dan kewajiban dalam bergaul dengan tetangga. Menolong tetangga yang memerlukan bantuan.</a:t>
            </a:r>
            <a:endParaRPr lang="id-ID"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14" presetClass="entr" presetSubtype="10" fill="hold" grpId="0" nodeType="afterEffect">
                                  <p:stCondLst>
                                    <p:cond delay="250"/>
                                  </p:stCondLst>
                                  <p:childTnLst>
                                    <p:set>
                                      <p:cBhvr>
                                        <p:cTn id="10" dur="1" fill="hold">
                                          <p:stCondLst>
                                            <p:cond delay="0"/>
                                          </p:stCondLst>
                                        </p:cTn>
                                        <p:tgtEl>
                                          <p:spTgt spid="6"/>
                                        </p:tgtEl>
                                        <p:attrNameLst>
                                          <p:attrName>style.visibility</p:attrName>
                                        </p:attrNameLst>
                                      </p:cBhvr>
                                      <p:to>
                                        <p:strVal val="visible"/>
                                      </p:to>
                                    </p:set>
                                    <p:animEffect transition="in" filter="randombar(horizontal)">
                                      <p:cBhvr>
                                        <p:cTn id="11" dur="500"/>
                                        <p:tgtEl>
                                          <p:spTgt spid="6"/>
                                        </p:tgtEl>
                                      </p:cBhvr>
                                    </p:animEffect>
                                  </p:childTnLst>
                                </p:cTn>
                              </p:par>
                            </p:childTnLst>
                          </p:cTn>
                        </p:par>
                        <p:par>
                          <p:cTn id="12" fill="hold">
                            <p:stCondLst>
                              <p:cond delay="1250"/>
                            </p:stCondLst>
                            <p:childTnLst>
                              <p:par>
                                <p:cTn id="13" presetID="42" presetClass="entr" presetSubtype="0" fill="hold" nodeType="afterEffect">
                                  <p:stCondLst>
                                    <p:cond delay="25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anim calcmode="lin" valueType="num">
                                      <p:cBhvr>
                                        <p:cTn id="16" dur="1000" fill="hold"/>
                                        <p:tgtEl>
                                          <p:spTgt spid="9"/>
                                        </p:tgtEl>
                                        <p:attrNameLst>
                                          <p:attrName>ppt_x</p:attrName>
                                        </p:attrNameLst>
                                      </p:cBhvr>
                                      <p:tavLst>
                                        <p:tav tm="0">
                                          <p:val>
                                            <p:strVal val="#ppt_x"/>
                                          </p:val>
                                        </p:tav>
                                        <p:tav tm="100000">
                                          <p:val>
                                            <p:strVal val="#ppt_x"/>
                                          </p:val>
                                        </p:tav>
                                      </p:tavLst>
                                    </p:anim>
                                    <p:anim calcmode="lin" valueType="num">
                                      <p:cBhvr>
                                        <p:cTn id="17" dur="1000" fill="hold"/>
                                        <p:tgtEl>
                                          <p:spTgt spid="9"/>
                                        </p:tgtEl>
                                        <p:attrNameLst>
                                          <p:attrName>ppt_y</p:attrName>
                                        </p:attrNameLst>
                                      </p:cBhvr>
                                      <p:tavLst>
                                        <p:tav tm="0">
                                          <p:val>
                                            <p:strVal val="#ppt_y+.1"/>
                                          </p:val>
                                        </p:tav>
                                        <p:tav tm="100000">
                                          <p:val>
                                            <p:strVal val="#ppt_y"/>
                                          </p:val>
                                        </p:tav>
                                      </p:tavLst>
                                    </p:anim>
                                  </p:childTnLst>
                                </p:cTn>
                              </p:par>
                            </p:childTnLst>
                          </p:cTn>
                        </p:par>
                        <p:par>
                          <p:cTn id="18" fill="hold">
                            <p:stCondLst>
                              <p:cond delay="2500"/>
                            </p:stCondLst>
                            <p:childTnLst>
                              <p:par>
                                <p:cTn id="19" presetID="22" presetClass="entr" presetSubtype="1" fill="hold" grpId="0" nodeType="afterEffect">
                                  <p:stCondLst>
                                    <p:cond delay="250"/>
                                  </p:stCondLst>
                                  <p:childTnLst>
                                    <p:set>
                                      <p:cBhvr>
                                        <p:cTn id="20" dur="1" fill="hold">
                                          <p:stCondLst>
                                            <p:cond delay="0"/>
                                          </p:stCondLst>
                                        </p:cTn>
                                        <p:tgtEl>
                                          <p:spTgt spid="7"/>
                                        </p:tgtEl>
                                        <p:attrNameLst>
                                          <p:attrName>style.visibility</p:attrName>
                                        </p:attrNameLst>
                                      </p:cBhvr>
                                      <p:to>
                                        <p:strVal val="visible"/>
                                      </p:to>
                                    </p:set>
                                    <p:animEffect transition="in" filter="wipe(up)">
                                      <p:cBhvr>
                                        <p:cTn id="21" dur="500"/>
                                        <p:tgtEl>
                                          <p:spTgt spid="7"/>
                                        </p:tgtEl>
                                      </p:cBhvr>
                                    </p:animEffect>
                                  </p:childTnLst>
                                </p:cTn>
                              </p:par>
                            </p:childTnLst>
                          </p:cTn>
                        </p:par>
                        <p:par>
                          <p:cTn id="22" fill="hold">
                            <p:stCondLst>
                              <p:cond delay="3250"/>
                            </p:stCondLst>
                            <p:childTnLst>
                              <p:par>
                                <p:cTn id="23" presetID="22" presetClass="entr" presetSubtype="1" fill="hold" grpId="0" nodeType="afterEffect">
                                  <p:stCondLst>
                                    <p:cond delay="500"/>
                                  </p:stCondLst>
                                  <p:childTnLst>
                                    <p:set>
                                      <p:cBhvr>
                                        <p:cTn id="24" dur="1" fill="hold">
                                          <p:stCondLst>
                                            <p:cond delay="0"/>
                                          </p:stCondLst>
                                        </p:cTn>
                                        <p:tgtEl>
                                          <p:spTgt spid="8">
                                            <p:txEl>
                                              <p:pRg st="0" end="0"/>
                                            </p:txEl>
                                          </p:spTgt>
                                        </p:tgtEl>
                                        <p:attrNameLst>
                                          <p:attrName>style.visibility</p:attrName>
                                        </p:attrNameLst>
                                      </p:cBhvr>
                                      <p:to>
                                        <p:strVal val="visible"/>
                                      </p:to>
                                    </p:set>
                                    <p:animEffect transition="in" filter="wipe(up)">
                                      <p:cBhvr>
                                        <p:cTn id="25" dur="500"/>
                                        <p:tgtEl>
                                          <p:spTgt spid="8">
                                            <p:txEl>
                                              <p:pRg st="0" end="0"/>
                                            </p:txEl>
                                          </p:spTgt>
                                        </p:tgtEl>
                                      </p:cBhvr>
                                    </p:animEffect>
                                  </p:childTnLst>
                                </p:cTn>
                              </p:par>
                            </p:childTnLst>
                          </p:cTn>
                        </p:par>
                        <p:par>
                          <p:cTn id="26" fill="hold">
                            <p:stCondLst>
                              <p:cond delay="4250"/>
                            </p:stCondLst>
                            <p:childTnLst>
                              <p:par>
                                <p:cTn id="27" presetID="22" presetClass="entr" presetSubtype="1" fill="hold" grpId="0" nodeType="afterEffect">
                                  <p:stCondLst>
                                    <p:cond delay="500"/>
                                  </p:stCondLst>
                                  <p:childTnLst>
                                    <p:set>
                                      <p:cBhvr>
                                        <p:cTn id="28" dur="1" fill="hold">
                                          <p:stCondLst>
                                            <p:cond delay="0"/>
                                          </p:stCondLst>
                                        </p:cTn>
                                        <p:tgtEl>
                                          <p:spTgt spid="8">
                                            <p:txEl>
                                              <p:pRg st="1" end="1"/>
                                            </p:txEl>
                                          </p:spTgt>
                                        </p:tgtEl>
                                        <p:attrNameLst>
                                          <p:attrName>style.visibility</p:attrName>
                                        </p:attrNameLst>
                                      </p:cBhvr>
                                      <p:to>
                                        <p:strVal val="visible"/>
                                      </p:to>
                                    </p:set>
                                    <p:animEffect transition="in" filter="wipe(up)">
                                      <p:cBhvr>
                                        <p:cTn id="29"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ambar 6" descr="11"/>
          <p:cNvPicPr>
            <a:picLocks noChangeAspect="1"/>
          </p:cNvPicPr>
          <p:nvPr/>
        </p:nvPicPr>
        <p:blipFill>
          <a:blip r:embed="rId2"/>
          <a:stretch>
            <a:fillRect/>
          </a:stretch>
        </p:blipFill>
        <p:spPr>
          <a:xfrm>
            <a:off x="5779770" y="2114550"/>
            <a:ext cx="3512185" cy="2563495"/>
          </a:xfrm>
          <a:prstGeom prst="rect">
            <a:avLst/>
          </a:prstGeom>
        </p:spPr>
      </p:pic>
      <p:sp>
        <p:nvSpPr>
          <p:cNvPr id="2" name="Kotak Teks 1"/>
          <p:cNvSpPr txBox="1"/>
          <p:nvPr/>
        </p:nvSpPr>
        <p:spPr>
          <a:xfrm>
            <a:off x="457200" y="209550"/>
            <a:ext cx="5517515" cy="953135"/>
          </a:xfrm>
          <a:prstGeom prst="rect">
            <a:avLst/>
          </a:prstGeom>
          <a:noFill/>
        </p:spPr>
        <p:txBody>
          <a:bodyPr wrap="square" rtlCol="0" anchor="t">
            <a:spAutoFit/>
          </a:bodyPr>
          <a:lstStyle/>
          <a:p>
            <a:pPr marL="514350" indent="-514350">
              <a:buFont typeface="+mj-lt"/>
              <a:buAutoNum type="arabicPeriod" startAt="2"/>
            </a:pPr>
            <a:r>
              <a:rPr lang="id-ID" altLang="en-US" sz="2800" b="1" dirty="0">
                <a:gradFill>
                  <a:gsLst>
                    <a:gs pos="0">
                      <a:srgbClr val="007BD3"/>
                    </a:gs>
                    <a:gs pos="100000">
                      <a:srgbClr val="034373"/>
                    </a:gs>
                  </a:gsLst>
                  <a:lin scaled="0"/>
                </a:gradFill>
              </a:rPr>
              <a:t>Penerapan Pancasila di  Lingkungan Sekolah</a:t>
            </a:r>
          </a:p>
        </p:txBody>
      </p:sp>
      <p:grpSp>
        <p:nvGrpSpPr>
          <p:cNvPr id="3" name="Group 1"/>
          <p:cNvGrpSpPr/>
          <p:nvPr/>
        </p:nvGrpSpPr>
        <p:grpSpPr>
          <a:xfrm>
            <a:off x="76200" y="1123950"/>
            <a:ext cx="6115050" cy="949325"/>
            <a:chOff x="4996641" y="1877669"/>
            <a:chExt cx="5265545" cy="1069988"/>
          </a:xfrm>
        </p:grpSpPr>
        <p:pic>
          <p:nvPicPr>
            <p:cNvPr id="4"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23773" b="57163"/>
            <a:stretch>
              <a:fillRect/>
            </a:stretch>
          </p:blipFill>
          <p:spPr>
            <a:xfrm>
              <a:off x="4996641" y="1877669"/>
              <a:ext cx="5265545" cy="1069988"/>
            </a:xfrm>
            <a:prstGeom prst="rect">
              <a:avLst/>
            </a:prstGeom>
          </p:spPr>
        </p:pic>
        <p:sp>
          <p:nvSpPr>
            <p:cNvPr id="5" name="TextBox 3"/>
            <p:cNvSpPr txBox="1"/>
            <p:nvPr/>
          </p:nvSpPr>
          <p:spPr>
            <a:xfrm>
              <a:off x="5525929" y="2163975"/>
              <a:ext cx="4206968" cy="518890"/>
            </a:xfrm>
            <a:prstGeom prst="rect">
              <a:avLst/>
            </a:prstGeom>
            <a:noFill/>
          </p:spPr>
          <p:txBody>
            <a:bodyPr wrap="square" rtlCol="0">
              <a:spAutoFit/>
            </a:bodyPr>
            <a:lstStyle/>
            <a:p>
              <a:pPr marL="457200" indent="-457200">
                <a:buFont typeface="+mj-lt"/>
                <a:buAutoNum type="alphaLcPeriod"/>
              </a:pPr>
              <a:r>
                <a:rPr lang="fi-FI" sz="2400" b="1" dirty="0">
                  <a:solidFill>
                    <a:schemeClr val="bg1"/>
                  </a:solidFill>
                </a:rPr>
                <a:t>Penerapan sila pertama Pancasila</a:t>
              </a:r>
            </a:p>
          </p:txBody>
        </p:sp>
      </p:grpSp>
      <p:sp>
        <p:nvSpPr>
          <p:cNvPr id="6" name="Kotak Teks 5"/>
          <p:cNvSpPr txBox="1"/>
          <p:nvPr/>
        </p:nvSpPr>
        <p:spPr>
          <a:xfrm>
            <a:off x="457200" y="1999615"/>
            <a:ext cx="5322570" cy="2553335"/>
          </a:xfrm>
          <a:prstGeom prst="rect">
            <a:avLst/>
          </a:prstGeom>
          <a:noFill/>
        </p:spPr>
        <p:txBody>
          <a:bodyPr wrap="square" rtlCol="0" anchor="t">
            <a:spAutoFit/>
          </a:bodyPr>
          <a:lstStyle/>
          <a:p>
            <a:r>
              <a:rPr lang="id-ID" altLang="en-US" sz="1600" dirty="0"/>
              <a:t>Berikut contoh penerapannya:</a:t>
            </a:r>
          </a:p>
          <a:p>
            <a:pPr marL="285750" indent="-285750">
              <a:buFont typeface="Arial" panose="020B0604020202020204" pitchFamily="34" charset="0"/>
              <a:buChar char="•"/>
            </a:pPr>
            <a:r>
              <a:rPr lang="id-ID" altLang="en-US" sz="1600" dirty="0"/>
              <a:t>Ikut mengumpulkan sumbangan jika warga di sekitar sekolah mengalami musibah.</a:t>
            </a:r>
          </a:p>
          <a:p>
            <a:pPr marL="285750" indent="-285750">
              <a:buFont typeface="Arial" panose="020B0604020202020204" pitchFamily="34" charset="0"/>
              <a:buChar char="•"/>
            </a:pPr>
            <a:r>
              <a:rPr lang="id-ID" altLang="en-US" sz="1600" dirty="0"/>
              <a:t>Memberi kesempatan bagi penjual makanan di sekitar sekolah untuk beribadah di sela-sela kegiatannya berjualan.</a:t>
            </a:r>
          </a:p>
          <a:p>
            <a:pPr marL="285750" indent="-285750">
              <a:buFont typeface="Arial" panose="020B0604020202020204" pitchFamily="34" charset="0"/>
              <a:buChar char="•"/>
            </a:pPr>
            <a:r>
              <a:rPr lang="id-ID" altLang="en-US" sz="1600" dirty="0"/>
              <a:t>Membeli makanan dari pedagang di sekitar sekolah tanpa memandang </a:t>
            </a:r>
            <a:r>
              <a:rPr lang="id-ID" altLang="en-US" sz="1600" dirty="0" smtClean="0"/>
              <a:t>agamanya.</a:t>
            </a:r>
            <a:endParaRPr lang="id-ID" altLang="en-US" sz="1600" dirty="0"/>
          </a:p>
          <a:p>
            <a:pPr marL="285750" indent="-285750">
              <a:buFont typeface="Arial" panose="020B0604020202020204" pitchFamily="34" charset="0"/>
              <a:buChar char="•"/>
            </a:pPr>
            <a:r>
              <a:rPr lang="id-ID" altLang="en-US" sz="1600" dirty="0"/>
              <a:t>Jika jalur pulang sekolah kita ada yang ditutup untuk acara keagamaan, kita sebaiknya mencari jalan lain.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53" presetClass="entr" presetSubtype="16" fill="hold" nodeType="afterEffect">
                                  <p:stCondLst>
                                    <p:cond delay="50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par>
                          <p:cTn id="14" fill="hold">
                            <p:stCondLst>
                              <p:cond delay="1500"/>
                            </p:stCondLst>
                            <p:childTnLst>
                              <p:par>
                                <p:cTn id="15" presetID="42" presetClass="entr" presetSubtype="0" fill="hold" nodeType="afterEffect">
                                  <p:stCondLst>
                                    <p:cond delay="50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par>
                          <p:cTn id="20" fill="hold">
                            <p:stCondLst>
                              <p:cond delay="3000"/>
                            </p:stCondLst>
                            <p:childTnLst>
                              <p:par>
                                <p:cTn id="21" presetID="22" presetClass="entr" presetSubtype="1" fill="hold" grpId="0" nodeType="afterEffect">
                                  <p:stCondLst>
                                    <p:cond delay="500"/>
                                  </p:stCondLst>
                                  <p:childTnLst>
                                    <p:set>
                                      <p:cBhvr>
                                        <p:cTn id="22" dur="1" fill="hold">
                                          <p:stCondLst>
                                            <p:cond delay="0"/>
                                          </p:stCondLst>
                                        </p:cTn>
                                        <p:tgtEl>
                                          <p:spTgt spid="6">
                                            <p:txEl>
                                              <p:pRg st="0" end="0"/>
                                            </p:txEl>
                                          </p:spTgt>
                                        </p:tgtEl>
                                        <p:attrNameLst>
                                          <p:attrName>style.visibility</p:attrName>
                                        </p:attrNameLst>
                                      </p:cBhvr>
                                      <p:to>
                                        <p:strVal val="visible"/>
                                      </p:to>
                                    </p:set>
                                    <p:animEffect transition="in" filter="wipe(up)">
                                      <p:cBhvr>
                                        <p:cTn id="23" dur="500"/>
                                        <p:tgtEl>
                                          <p:spTgt spid="6">
                                            <p:txEl>
                                              <p:pRg st="0" end="0"/>
                                            </p:txEl>
                                          </p:spTgt>
                                        </p:tgtEl>
                                      </p:cBhvr>
                                    </p:animEffect>
                                  </p:childTnLst>
                                </p:cTn>
                              </p:par>
                            </p:childTnLst>
                          </p:cTn>
                        </p:par>
                        <p:par>
                          <p:cTn id="24" fill="hold">
                            <p:stCondLst>
                              <p:cond delay="4000"/>
                            </p:stCondLst>
                            <p:childTnLst>
                              <p:par>
                                <p:cTn id="25" presetID="22" presetClass="entr" presetSubtype="1" fill="hold" grpId="0" nodeType="afterEffect">
                                  <p:stCondLst>
                                    <p:cond delay="500"/>
                                  </p:stCondLst>
                                  <p:childTnLst>
                                    <p:set>
                                      <p:cBhvr>
                                        <p:cTn id="26" dur="1" fill="hold">
                                          <p:stCondLst>
                                            <p:cond delay="0"/>
                                          </p:stCondLst>
                                        </p:cTn>
                                        <p:tgtEl>
                                          <p:spTgt spid="6">
                                            <p:txEl>
                                              <p:pRg st="1" end="1"/>
                                            </p:txEl>
                                          </p:spTgt>
                                        </p:tgtEl>
                                        <p:attrNameLst>
                                          <p:attrName>style.visibility</p:attrName>
                                        </p:attrNameLst>
                                      </p:cBhvr>
                                      <p:to>
                                        <p:strVal val="visible"/>
                                      </p:to>
                                    </p:set>
                                    <p:animEffect transition="in" filter="wipe(up)">
                                      <p:cBhvr>
                                        <p:cTn id="27" dur="500"/>
                                        <p:tgtEl>
                                          <p:spTgt spid="6">
                                            <p:txEl>
                                              <p:pRg st="1" end="1"/>
                                            </p:txEl>
                                          </p:spTgt>
                                        </p:tgtEl>
                                      </p:cBhvr>
                                    </p:animEffect>
                                  </p:childTnLst>
                                </p:cTn>
                              </p:par>
                            </p:childTnLst>
                          </p:cTn>
                        </p:par>
                        <p:par>
                          <p:cTn id="28" fill="hold">
                            <p:stCondLst>
                              <p:cond delay="5000"/>
                            </p:stCondLst>
                            <p:childTnLst>
                              <p:par>
                                <p:cTn id="29" presetID="22" presetClass="entr" presetSubtype="1" fill="hold" grpId="0" nodeType="afterEffect">
                                  <p:stCondLst>
                                    <p:cond delay="500"/>
                                  </p:stCondLst>
                                  <p:childTnLst>
                                    <p:set>
                                      <p:cBhvr>
                                        <p:cTn id="30" dur="1" fill="hold">
                                          <p:stCondLst>
                                            <p:cond delay="0"/>
                                          </p:stCondLst>
                                        </p:cTn>
                                        <p:tgtEl>
                                          <p:spTgt spid="6">
                                            <p:txEl>
                                              <p:pRg st="2" end="2"/>
                                            </p:txEl>
                                          </p:spTgt>
                                        </p:tgtEl>
                                        <p:attrNameLst>
                                          <p:attrName>style.visibility</p:attrName>
                                        </p:attrNameLst>
                                      </p:cBhvr>
                                      <p:to>
                                        <p:strVal val="visible"/>
                                      </p:to>
                                    </p:set>
                                    <p:animEffect transition="in" filter="wipe(up)">
                                      <p:cBhvr>
                                        <p:cTn id="31" dur="500"/>
                                        <p:tgtEl>
                                          <p:spTgt spid="6">
                                            <p:txEl>
                                              <p:pRg st="2" end="2"/>
                                            </p:txEl>
                                          </p:spTgt>
                                        </p:tgtEl>
                                      </p:cBhvr>
                                    </p:animEffect>
                                  </p:childTnLst>
                                </p:cTn>
                              </p:par>
                            </p:childTnLst>
                          </p:cTn>
                        </p:par>
                        <p:par>
                          <p:cTn id="32" fill="hold">
                            <p:stCondLst>
                              <p:cond delay="6000"/>
                            </p:stCondLst>
                            <p:childTnLst>
                              <p:par>
                                <p:cTn id="33" presetID="22" presetClass="entr" presetSubtype="1" fill="hold" grpId="0" nodeType="afterEffect">
                                  <p:stCondLst>
                                    <p:cond delay="500"/>
                                  </p:stCondLst>
                                  <p:childTnLst>
                                    <p:set>
                                      <p:cBhvr>
                                        <p:cTn id="34" dur="1" fill="hold">
                                          <p:stCondLst>
                                            <p:cond delay="0"/>
                                          </p:stCondLst>
                                        </p:cTn>
                                        <p:tgtEl>
                                          <p:spTgt spid="6">
                                            <p:txEl>
                                              <p:pRg st="3" end="3"/>
                                            </p:txEl>
                                          </p:spTgt>
                                        </p:tgtEl>
                                        <p:attrNameLst>
                                          <p:attrName>style.visibility</p:attrName>
                                        </p:attrNameLst>
                                      </p:cBhvr>
                                      <p:to>
                                        <p:strVal val="visible"/>
                                      </p:to>
                                    </p:set>
                                    <p:animEffect transition="in" filter="wipe(up)">
                                      <p:cBhvr>
                                        <p:cTn id="35" dur="500"/>
                                        <p:tgtEl>
                                          <p:spTgt spid="6">
                                            <p:txEl>
                                              <p:pRg st="3" end="3"/>
                                            </p:txEl>
                                          </p:spTgt>
                                        </p:tgtEl>
                                      </p:cBhvr>
                                    </p:animEffect>
                                  </p:childTnLst>
                                </p:cTn>
                              </p:par>
                            </p:childTnLst>
                          </p:cTn>
                        </p:par>
                        <p:par>
                          <p:cTn id="36" fill="hold">
                            <p:stCondLst>
                              <p:cond delay="7000"/>
                            </p:stCondLst>
                            <p:childTnLst>
                              <p:par>
                                <p:cTn id="37" presetID="22" presetClass="entr" presetSubtype="1" fill="hold" grpId="0" nodeType="afterEffect">
                                  <p:stCondLst>
                                    <p:cond delay="500"/>
                                  </p:stCondLst>
                                  <p:childTnLst>
                                    <p:set>
                                      <p:cBhvr>
                                        <p:cTn id="38" dur="1" fill="hold">
                                          <p:stCondLst>
                                            <p:cond delay="0"/>
                                          </p:stCondLst>
                                        </p:cTn>
                                        <p:tgtEl>
                                          <p:spTgt spid="6">
                                            <p:txEl>
                                              <p:pRg st="4" end="4"/>
                                            </p:txEl>
                                          </p:spTgt>
                                        </p:tgtEl>
                                        <p:attrNameLst>
                                          <p:attrName>style.visibility</p:attrName>
                                        </p:attrNameLst>
                                      </p:cBhvr>
                                      <p:to>
                                        <p:strVal val="visible"/>
                                      </p:to>
                                    </p:set>
                                    <p:animEffect transition="in" filter="wipe(up)">
                                      <p:cBhvr>
                                        <p:cTn id="39"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28600" y="285750"/>
            <a:ext cx="6236970" cy="1126490"/>
            <a:chOff x="3649279" y="1827878"/>
            <a:chExt cx="11382470" cy="149733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t="43053" b="37883"/>
            <a:stretch>
              <a:fillRect/>
            </a:stretch>
          </p:blipFill>
          <p:spPr>
            <a:xfrm>
              <a:off x="3649279" y="1827878"/>
              <a:ext cx="11382470" cy="1497330"/>
            </a:xfrm>
            <a:prstGeom prst="rect">
              <a:avLst/>
            </a:prstGeom>
          </p:spPr>
        </p:pic>
        <p:sp>
          <p:nvSpPr>
            <p:cNvPr id="4" name="TextBox 3"/>
            <p:cNvSpPr txBox="1"/>
            <p:nvPr/>
          </p:nvSpPr>
          <p:spPr>
            <a:xfrm>
              <a:off x="4966920" y="2157763"/>
              <a:ext cx="9753092" cy="611930"/>
            </a:xfrm>
            <a:prstGeom prst="rect">
              <a:avLst/>
            </a:prstGeom>
            <a:noFill/>
          </p:spPr>
          <p:txBody>
            <a:bodyPr wrap="square" rtlCol="0">
              <a:spAutoFit/>
            </a:bodyPr>
            <a:lstStyle/>
            <a:p>
              <a:pPr marL="457200" indent="-457200">
                <a:buFont typeface="+mj-lt"/>
                <a:buAutoNum type="alphaLcPeriod" startAt="2"/>
              </a:pPr>
              <a:r>
                <a:rPr lang="fi-FI" sz="2400" b="1" dirty="0">
                  <a:solidFill>
                    <a:schemeClr val="bg1"/>
                  </a:solidFill>
                </a:rPr>
                <a:t>Penerapan sila kedua Pancasila</a:t>
              </a:r>
            </a:p>
          </p:txBody>
        </p:sp>
      </p:grpSp>
      <p:sp>
        <p:nvSpPr>
          <p:cNvPr id="5" name="Kotak Teks 4"/>
          <p:cNvSpPr txBox="1"/>
          <p:nvPr/>
        </p:nvSpPr>
        <p:spPr>
          <a:xfrm>
            <a:off x="762000" y="1426845"/>
            <a:ext cx="6099175" cy="368300"/>
          </a:xfrm>
          <a:prstGeom prst="rect">
            <a:avLst/>
          </a:prstGeom>
          <a:noFill/>
        </p:spPr>
        <p:txBody>
          <a:bodyPr wrap="square" rtlCol="0" anchor="t">
            <a:spAutoFit/>
          </a:bodyPr>
          <a:lstStyle/>
          <a:p>
            <a:r>
              <a:rPr lang="id-ID" altLang="en-US" dirty="0"/>
              <a:t>Berikut contoh penerapannya: </a:t>
            </a:r>
          </a:p>
        </p:txBody>
      </p:sp>
      <p:sp>
        <p:nvSpPr>
          <p:cNvPr id="6" name="Kotak Teks 5"/>
          <p:cNvSpPr txBox="1"/>
          <p:nvPr/>
        </p:nvSpPr>
        <p:spPr>
          <a:xfrm>
            <a:off x="768350" y="1817370"/>
            <a:ext cx="4112895" cy="2306955"/>
          </a:xfrm>
          <a:prstGeom prst="rect">
            <a:avLst/>
          </a:prstGeom>
          <a:noFill/>
        </p:spPr>
        <p:txBody>
          <a:bodyPr wrap="square" rtlCol="0" anchor="t">
            <a:spAutoFit/>
          </a:bodyPr>
          <a:lstStyle/>
          <a:p>
            <a:pPr marL="285750" indent="-285750">
              <a:buFont typeface="Arial" panose="020B0604020202020204" pitchFamily="34" charset="0"/>
              <a:buChar char="•"/>
            </a:pPr>
            <a:r>
              <a:rPr lang="id-ID" altLang="en-US">
                <a:sym typeface="+mn-ea"/>
              </a:rPr>
              <a:t>Menghargai masyarakat di sekitar lingkungan sekolah tanpa memandang status sosialnya.</a:t>
            </a:r>
          </a:p>
          <a:p>
            <a:pPr marL="285750" indent="-285750">
              <a:buFont typeface="Arial" panose="020B0604020202020204" pitchFamily="34" charset="0"/>
              <a:buChar char="•"/>
            </a:pPr>
            <a:r>
              <a:rPr lang="id-ID" altLang="en-US">
                <a:sym typeface="+mn-ea"/>
              </a:rPr>
              <a:t>Mengucapkan permisi saat melewati penduduk sekitar saat pulang sekolah.</a:t>
            </a:r>
            <a:endParaRPr lang="id-ID" altLang="en-US"/>
          </a:p>
          <a:p>
            <a:pPr marL="285750" indent="-285750">
              <a:buFont typeface="Arial" panose="020B0604020202020204" pitchFamily="34" charset="0"/>
              <a:buChar char="•"/>
            </a:pPr>
            <a:r>
              <a:rPr lang="id-ID" altLang="en-US">
                <a:sym typeface="+mn-ea"/>
              </a:rPr>
              <a:t>Ikut membantu mengumpulkan sumbangan saat masyarakat di sekitar sekolah terkena musibah.</a:t>
            </a:r>
            <a:endParaRPr lang="id-ID" altLang="en-US"/>
          </a:p>
        </p:txBody>
      </p:sp>
      <p:pic>
        <p:nvPicPr>
          <p:cNvPr id="7" name="Gambar 6" descr="23 memberi sumbangan new"/>
          <p:cNvPicPr>
            <a:picLocks noChangeAspect="1"/>
          </p:cNvPicPr>
          <p:nvPr/>
        </p:nvPicPr>
        <p:blipFill>
          <a:blip r:embed="rId3"/>
          <a:stretch>
            <a:fillRect/>
          </a:stretch>
        </p:blipFill>
        <p:spPr>
          <a:xfrm>
            <a:off x="5080000" y="1498600"/>
            <a:ext cx="4070350" cy="297243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50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1000"/>
                            </p:stCondLst>
                            <p:childTnLst>
                              <p:par>
                                <p:cTn id="11" presetID="42" presetClass="entr" presetSubtype="0" fill="hold" nodeType="afterEffect">
                                  <p:stCondLst>
                                    <p:cond delay="50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par>
                          <p:cTn id="16" fill="hold">
                            <p:stCondLst>
                              <p:cond delay="2500"/>
                            </p:stCondLst>
                            <p:childTnLst>
                              <p:par>
                                <p:cTn id="17" presetID="22" presetClass="entr" presetSubtype="1" fill="hold" grpId="0" nodeType="afterEffect">
                                  <p:stCondLst>
                                    <p:cond delay="250"/>
                                  </p:stCondLst>
                                  <p:childTnLst>
                                    <p:set>
                                      <p:cBhvr>
                                        <p:cTn id="18" dur="1" fill="hold">
                                          <p:stCondLst>
                                            <p:cond delay="0"/>
                                          </p:stCondLst>
                                        </p:cTn>
                                        <p:tgtEl>
                                          <p:spTgt spid="5"/>
                                        </p:tgtEl>
                                        <p:attrNameLst>
                                          <p:attrName>style.visibility</p:attrName>
                                        </p:attrNameLst>
                                      </p:cBhvr>
                                      <p:to>
                                        <p:strVal val="visible"/>
                                      </p:to>
                                    </p:set>
                                    <p:animEffect transition="in" filter="wipe(up)">
                                      <p:cBhvr>
                                        <p:cTn id="19" dur="500"/>
                                        <p:tgtEl>
                                          <p:spTgt spid="5"/>
                                        </p:tgtEl>
                                      </p:cBhvr>
                                    </p:animEffect>
                                  </p:childTnLst>
                                </p:cTn>
                              </p:par>
                            </p:childTnLst>
                          </p:cTn>
                        </p:par>
                        <p:par>
                          <p:cTn id="20" fill="hold">
                            <p:stCondLst>
                              <p:cond delay="3250"/>
                            </p:stCondLst>
                            <p:childTnLst>
                              <p:par>
                                <p:cTn id="21" presetID="22" presetClass="entr" presetSubtype="1" fill="hold" grpId="0" nodeType="afterEffect">
                                  <p:stCondLst>
                                    <p:cond delay="250"/>
                                  </p:stCondLst>
                                  <p:childTnLst>
                                    <p:set>
                                      <p:cBhvr>
                                        <p:cTn id="22" dur="1" fill="hold">
                                          <p:stCondLst>
                                            <p:cond delay="0"/>
                                          </p:stCondLst>
                                        </p:cTn>
                                        <p:tgtEl>
                                          <p:spTgt spid="6">
                                            <p:txEl>
                                              <p:pRg st="0" end="0"/>
                                            </p:txEl>
                                          </p:spTgt>
                                        </p:tgtEl>
                                        <p:attrNameLst>
                                          <p:attrName>style.visibility</p:attrName>
                                        </p:attrNameLst>
                                      </p:cBhvr>
                                      <p:to>
                                        <p:strVal val="visible"/>
                                      </p:to>
                                    </p:set>
                                    <p:animEffect transition="in" filter="wipe(up)">
                                      <p:cBhvr>
                                        <p:cTn id="23" dur="500"/>
                                        <p:tgtEl>
                                          <p:spTgt spid="6">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grpId="0" nodeType="clickEffect">
                                  <p:stCondLst>
                                    <p:cond delay="250"/>
                                  </p:stCondLst>
                                  <p:childTnLst>
                                    <p:set>
                                      <p:cBhvr>
                                        <p:cTn id="27" dur="1" fill="hold">
                                          <p:stCondLst>
                                            <p:cond delay="0"/>
                                          </p:stCondLst>
                                        </p:cTn>
                                        <p:tgtEl>
                                          <p:spTgt spid="6">
                                            <p:txEl>
                                              <p:pRg st="1" end="1"/>
                                            </p:txEl>
                                          </p:spTgt>
                                        </p:tgtEl>
                                        <p:attrNameLst>
                                          <p:attrName>style.visibility</p:attrName>
                                        </p:attrNameLst>
                                      </p:cBhvr>
                                      <p:to>
                                        <p:strVal val="visible"/>
                                      </p:to>
                                    </p:set>
                                    <p:animEffect transition="in" filter="wipe(up)">
                                      <p:cBhvr>
                                        <p:cTn id="28" dur="500"/>
                                        <p:tgtEl>
                                          <p:spTgt spid="6">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grpId="0" nodeType="clickEffect">
                                  <p:stCondLst>
                                    <p:cond delay="250"/>
                                  </p:stCondLst>
                                  <p:childTnLst>
                                    <p:set>
                                      <p:cBhvr>
                                        <p:cTn id="32" dur="1" fill="hold">
                                          <p:stCondLst>
                                            <p:cond delay="0"/>
                                          </p:stCondLst>
                                        </p:cTn>
                                        <p:tgtEl>
                                          <p:spTgt spid="6">
                                            <p:txEl>
                                              <p:pRg st="2" end="2"/>
                                            </p:txEl>
                                          </p:spTgt>
                                        </p:tgtEl>
                                        <p:attrNameLst>
                                          <p:attrName>style.visibility</p:attrName>
                                        </p:attrNameLst>
                                      </p:cBhvr>
                                      <p:to>
                                        <p:strVal val="visible"/>
                                      </p:to>
                                    </p:set>
                                    <p:animEffect transition="in" filter="wipe(up)">
                                      <p:cBhvr>
                                        <p:cTn id="33"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Isosceles Triangle 9"/>
          <p:cNvSpPr/>
          <p:nvPr/>
        </p:nvSpPr>
        <p:spPr>
          <a:xfrm rot="3600000">
            <a:off x="3118103" y="1603115"/>
            <a:ext cx="451341" cy="389087"/>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293108"/>
            <a:ext cx="9144000" cy="850392"/>
          </a:xfrm>
          <a:prstGeom prst="rect">
            <a:avLst/>
          </a:prstGeom>
        </p:spPr>
      </p:pic>
      <p:grpSp>
        <p:nvGrpSpPr>
          <p:cNvPr id="7" name="Group 2"/>
          <p:cNvGrpSpPr/>
          <p:nvPr/>
        </p:nvGrpSpPr>
        <p:grpSpPr bwMode="auto">
          <a:xfrm>
            <a:off x="304799" y="148589"/>
            <a:ext cx="4495801" cy="1532890"/>
            <a:chOff x="457198" y="-116978"/>
            <a:chExt cx="4495609" cy="1532372"/>
          </a:xfrm>
        </p:grpSpPr>
        <p:sp>
          <p:nvSpPr>
            <p:cNvPr id="8" name="Rectangle 15"/>
            <p:cNvSpPr>
              <a:spLocks noChangeArrowheads="1"/>
            </p:cNvSpPr>
            <p:nvPr/>
          </p:nvSpPr>
          <p:spPr bwMode="auto">
            <a:xfrm>
              <a:off x="457198" y="401007"/>
              <a:ext cx="4495609" cy="1014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3000" b="1" dirty="0" smtClean="0">
                  <a:ln w="0"/>
                  <a:latin typeface="+mj-lt"/>
                  <a:cs typeface="Arial" panose="020B0604020202020204" pitchFamily="34" charset="0"/>
                </a:rPr>
                <a:t>P</a:t>
              </a:r>
              <a:r>
                <a:rPr lang="id-ID" altLang="en-US" sz="3000" b="1" dirty="0" smtClean="0">
                  <a:ln w="0"/>
                  <a:latin typeface="+mj-lt"/>
                  <a:cs typeface="Arial" panose="020B0604020202020204" pitchFamily="34" charset="0"/>
                </a:rPr>
                <a:t>RO</a:t>
              </a:r>
              <a:r>
                <a:rPr lang="en-US" sz="3000" b="1" dirty="0" err="1">
                  <a:sym typeface="+mn-ea"/>
                </a:rPr>
                <a:t>S</a:t>
              </a:r>
              <a:r>
                <a:rPr lang="id-ID" altLang="en-US" sz="3000" b="1" dirty="0" err="1">
                  <a:sym typeface="+mn-ea"/>
                </a:rPr>
                <a:t>E</a:t>
              </a:r>
              <a:r>
                <a:rPr lang="en-US" sz="3000" b="1" dirty="0" err="1">
                  <a:sym typeface="+mn-ea"/>
                </a:rPr>
                <a:t>S</a:t>
              </a:r>
              <a:r>
                <a:rPr lang="id-ID" altLang="en-US" sz="3000" b="1" dirty="0" err="1">
                  <a:sym typeface="+mn-ea"/>
                </a:rPr>
                <a:t> PERUMU</a:t>
              </a:r>
              <a:r>
                <a:rPr lang="en-US" sz="3000" b="1" dirty="0" err="1">
                  <a:sym typeface="+mn-ea"/>
                </a:rPr>
                <a:t>S</a:t>
              </a:r>
              <a:r>
                <a:rPr lang="id-ID" altLang="en-US" sz="3000" b="1" dirty="0" err="1">
                  <a:sym typeface="+mn-ea"/>
                </a:rPr>
                <a:t>AN </a:t>
              </a:r>
              <a:r>
                <a:rPr lang="en-US" sz="3000" b="1" dirty="0" err="1">
                  <a:sym typeface="+mn-ea"/>
                </a:rPr>
                <a:t>D</a:t>
              </a:r>
              <a:r>
                <a:rPr lang="id-ID" altLang="en-US" sz="3000" b="1" dirty="0" err="1">
                  <a:sym typeface="+mn-ea"/>
                </a:rPr>
                <a:t>AN NI</a:t>
              </a:r>
              <a:r>
                <a:rPr lang="en-US" sz="3000" b="1" dirty="0" err="1">
                  <a:sym typeface="+mn-ea"/>
                </a:rPr>
                <a:t>L</a:t>
              </a:r>
              <a:r>
                <a:rPr lang="id-ID" altLang="en-US" sz="3000" b="1" dirty="0" err="1">
                  <a:sym typeface="+mn-ea"/>
                </a:rPr>
                <a:t>AI-NI</a:t>
              </a:r>
              <a:r>
                <a:rPr lang="en-US" sz="3000" b="1" dirty="0" err="1">
                  <a:sym typeface="+mn-ea"/>
                </a:rPr>
                <a:t>L</a:t>
              </a:r>
              <a:r>
                <a:rPr lang="id-ID" altLang="en-US" sz="3000" b="1" dirty="0" err="1">
                  <a:sym typeface="+mn-ea"/>
                </a:rPr>
                <a:t>AI PANCA</a:t>
              </a:r>
              <a:r>
                <a:rPr lang="en-US" sz="3000" b="1" dirty="0" err="1">
                  <a:sym typeface="+mn-ea"/>
                </a:rPr>
                <a:t>S</a:t>
              </a:r>
              <a:r>
                <a:rPr lang="id-ID" altLang="en-US" sz="3000" b="1" dirty="0" err="1">
                  <a:sym typeface="+mn-ea"/>
                </a:rPr>
                <a:t>I</a:t>
              </a:r>
              <a:r>
                <a:rPr lang="en-US" sz="3000" b="1" dirty="0" err="1">
                  <a:sym typeface="+mn-ea"/>
                </a:rPr>
                <a:t>L</a:t>
              </a:r>
              <a:r>
                <a:rPr lang="id-ID" altLang="en-US" sz="3000" b="1" dirty="0" err="1">
                  <a:sym typeface="+mn-ea"/>
                </a:rPr>
                <a:t>A </a:t>
              </a:r>
              <a:endParaRPr lang="en-US" sz="3000" b="1" dirty="0" smtClean="0">
                <a:ln w="0"/>
                <a:latin typeface="+mj-lt"/>
                <a:cs typeface="Arial" panose="020B0604020202020204" pitchFamily="34" charset="0"/>
              </a:endParaRPr>
            </a:p>
          </p:txBody>
        </p:sp>
        <p:sp>
          <p:nvSpPr>
            <p:cNvPr id="9" name="Rectangle 16"/>
            <p:cNvSpPr>
              <a:spLocks noChangeArrowheads="1"/>
            </p:cNvSpPr>
            <p:nvPr/>
          </p:nvSpPr>
          <p:spPr bwMode="auto">
            <a:xfrm>
              <a:off x="457200" y="-116978"/>
              <a:ext cx="1248992" cy="521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defRPr/>
              </a:pPr>
              <a:r>
                <a:rPr lang="en-US" altLang="id-ID" sz="2800" b="1" dirty="0">
                  <a:solidFill>
                    <a:schemeClr val="accent6">
                      <a:lumMod val="75000"/>
                    </a:schemeClr>
                  </a:solidFill>
                  <a:latin typeface="Arial" panose="020B0604020202020204" pitchFamily="34" charset="0"/>
                  <a:cs typeface="Arial" panose="020B0604020202020204" pitchFamily="34" charset="0"/>
                </a:rPr>
                <a:t>BAB </a:t>
              </a:r>
              <a:r>
                <a:rPr lang="id-ID" altLang="en-US" sz="2800" b="1" dirty="0">
                  <a:solidFill>
                    <a:schemeClr val="accent6">
                      <a:lumMod val="75000"/>
                    </a:schemeClr>
                  </a:solidFill>
                  <a:latin typeface="Arial" panose="020B0604020202020204" pitchFamily="34" charset="0"/>
                  <a:cs typeface="Arial" panose="020B0604020202020204" pitchFamily="34" charset="0"/>
                </a:rPr>
                <a:t>1</a:t>
              </a:r>
            </a:p>
          </p:txBody>
        </p:sp>
      </p:gr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96200" y="148589"/>
            <a:ext cx="1456947" cy="594361"/>
          </a:xfrm>
          <a:prstGeom prst="rect">
            <a:avLst/>
          </a:prstGeom>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7161" y="243481"/>
            <a:ext cx="77341" cy="14179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 name="Group 4"/>
          <p:cNvGrpSpPr/>
          <p:nvPr/>
        </p:nvGrpSpPr>
        <p:grpSpPr>
          <a:xfrm>
            <a:off x="157161" y="1648784"/>
            <a:ext cx="3869690" cy="2272665"/>
            <a:chOff x="157161" y="1733550"/>
            <a:chExt cx="3869690" cy="2272665"/>
          </a:xfrm>
        </p:grpSpPr>
        <p:sp>
          <p:nvSpPr>
            <p:cNvPr id="4" name="Rectangle 3"/>
            <p:cNvSpPr/>
            <p:nvPr/>
          </p:nvSpPr>
          <p:spPr>
            <a:xfrm>
              <a:off x="157161" y="1846521"/>
              <a:ext cx="3119439" cy="381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bwMode="auto">
            <a:xfrm>
              <a:off x="165705" y="1733550"/>
              <a:ext cx="2896754" cy="553998"/>
            </a:xfrm>
            <a:prstGeom prst="rect">
              <a:avLst/>
            </a:prstGeom>
          </p:spPr>
          <p:txBody>
            <a:bodyPr wrap="none">
              <a:spAutoFit/>
            </a:bodyPr>
            <a:lstStyle/>
            <a:p>
              <a:pPr>
                <a:lnSpc>
                  <a:spcPct val="150000"/>
                </a:lnSpc>
                <a:defRPr/>
              </a:pPr>
              <a:r>
                <a:rPr lang="id-ID" sz="2000" b="1" noProof="1">
                  <a:solidFill>
                    <a:schemeClr val="bg1"/>
                  </a:solidFill>
                  <a:latin typeface="+mj-lt"/>
                  <a:cs typeface="Arial" panose="020B0604020202020204" pitchFamily="34" charset="0"/>
                </a:rPr>
                <a:t>TUJUAN PEMBELAJARAN:</a:t>
              </a:r>
              <a:endParaRPr lang="en-US" sz="2000" b="1" noProof="1">
                <a:solidFill>
                  <a:schemeClr val="bg1"/>
                </a:solidFill>
                <a:latin typeface="+mj-lt"/>
                <a:cs typeface="Arial" panose="020B0604020202020204" pitchFamily="34" charset="0"/>
              </a:endParaRPr>
            </a:p>
          </p:txBody>
        </p:sp>
        <p:sp>
          <p:nvSpPr>
            <p:cNvPr id="16" name="Rectangle 14"/>
            <p:cNvSpPr>
              <a:spLocks noChangeArrowheads="1"/>
            </p:cNvSpPr>
            <p:nvPr/>
          </p:nvSpPr>
          <p:spPr bwMode="auto">
            <a:xfrm>
              <a:off x="165416" y="2252980"/>
              <a:ext cx="3861435" cy="1753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285750" indent="-285750">
                <a:buFont typeface="Arial" panose="020B0604020202020204" pitchFamily="34" charset="0"/>
                <a:buChar char="•"/>
              </a:pPr>
              <a:r>
                <a:rPr lang="id-ID" altLang="en-US"/>
                <a:t>M</a:t>
              </a:r>
              <a:r>
                <a:rPr lang="en-US"/>
                <a:t>enjelaskan proses perumusan</a:t>
              </a:r>
              <a:r>
                <a:rPr lang="id-ID" altLang="en-US"/>
                <a:t> </a:t>
              </a:r>
              <a:r>
                <a:rPr lang="en-US"/>
                <a:t>Pancasila</a:t>
              </a:r>
              <a:r>
                <a:rPr lang="id-ID" altLang="en-US"/>
                <a:t>.</a:t>
              </a:r>
              <a:endParaRPr lang="en-US"/>
            </a:p>
            <a:p>
              <a:pPr marL="285750" indent="-285750">
                <a:buFont typeface="Arial" panose="020B0604020202020204" pitchFamily="34" charset="0"/>
                <a:buChar char="•"/>
              </a:pPr>
              <a:r>
                <a:rPr lang="id-ID" altLang="en-US"/>
                <a:t>M</a:t>
              </a:r>
              <a:r>
                <a:rPr lang="en-US"/>
                <a:t>engidentifikasi nilai-nilai pada</a:t>
              </a:r>
              <a:r>
                <a:rPr lang="id-ID" altLang="en-US"/>
                <a:t> </a:t>
              </a:r>
              <a:r>
                <a:rPr lang="en-US"/>
                <a:t>Pancasila</a:t>
              </a:r>
              <a:r>
                <a:rPr lang="id-ID" altLang="en-US"/>
                <a:t>.</a:t>
              </a:r>
              <a:endParaRPr lang="en-US"/>
            </a:p>
            <a:p>
              <a:pPr marL="285750" indent="-285750">
                <a:buFont typeface="Arial" panose="020B0604020202020204" pitchFamily="34" charset="0"/>
                <a:buChar char="•"/>
              </a:pPr>
              <a:r>
                <a:rPr lang="id-ID" altLang="en-US"/>
                <a:t>M</a:t>
              </a:r>
              <a:r>
                <a:rPr lang="en-US"/>
                <a:t>enerapkan nilai-nilai Pancasila</a:t>
              </a:r>
              <a:r>
                <a:rPr lang="id-ID" altLang="en-US"/>
                <a:t> </a:t>
              </a:r>
              <a:r>
                <a:rPr lang="en-US"/>
                <a:t>dalam kehidupan sehari-hari.</a:t>
              </a:r>
            </a:p>
          </p:txBody>
        </p:sp>
      </p:grpSp>
      <p:pic>
        <p:nvPicPr>
          <p:cNvPr id="3" name="Gambar 2" descr="1a belajar online new"/>
          <p:cNvPicPr>
            <a:picLocks noChangeAspect="1"/>
          </p:cNvPicPr>
          <p:nvPr/>
        </p:nvPicPr>
        <p:blipFill>
          <a:blip r:embed="rId5"/>
          <a:stretch>
            <a:fillRect/>
          </a:stretch>
        </p:blipFill>
        <p:spPr>
          <a:xfrm>
            <a:off x="4026535" y="1761490"/>
            <a:ext cx="5107305" cy="2800985"/>
          </a:xfrm>
          <a:prstGeom prst="rect">
            <a:avLst/>
          </a:prstGeom>
        </p:spPr>
      </p:pic>
    </p:spTree>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wipe(down)">
                                      <p:cBhvr>
                                        <p:cTn id="7" dur="500"/>
                                        <p:tgtEl>
                                          <p:spTgt spid="1027"/>
                                        </p:tgtEl>
                                      </p:cBhvr>
                                    </p:animEffect>
                                  </p:childTnLst>
                                </p:cTn>
                              </p:par>
                              <p:par>
                                <p:cTn id="8" presetID="22" presetClass="entr" presetSubtype="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up)">
                                      <p:cBhvr>
                                        <p:cTn id="10" dur="500"/>
                                        <p:tgtEl>
                                          <p:spTgt spid="7"/>
                                        </p:tgtEl>
                                      </p:cBhvr>
                                    </p:animEffect>
                                  </p:childTnLst>
                                </p:cTn>
                              </p:par>
                            </p:childTnLst>
                          </p:cTn>
                        </p:par>
                        <p:par>
                          <p:cTn id="11" fill="hold">
                            <p:stCondLst>
                              <p:cond delay="500"/>
                            </p:stCondLst>
                            <p:childTnLst>
                              <p:par>
                                <p:cTn id="12" presetID="50" presetClass="entr" presetSubtype="0" decel="100000"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1000" fill="hold"/>
                                        <p:tgtEl>
                                          <p:spTgt spid="3"/>
                                        </p:tgtEl>
                                        <p:attrNameLst>
                                          <p:attrName>ppt_w</p:attrName>
                                        </p:attrNameLst>
                                      </p:cBhvr>
                                      <p:tavLst>
                                        <p:tav tm="0">
                                          <p:val>
                                            <p:strVal val="#ppt_w+.3"/>
                                          </p:val>
                                        </p:tav>
                                        <p:tav tm="100000">
                                          <p:val>
                                            <p:strVal val="#ppt_w"/>
                                          </p:val>
                                        </p:tav>
                                      </p:tavLst>
                                    </p:anim>
                                    <p:anim calcmode="lin" valueType="num">
                                      <p:cBhvr>
                                        <p:cTn id="15" dur="1000" fill="hold"/>
                                        <p:tgtEl>
                                          <p:spTgt spid="3"/>
                                        </p:tgtEl>
                                        <p:attrNameLst>
                                          <p:attrName>ppt_h</p:attrName>
                                        </p:attrNameLst>
                                      </p:cBhvr>
                                      <p:tavLst>
                                        <p:tav tm="0">
                                          <p:val>
                                            <p:strVal val="#ppt_h"/>
                                          </p:val>
                                        </p:tav>
                                        <p:tav tm="100000">
                                          <p:val>
                                            <p:strVal val="#ppt_h"/>
                                          </p:val>
                                        </p:tav>
                                      </p:tavLst>
                                    </p:anim>
                                    <p:animEffect transition="in" filter="fade">
                                      <p:cBhvr>
                                        <p:cTn id="16" dur="1000"/>
                                        <p:tgtEl>
                                          <p:spTgt spid="3"/>
                                        </p:tgtEl>
                                      </p:cBhvr>
                                    </p:animEffect>
                                  </p:childTnLst>
                                </p:cTn>
                              </p:par>
                            </p:childTnLst>
                          </p:cTn>
                        </p:par>
                        <p:par>
                          <p:cTn id="17" fill="hold">
                            <p:stCondLst>
                              <p:cond delay="1500"/>
                            </p:stCondLst>
                            <p:childTnLst>
                              <p:par>
                                <p:cTn id="18" presetID="42" presetClass="entr" presetSubtype="0" fill="hold" nodeType="afterEffect">
                                  <p:stCondLst>
                                    <p:cond delay="50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04613" y="21"/>
            <a:ext cx="6125210" cy="1083945"/>
            <a:chOff x="3367471" y="4539883"/>
            <a:chExt cx="6125210" cy="865931"/>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t="62366" b="18570"/>
            <a:stretch>
              <a:fillRect/>
            </a:stretch>
          </p:blipFill>
          <p:spPr>
            <a:xfrm>
              <a:off x="3367471" y="4539883"/>
              <a:ext cx="6125210" cy="865931"/>
            </a:xfrm>
            <a:prstGeom prst="rect">
              <a:avLst/>
            </a:prstGeom>
          </p:spPr>
        </p:pic>
        <p:sp>
          <p:nvSpPr>
            <p:cNvPr id="4" name="TextBox 3"/>
            <p:cNvSpPr txBox="1"/>
            <p:nvPr/>
          </p:nvSpPr>
          <p:spPr>
            <a:xfrm>
              <a:off x="4052853" y="4783124"/>
              <a:ext cx="4610735" cy="367780"/>
            </a:xfrm>
            <a:prstGeom prst="rect">
              <a:avLst/>
            </a:prstGeom>
            <a:noFill/>
          </p:spPr>
          <p:txBody>
            <a:bodyPr wrap="none" rtlCol="0">
              <a:spAutoFit/>
            </a:bodyPr>
            <a:lstStyle/>
            <a:p>
              <a:pPr marL="514350" indent="-514350" algn="l">
                <a:buFont typeface="+mj-lt"/>
                <a:buAutoNum type="alphaLcPeriod" startAt="3"/>
              </a:pPr>
              <a:r>
                <a:rPr lang="en-US" sz="2400" b="1">
                  <a:solidFill>
                    <a:schemeClr val="bg1"/>
                  </a:solidFill>
                </a:rPr>
                <a:t>Penerapan sila ketiga Pancasila</a:t>
              </a:r>
            </a:p>
          </p:txBody>
        </p:sp>
      </p:grpSp>
      <p:sp>
        <p:nvSpPr>
          <p:cNvPr id="5" name="Kotak Teks 4"/>
          <p:cNvSpPr txBox="1"/>
          <p:nvPr/>
        </p:nvSpPr>
        <p:spPr>
          <a:xfrm>
            <a:off x="609600" y="1123950"/>
            <a:ext cx="5820410" cy="368300"/>
          </a:xfrm>
          <a:prstGeom prst="rect">
            <a:avLst/>
          </a:prstGeom>
          <a:noFill/>
        </p:spPr>
        <p:txBody>
          <a:bodyPr wrap="square" rtlCol="0" anchor="t">
            <a:spAutoFit/>
          </a:bodyPr>
          <a:lstStyle/>
          <a:p>
            <a:r>
              <a:rPr lang="id-ID" altLang="en-US" dirty="0"/>
              <a:t>Berikut contoh penerapannya: </a:t>
            </a:r>
          </a:p>
        </p:txBody>
      </p:sp>
      <p:pic>
        <p:nvPicPr>
          <p:cNvPr id="6" name="Gambar 5" descr="kid-6543695_1920"/>
          <p:cNvPicPr>
            <a:picLocks noChangeAspect="1"/>
          </p:cNvPicPr>
          <p:nvPr/>
        </p:nvPicPr>
        <p:blipFill>
          <a:blip r:embed="rId3"/>
          <a:stretch>
            <a:fillRect/>
          </a:stretch>
        </p:blipFill>
        <p:spPr>
          <a:xfrm>
            <a:off x="5744845" y="826135"/>
            <a:ext cx="2413000" cy="3950970"/>
          </a:xfrm>
          <a:prstGeom prst="rect">
            <a:avLst/>
          </a:prstGeom>
        </p:spPr>
      </p:pic>
      <p:sp>
        <p:nvSpPr>
          <p:cNvPr id="9" name="Kotak Teks 8"/>
          <p:cNvSpPr txBox="1"/>
          <p:nvPr/>
        </p:nvSpPr>
        <p:spPr>
          <a:xfrm>
            <a:off x="609600" y="1581150"/>
            <a:ext cx="4855845" cy="2609850"/>
          </a:xfrm>
          <a:prstGeom prst="rect">
            <a:avLst/>
          </a:prstGeom>
          <a:noFill/>
        </p:spPr>
        <p:txBody>
          <a:bodyPr wrap="square" rtlCol="0" anchor="t">
            <a:spAutoFit/>
          </a:bodyPr>
          <a:lstStyle/>
          <a:p>
            <a:pPr marL="285750" indent="-285750">
              <a:lnSpc>
                <a:spcPct val="100000"/>
              </a:lnSpc>
              <a:spcBef>
                <a:spcPts val="0"/>
              </a:spcBef>
              <a:spcAft>
                <a:spcPts val="100"/>
              </a:spcAft>
              <a:buFont typeface="Arial" panose="020B0604020202020204" pitchFamily="34" charset="0"/>
              <a:buChar char="•"/>
            </a:pPr>
            <a:r>
              <a:rPr lang="id-ID" altLang="en-US" dirty="0">
                <a:sym typeface="+mn-ea"/>
              </a:rPr>
              <a:t>Menghormati semua masyarakat di sekitar sekolah, termasuk para pedagang di sekolah</a:t>
            </a:r>
            <a:r>
              <a:rPr lang="id-ID" altLang="en-US" dirty="0"/>
              <a:t> </a:t>
            </a:r>
            <a:r>
              <a:rPr lang="id-ID" altLang="en-US" dirty="0">
                <a:sym typeface="+mn-ea"/>
              </a:rPr>
              <a:t>tanpa memandang suku bangsa dan budayanya.</a:t>
            </a:r>
            <a:endParaRPr lang="id-ID" altLang="en-US" dirty="0"/>
          </a:p>
          <a:p>
            <a:pPr marL="285750" indent="-285750">
              <a:lnSpc>
                <a:spcPct val="100000"/>
              </a:lnSpc>
              <a:spcBef>
                <a:spcPts val="0"/>
              </a:spcBef>
              <a:spcAft>
                <a:spcPts val="100"/>
              </a:spcAft>
              <a:buFont typeface="Arial" panose="020B0604020202020204" pitchFamily="34" charset="0"/>
              <a:buChar char="•"/>
            </a:pPr>
            <a:r>
              <a:rPr lang="id-ID" altLang="en-US" dirty="0">
                <a:sym typeface="+mn-ea"/>
              </a:rPr>
              <a:t>Lebih memilih memakan jajanan tradisional daripada jajanan khas negara lain.</a:t>
            </a:r>
            <a:endParaRPr lang="id-ID" altLang="en-US" dirty="0"/>
          </a:p>
          <a:p>
            <a:pPr marL="285750" indent="-285750">
              <a:lnSpc>
                <a:spcPct val="100000"/>
              </a:lnSpc>
              <a:spcBef>
                <a:spcPts val="0"/>
              </a:spcBef>
              <a:spcAft>
                <a:spcPts val="100"/>
              </a:spcAft>
              <a:buFont typeface="Arial" panose="020B0604020202020204" pitchFamily="34" charset="0"/>
              <a:buChar char="•"/>
            </a:pPr>
            <a:r>
              <a:rPr lang="id-ID" altLang="en-US" dirty="0">
                <a:sym typeface="+mn-ea"/>
              </a:rPr>
              <a:t>Ikut serta jika ada kegiatan kerja bakti membersihkan atau menghijaukan lingkungan di sekitar sekolah.</a:t>
            </a:r>
            <a:endParaRPr lang="id-ID"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22" presetClass="entr" presetSubtype="1" fill="hold" grpId="0" nodeType="afterEffect">
                                  <p:stCondLst>
                                    <p:cond delay="500"/>
                                  </p:stCondLst>
                                  <p:childTnLst>
                                    <p:set>
                                      <p:cBhvr>
                                        <p:cTn id="16" dur="1" fill="hold">
                                          <p:stCondLst>
                                            <p:cond delay="0"/>
                                          </p:stCondLst>
                                        </p:cTn>
                                        <p:tgtEl>
                                          <p:spTgt spid="5"/>
                                        </p:tgtEl>
                                        <p:attrNameLst>
                                          <p:attrName>style.visibility</p:attrName>
                                        </p:attrNameLst>
                                      </p:cBhvr>
                                      <p:to>
                                        <p:strVal val="visible"/>
                                      </p:to>
                                    </p:set>
                                    <p:animEffect transition="in" filter="wipe(up)">
                                      <p:cBhvr>
                                        <p:cTn id="17" dur="500"/>
                                        <p:tgtEl>
                                          <p:spTgt spid="5"/>
                                        </p:tgtEl>
                                      </p:cBhvr>
                                    </p:animEffect>
                                  </p:childTnLst>
                                </p:cTn>
                              </p:par>
                            </p:childTnLst>
                          </p:cTn>
                        </p:par>
                        <p:par>
                          <p:cTn id="18" fill="hold">
                            <p:stCondLst>
                              <p:cond delay="2500"/>
                            </p:stCondLst>
                            <p:childTnLst>
                              <p:par>
                                <p:cTn id="19" presetID="22" presetClass="entr" presetSubtype="1" fill="hold" grpId="0" nodeType="afterEffect">
                                  <p:stCondLst>
                                    <p:cond delay="0"/>
                                  </p:stCondLst>
                                  <p:childTnLst>
                                    <p:set>
                                      <p:cBhvr>
                                        <p:cTn id="20" dur="1" fill="hold">
                                          <p:stCondLst>
                                            <p:cond delay="0"/>
                                          </p:stCondLst>
                                        </p:cTn>
                                        <p:tgtEl>
                                          <p:spTgt spid="9">
                                            <p:txEl>
                                              <p:pRg st="0" end="0"/>
                                            </p:txEl>
                                          </p:spTgt>
                                        </p:tgtEl>
                                        <p:attrNameLst>
                                          <p:attrName>style.visibility</p:attrName>
                                        </p:attrNameLst>
                                      </p:cBhvr>
                                      <p:to>
                                        <p:strVal val="visible"/>
                                      </p:to>
                                    </p:set>
                                    <p:animEffect transition="in" filter="wipe(up)">
                                      <p:cBhvr>
                                        <p:cTn id="21" dur="500"/>
                                        <p:tgtEl>
                                          <p:spTgt spid="9">
                                            <p:txEl>
                                              <p:pRg st="0" end="0"/>
                                            </p:txEl>
                                          </p:spTgt>
                                        </p:tgtEl>
                                      </p:cBhvr>
                                    </p:animEffect>
                                  </p:childTnLst>
                                </p:cTn>
                              </p:par>
                            </p:childTnLst>
                          </p:cTn>
                        </p:par>
                        <p:par>
                          <p:cTn id="22" fill="hold">
                            <p:stCondLst>
                              <p:cond delay="3000"/>
                            </p:stCondLst>
                            <p:childTnLst>
                              <p:par>
                                <p:cTn id="23" presetID="22" presetClass="entr" presetSubtype="1" fill="hold" grpId="0" nodeType="afterEffect">
                                  <p:stCondLst>
                                    <p:cond delay="0"/>
                                  </p:stCondLst>
                                  <p:childTnLst>
                                    <p:set>
                                      <p:cBhvr>
                                        <p:cTn id="24" dur="1" fill="hold">
                                          <p:stCondLst>
                                            <p:cond delay="0"/>
                                          </p:stCondLst>
                                        </p:cTn>
                                        <p:tgtEl>
                                          <p:spTgt spid="9">
                                            <p:txEl>
                                              <p:pRg st="1" end="1"/>
                                            </p:txEl>
                                          </p:spTgt>
                                        </p:tgtEl>
                                        <p:attrNameLst>
                                          <p:attrName>style.visibility</p:attrName>
                                        </p:attrNameLst>
                                      </p:cBhvr>
                                      <p:to>
                                        <p:strVal val="visible"/>
                                      </p:to>
                                    </p:set>
                                    <p:animEffect transition="in" filter="wipe(up)">
                                      <p:cBhvr>
                                        <p:cTn id="25" dur="500"/>
                                        <p:tgtEl>
                                          <p:spTgt spid="9">
                                            <p:txEl>
                                              <p:pRg st="1" end="1"/>
                                            </p:txEl>
                                          </p:spTgt>
                                        </p:tgtEl>
                                      </p:cBhvr>
                                    </p:animEffect>
                                  </p:childTnLst>
                                </p:cTn>
                              </p:par>
                            </p:childTnLst>
                          </p:cTn>
                        </p:par>
                        <p:par>
                          <p:cTn id="26" fill="hold">
                            <p:stCondLst>
                              <p:cond delay="3500"/>
                            </p:stCondLst>
                            <p:childTnLst>
                              <p:par>
                                <p:cTn id="27" presetID="22" presetClass="entr" presetSubtype="1" fill="hold" grpId="0" nodeType="afterEffect">
                                  <p:stCondLst>
                                    <p:cond delay="0"/>
                                  </p:stCondLst>
                                  <p:childTnLst>
                                    <p:set>
                                      <p:cBhvr>
                                        <p:cTn id="28" dur="1" fill="hold">
                                          <p:stCondLst>
                                            <p:cond delay="0"/>
                                          </p:stCondLst>
                                        </p:cTn>
                                        <p:tgtEl>
                                          <p:spTgt spid="9">
                                            <p:txEl>
                                              <p:pRg st="2" end="2"/>
                                            </p:txEl>
                                          </p:spTgt>
                                        </p:tgtEl>
                                        <p:attrNameLst>
                                          <p:attrName>style.visibility</p:attrName>
                                        </p:attrNameLst>
                                      </p:cBhvr>
                                      <p:to>
                                        <p:strVal val="visible"/>
                                      </p:to>
                                    </p:set>
                                    <p:animEffect transition="in" filter="wipe(up)">
                                      <p:cBhvr>
                                        <p:cTn id="29"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28600" y="182589"/>
            <a:ext cx="5334000" cy="1253490"/>
            <a:chOff x="3447059" y="2716820"/>
            <a:chExt cx="5765828" cy="125349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86" t="80455" r="86" b="481"/>
            <a:stretch>
              <a:fillRect/>
            </a:stretch>
          </p:blipFill>
          <p:spPr>
            <a:xfrm>
              <a:off x="3447059" y="2716820"/>
              <a:ext cx="5765828" cy="1253490"/>
            </a:xfrm>
            <a:prstGeom prst="rect">
              <a:avLst/>
            </a:prstGeom>
          </p:spPr>
        </p:pic>
        <p:sp>
          <p:nvSpPr>
            <p:cNvPr id="4" name="TextBox 3"/>
            <p:cNvSpPr txBox="1"/>
            <p:nvPr/>
          </p:nvSpPr>
          <p:spPr>
            <a:xfrm>
              <a:off x="3672887" y="2972639"/>
              <a:ext cx="5314590" cy="460375"/>
            </a:xfrm>
            <a:prstGeom prst="rect">
              <a:avLst/>
            </a:prstGeom>
            <a:noFill/>
          </p:spPr>
          <p:txBody>
            <a:bodyPr wrap="square" rtlCol="0">
              <a:spAutoFit/>
            </a:bodyPr>
            <a:lstStyle/>
            <a:p>
              <a:r>
                <a:rPr lang="fi-FI" sz="2400" b="1" dirty="0">
                  <a:solidFill>
                    <a:schemeClr val="bg1"/>
                  </a:solidFill>
                </a:rPr>
                <a:t>d. Penerapan sila keempat Pancasila</a:t>
              </a:r>
            </a:p>
          </p:txBody>
        </p:sp>
      </p:grpSp>
      <p:sp>
        <p:nvSpPr>
          <p:cNvPr id="5" name="Kotak Teks 4"/>
          <p:cNvSpPr txBox="1"/>
          <p:nvPr/>
        </p:nvSpPr>
        <p:spPr>
          <a:xfrm>
            <a:off x="457200" y="1795145"/>
            <a:ext cx="5641340" cy="1198880"/>
          </a:xfrm>
          <a:prstGeom prst="rect">
            <a:avLst/>
          </a:prstGeom>
          <a:noFill/>
        </p:spPr>
        <p:txBody>
          <a:bodyPr wrap="square" rtlCol="0" anchor="t">
            <a:spAutoFit/>
          </a:bodyPr>
          <a:lstStyle/>
          <a:p>
            <a:r>
              <a:rPr lang="id-ID" altLang="en-US" dirty="0"/>
              <a:t>Contoh penerapan sila keempat Pancasila dalam kehidupan dengan masyarakat di sekitar sekolah adalah dengan memperlakukan semua orang di sekitar sekolah, termasuk pada pedagang di sekitar sekolah, dengan sama. </a:t>
            </a:r>
          </a:p>
        </p:txBody>
      </p:sp>
      <p:pic>
        <p:nvPicPr>
          <p:cNvPr id="6"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6248400" y="666750"/>
            <a:ext cx="2064385" cy="4010025"/>
          </a:xfrm>
          <a:prstGeom prst="rect">
            <a:avLst/>
          </a:prstGeom>
        </p:spPr>
      </p:pic>
      <p:sp>
        <p:nvSpPr>
          <p:cNvPr id="7" name="Kotak Teks 6"/>
          <p:cNvSpPr txBox="1"/>
          <p:nvPr/>
        </p:nvSpPr>
        <p:spPr>
          <a:xfrm>
            <a:off x="381000" y="3257550"/>
            <a:ext cx="5278755" cy="645160"/>
          </a:xfrm>
          <a:prstGeom prst="rect">
            <a:avLst/>
          </a:prstGeom>
          <a:noFill/>
        </p:spPr>
        <p:txBody>
          <a:bodyPr wrap="square" rtlCol="0" anchor="t">
            <a:spAutoFit/>
          </a:bodyPr>
          <a:lstStyle/>
          <a:p>
            <a:r>
              <a:rPr lang="id-ID" altLang="en-US">
                <a:sym typeface="+mn-ea"/>
              </a:rPr>
              <a:t>Setiap orang memiliki kedudukan, hak, dan kewajiban yang sama di mata negara.</a:t>
            </a:r>
            <a:endParaRPr lang="id-ID"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42" presetClass="entr" presetSubtype="0" fill="hold" nodeType="afterEffect">
                                  <p:stCondLst>
                                    <p:cond delay="50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22" presetClass="entr" presetSubtype="1" fill="hold" grpId="0" nodeType="afterEffect">
                                  <p:stCondLst>
                                    <p:cond delay="500"/>
                                  </p:stCondLst>
                                  <p:childTnLst>
                                    <p:set>
                                      <p:cBhvr>
                                        <p:cTn id="16" dur="1" fill="hold">
                                          <p:stCondLst>
                                            <p:cond delay="0"/>
                                          </p:stCondLst>
                                        </p:cTn>
                                        <p:tgtEl>
                                          <p:spTgt spid="5"/>
                                        </p:tgtEl>
                                        <p:attrNameLst>
                                          <p:attrName>style.visibility</p:attrName>
                                        </p:attrNameLst>
                                      </p:cBhvr>
                                      <p:to>
                                        <p:strVal val="visible"/>
                                      </p:to>
                                    </p:set>
                                    <p:animEffect transition="in" filter="wipe(up)">
                                      <p:cBhvr>
                                        <p:cTn id="17" dur="500"/>
                                        <p:tgtEl>
                                          <p:spTgt spid="5"/>
                                        </p:tgtEl>
                                      </p:cBhvr>
                                    </p:animEffect>
                                  </p:childTnLst>
                                </p:cTn>
                              </p:par>
                            </p:childTnLst>
                          </p:cTn>
                        </p:par>
                        <p:par>
                          <p:cTn id="18" fill="hold">
                            <p:stCondLst>
                              <p:cond delay="3000"/>
                            </p:stCondLst>
                            <p:childTnLst>
                              <p:par>
                                <p:cTn id="19" presetID="22" presetClass="entr" presetSubtype="1" fill="hold" grpId="0"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up)">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76200" y="133330"/>
            <a:ext cx="6148705" cy="1390015"/>
            <a:chOff x="2036776" y="1754086"/>
            <a:chExt cx="5526514" cy="1390015"/>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459" t="3935" r="459" b="77001"/>
            <a:stretch>
              <a:fillRect/>
            </a:stretch>
          </p:blipFill>
          <p:spPr>
            <a:xfrm>
              <a:off x="2036776" y="1754086"/>
              <a:ext cx="5526514" cy="1390015"/>
            </a:xfrm>
            <a:prstGeom prst="rect">
              <a:avLst/>
            </a:prstGeom>
          </p:spPr>
        </p:pic>
        <p:sp>
          <p:nvSpPr>
            <p:cNvPr id="4" name="TextBox 3"/>
            <p:cNvSpPr txBox="1"/>
            <p:nvPr/>
          </p:nvSpPr>
          <p:spPr>
            <a:xfrm>
              <a:off x="2456273" y="2054441"/>
              <a:ext cx="4375894" cy="460375"/>
            </a:xfrm>
            <a:prstGeom prst="rect">
              <a:avLst/>
            </a:prstGeom>
            <a:noFill/>
          </p:spPr>
          <p:txBody>
            <a:bodyPr wrap="square" rtlCol="0">
              <a:spAutoFit/>
            </a:bodyPr>
            <a:lstStyle/>
            <a:p>
              <a:pPr marL="457200" indent="-457200">
                <a:buFont typeface="+mj-lt"/>
                <a:buAutoNum type="alphaLcPeriod" startAt="5"/>
              </a:pPr>
              <a:r>
                <a:rPr lang="fi-FI" sz="2400" b="1" dirty="0">
                  <a:solidFill>
                    <a:schemeClr val="bg1"/>
                  </a:solidFill>
                </a:rPr>
                <a:t>Penerapan sila kelima Pancasila</a:t>
              </a:r>
            </a:p>
          </p:txBody>
        </p:sp>
      </p:grpSp>
      <p:sp>
        <p:nvSpPr>
          <p:cNvPr id="5" name="Kotak Teks 4"/>
          <p:cNvSpPr txBox="1"/>
          <p:nvPr/>
        </p:nvSpPr>
        <p:spPr>
          <a:xfrm>
            <a:off x="685800" y="1657350"/>
            <a:ext cx="4943475" cy="368300"/>
          </a:xfrm>
          <a:prstGeom prst="rect">
            <a:avLst/>
          </a:prstGeom>
          <a:noFill/>
        </p:spPr>
        <p:txBody>
          <a:bodyPr wrap="square" rtlCol="0" anchor="t">
            <a:spAutoFit/>
          </a:bodyPr>
          <a:lstStyle/>
          <a:p>
            <a:r>
              <a:rPr lang="id-ID" altLang="en-US" dirty="0"/>
              <a:t>Berikut contoh penerapannya:</a:t>
            </a:r>
          </a:p>
        </p:txBody>
      </p:sp>
      <p:sp>
        <p:nvSpPr>
          <p:cNvPr id="6" name="Kotak Teks 5"/>
          <p:cNvSpPr txBox="1"/>
          <p:nvPr/>
        </p:nvSpPr>
        <p:spPr>
          <a:xfrm>
            <a:off x="762000" y="2038350"/>
            <a:ext cx="4752340" cy="1830070"/>
          </a:xfrm>
          <a:prstGeom prst="rect">
            <a:avLst/>
          </a:prstGeom>
          <a:noFill/>
        </p:spPr>
        <p:txBody>
          <a:bodyPr wrap="square" rtlCol="0" anchor="t">
            <a:spAutoFit/>
          </a:bodyPr>
          <a:lstStyle/>
          <a:p>
            <a:pPr marL="285750" indent="-285750">
              <a:lnSpc>
                <a:spcPct val="100000"/>
              </a:lnSpc>
              <a:spcBef>
                <a:spcPts val="0"/>
              </a:spcBef>
              <a:spcAft>
                <a:spcPts val="600"/>
              </a:spcAft>
              <a:buFont typeface="Arial" panose="020B0604020202020204" pitchFamily="34" charset="0"/>
              <a:buChar char="•"/>
            </a:pPr>
            <a:r>
              <a:rPr lang="id-ID" altLang="en-US" dirty="0">
                <a:sym typeface="+mn-ea"/>
              </a:rPr>
              <a:t>Tidak jajan terlalu banyak di sekolah agar kita dapat menyisihkan uang jajan untuk ditabung.</a:t>
            </a:r>
            <a:endParaRPr lang="id-ID" altLang="en-US" dirty="0"/>
          </a:p>
          <a:p>
            <a:pPr marL="285750" indent="-285750">
              <a:lnSpc>
                <a:spcPct val="100000"/>
              </a:lnSpc>
              <a:spcBef>
                <a:spcPts val="0"/>
              </a:spcBef>
              <a:spcAft>
                <a:spcPts val="600"/>
              </a:spcAft>
              <a:buFont typeface="Arial" panose="020B0604020202020204" pitchFamily="34" charset="0"/>
              <a:buChar char="•"/>
            </a:pPr>
            <a:r>
              <a:rPr lang="id-ID" altLang="en-US" dirty="0">
                <a:sym typeface="+mn-ea"/>
              </a:rPr>
              <a:t>Menjaga keseimbangan hak dan kewajiban dengan masyarakat di sekitar sekolah. Misalnya, tidak membuat kegaduhan saat bermain sepulang sekolah.</a:t>
            </a:r>
            <a:endParaRPr lang="id-ID" altLang="en-US" dirty="0"/>
          </a:p>
        </p:txBody>
      </p:sp>
      <p:pic>
        <p:nvPicPr>
          <p:cNvPr id="7" name="Gambar 6" descr="20 batal beli jajan new"/>
          <p:cNvPicPr>
            <a:picLocks noChangeAspect="1"/>
          </p:cNvPicPr>
          <p:nvPr/>
        </p:nvPicPr>
        <p:blipFill>
          <a:blip r:embed="rId3"/>
          <a:stretch>
            <a:fillRect/>
          </a:stretch>
        </p:blipFill>
        <p:spPr>
          <a:xfrm>
            <a:off x="5585460" y="1311275"/>
            <a:ext cx="3588385" cy="343598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22" presetClass="entr" presetSubtype="1" fill="hold" grpId="0" nodeType="afterEffect">
                                  <p:stCondLst>
                                    <p:cond delay="500"/>
                                  </p:stCondLst>
                                  <p:childTnLst>
                                    <p:set>
                                      <p:cBhvr>
                                        <p:cTn id="16" dur="1" fill="hold">
                                          <p:stCondLst>
                                            <p:cond delay="0"/>
                                          </p:stCondLst>
                                        </p:cTn>
                                        <p:tgtEl>
                                          <p:spTgt spid="5"/>
                                        </p:tgtEl>
                                        <p:attrNameLst>
                                          <p:attrName>style.visibility</p:attrName>
                                        </p:attrNameLst>
                                      </p:cBhvr>
                                      <p:to>
                                        <p:strVal val="visible"/>
                                      </p:to>
                                    </p:set>
                                    <p:animEffect transition="in" filter="wipe(up)">
                                      <p:cBhvr>
                                        <p:cTn id="17" dur="500"/>
                                        <p:tgtEl>
                                          <p:spTgt spid="5"/>
                                        </p:tgtEl>
                                      </p:cBhvr>
                                    </p:animEffect>
                                  </p:childTnLst>
                                </p:cTn>
                              </p:par>
                            </p:childTnLst>
                          </p:cTn>
                        </p:par>
                        <p:par>
                          <p:cTn id="18" fill="hold">
                            <p:stCondLst>
                              <p:cond delay="2500"/>
                            </p:stCondLst>
                            <p:childTnLst>
                              <p:par>
                                <p:cTn id="19" presetID="22" presetClass="entr" presetSubtype="1" fill="hold" grpId="0" nodeType="afterEffect">
                                  <p:stCondLst>
                                    <p:cond delay="0"/>
                                  </p:stCondLst>
                                  <p:childTnLst>
                                    <p:set>
                                      <p:cBhvr>
                                        <p:cTn id="20" dur="1" fill="hold">
                                          <p:stCondLst>
                                            <p:cond delay="0"/>
                                          </p:stCondLst>
                                        </p:cTn>
                                        <p:tgtEl>
                                          <p:spTgt spid="6">
                                            <p:txEl>
                                              <p:pRg st="0" end="0"/>
                                            </p:txEl>
                                          </p:spTgt>
                                        </p:tgtEl>
                                        <p:attrNameLst>
                                          <p:attrName>style.visibility</p:attrName>
                                        </p:attrNameLst>
                                      </p:cBhvr>
                                      <p:to>
                                        <p:strVal val="visible"/>
                                      </p:to>
                                    </p:set>
                                    <p:animEffect transition="in" filter="wipe(up)">
                                      <p:cBhvr>
                                        <p:cTn id="21" dur="500"/>
                                        <p:tgtEl>
                                          <p:spTgt spid="6">
                                            <p:txEl>
                                              <p:pRg st="0" end="0"/>
                                            </p:txEl>
                                          </p:spTgt>
                                        </p:tgtEl>
                                      </p:cBhvr>
                                    </p:animEffect>
                                  </p:childTnLst>
                                </p:cTn>
                              </p:par>
                            </p:childTnLst>
                          </p:cTn>
                        </p:par>
                        <p:par>
                          <p:cTn id="22" fill="hold">
                            <p:stCondLst>
                              <p:cond delay="3000"/>
                            </p:stCondLst>
                            <p:childTnLst>
                              <p:par>
                                <p:cTn id="23" presetID="22" presetClass="entr" presetSubtype="1" fill="hold" grpId="0" nodeType="afterEffect">
                                  <p:stCondLst>
                                    <p:cond delay="0"/>
                                  </p:stCondLst>
                                  <p:childTnLst>
                                    <p:set>
                                      <p:cBhvr>
                                        <p:cTn id="24" dur="1" fill="hold">
                                          <p:stCondLst>
                                            <p:cond delay="0"/>
                                          </p:stCondLst>
                                        </p:cTn>
                                        <p:tgtEl>
                                          <p:spTgt spid="6">
                                            <p:txEl>
                                              <p:pRg st="1" end="1"/>
                                            </p:txEl>
                                          </p:spTgt>
                                        </p:tgtEl>
                                        <p:attrNameLst>
                                          <p:attrName>style.visibility</p:attrName>
                                        </p:attrNameLst>
                                      </p:cBhvr>
                                      <p:to>
                                        <p:strVal val="visible"/>
                                      </p:to>
                                    </p:set>
                                    <p:animEffect transition="in" filter="wipe(up)">
                                      <p:cBhvr>
                                        <p:cTn id="25"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Kotak Teks 2"/>
          <p:cNvSpPr txBox="1"/>
          <p:nvPr/>
        </p:nvSpPr>
        <p:spPr>
          <a:xfrm>
            <a:off x="457200" y="361950"/>
            <a:ext cx="5517515" cy="953135"/>
          </a:xfrm>
          <a:prstGeom prst="rect">
            <a:avLst/>
          </a:prstGeom>
          <a:noFill/>
        </p:spPr>
        <p:txBody>
          <a:bodyPr wrap="square" rtlCol="0" anchor="t">
            <a:spAutoFit/>
          </a:bodyPr>
          <a:lstStyle/>
          <a:p>
            <a:pPr marL="514350" indent="-514350">
              <a:buFont typeface="+mj-lt"/>
              <a:buAutoNum type="arabicPeriod" startAt="3"/>
            </a:pPr>
            <a:r>
              <a:rPr lang="id-ID" altLang="en-US" sz="2800" b="1" dirty="0">
                <a:gradFill>
                  <a:gsLst>
                    <a:gs pos="0">
                      <a:srgbClr val="007BD3"/>
                    </a:gs>
                    <a:gs pos="100000">
                      <a:srgbClr val="034373"/>
                    </a:gs>
                  </a:gsLst>
                  <a:lin scaled="0"/>
                </a:gradFill>
              </a:rPr>
              <a:t>Penerapan Pancasila di  Lingkungan Masyarakat</a:t>
            </a:r>
          </a:p>
        </p:txBody>
      </p:sp>
      <p:sp>
        <p:nvSpPr>
          <p:cNvPr id="4" name="Kotak Teks 3"/>
          <p:cNvSpPr txBox="1"/>
          <p:nvPr/>
        </p:nvSpPr>
        <p:spPr>
          <a:xfrm>
            <a:off x="3352800" y="3257550"/>
            <a:ext cx="4751705" cy="1527175"/>
          </a:xfrm>
          <a:prstGeom prst="rect">
            <a:avLst/>
          </a:prstGeom>
          <a:noFill/>
        </p:spPr>
        <p:txBody>
          <a:bodyPr wrap="square" rtlCol="0" anchor="t">
            <a:spAutoFit/>
          </a:bodyPr>
          <a:lstStyle/>
          <a:p>
            <a:pPr>
              <a:lnSpc>
                <a:spcPct val="100000"/>
              </a:lnSpc>
              <a:spcBef>
                <a:spcPts val="0"/>
              </a:spcBef>
              <a:spcAft>
                <a:spcPts val="400"/>
              </a:spcAft>
            </a:pPr>
            <a:r>
              <a:rPr lang="id-ID" altLang="en-US" dirty="0"/>
              <a:t>Negara Indonesia dibagi menjadi beberapa wilayah administrasi untuk memudahkan pemerataan pembangunan dan peningkatan kesejahteraan masyarakat. </a:t>
            </a:r>
          </a:p>
          <a:p>
            <a:pPr>
              <a:lnSpc>
                <a:spcPct val="100000"/>
              </a:lnSpc>
              <a:spcBef>
                <a:spcPts val="0"/>
              </a:spcBef>
              <a:spcAft>
                <a:spcPts val="400"/>
              </a:spcAft>
            </a:pPr>
            <a:endParaRPr lang="id-ID" altLang="en-US" dirty="0"/>
          </a:p>
        </p:txBody>
      </p:sp>
      <p:pic>
        <p:nvPicPr>
          <p:cNvPr id="6"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32023"/>
          <a:stretch>
            <a:fillRect/>
          </a:stretch>
        </p:blipFill>
        <p:spPr>
          <a:xfrm flipH="1">
            <a:off x="-97480" y="1428994"/>
            <a:ext cx="3181650" cy="3788982"/>
          </a:xfrm>
          <a:prstGeom prst="rect">
            <a:avLst/>
          </a:prstGeom>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293108"/>
            <a:ext cx="9144000" cy="850392"/>
          </a:xfrm>
          <a:prstGeom prst="rect">
            <a:avLst/>
          </a:prstGeom>
        </p:spPr>
      </p:pic>
      <p:grpSp>
        <p:nvGrpSpPr>
          <p:cNvPr id="18" name="Group 2"/>
          <p:cNvGrpSpPr/>
          <p:nvPr/>
        </p:nvGrpSpPr>
        <p:grpSpPr>
          <a:xfrm flipH="1">
            <a:off x="2644775" y="1287780"/>
            <a:ext cx="5291455" cy="1854200"/>
            <a:chOff x="5276570" y="1107826"/>
            <a:chExt cx="2768655" cy="1982477"/>
          </a:xfrm>
        </p:grpSpPr>
        <p:pic>
          <p:nvPicPr>
            <p:cNvPr id="1026" name="Picture 2" descr="D:\Endah\Video ABC\Video IPS 456\contoh\speech-bubble-4924668_1280.png"/>
            <p:cNvPicPr>
              <a:picLocks noChangeAspect="1" noChangeArrowheads="1"/>
            </p:cNvPicPr>
            <p:nvPr/>
          </p:nvPicPr>
          <p:blipFill rotWithShape="1">
            <a:blip r:embed="rId4">
              <a:extLst>
                <a:ext uri="{28A0092B-C50C-407E-A947-70E740481C1C}">
                  <a14:useLocalDpi xmlns:a14="http://schemas.microsoft.com/office/drawing/2010/main" val="0"/>
                </a:ext>
              </a:extLst>
            </a:blip>
            <a:srcRect l="40937" t="66405" b="7343"/>
            <a:stretch>
              <a:fillRect/>
            </a:stretch>
          </p:blipFill>
          <p:spPr bwMode="auto">
            <a:xfrm>
              <a:off x="5276570" y="1107826"/>
              <a:ext cx="2768655" cy="1982477"/>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
            <p:cNvSpPr/>
            <p:nvPr/>
          </p:nvSpPr>
          <p:spPr>
            <a:xfrm>
              <a:off x="5463906" y="1541848"/>
              <a:ext cx="2371349" cy="1084931"/>
            </a:xfrm>
            <a:prstGeom prst="rect">
              <a:avLst/>
            </a:prstGeom>
          </p:spPr>
          <p:txBody>
            <a:bodyPr wrap="square">
              <a:spAutoFit/>
            </a:bodyPr>
            <a:lstStyle/>
            <a:p>
              <a:pPr algn="ctr">
                <a:lnSpc>
                  <a:spcPct val="100000"/>
                </a:lnSpc>
                <a:spcBef>
                  <a:spcPts val="0"/>
                </a:spcBef>
                <a:spcAft>
                  <a:spcPts val="400"/>
                </a:spcAft>
              </a:pPr>
              <a:r>
                <a:rPr lang="id-ID" altLang="en-US" sz="2000">
                  <a:sym typeface="+mn-ea"/>
                </a:rPr>
                <a:t>Rumah tempat kita tinggal tentunya terletak di wilayah kecamatan, kelurahan, atau desa tertentu. </a:t>
              </a:r>
              <a:endParaRPr lang="en-US" sz="2000"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42" presetClass="entr" presetSubtype="0" fill="hold" nodeType="afterEffect">
                                  <p:stCondLst>
                                    <p:cond delay="25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par>
                          <p:cTn id="14" fill="hold">
                            <p:stCondLst>
                              <p:cond delay="1750"/>
                            </p:stCondLst>
                            <p:childTnLst>
                              <p:par>
                                <p:cTn id="15" presetID="22" presetClass="entr" presetSubtype="8" fill="hold" nodeType="afterEffect">
                                  <p:stCondLst>
                                    <p:cond delay="500"/>
                                  </p:stCondLst>
                                  <p:childTnLst>
                                    <p:set>
                                      <p:cBhvr>
                                        <p:cTn id="16" dur="1" fill="hold">
                                          <p:stCondLst>
                                            <p:cond delay="0"/>
                                          </p:stCondLst>
                                        </p:cTn>
                                        <p:tgtEl>
                                          <p:spTgt spid="18"/>
                                        </p:tgtEl>
                                        <p:attrNameLst>
                                          <p:attrName>style.visibility</p:attrName>
                                        </p:attrNameLst>
                                      </p:cBhvr>
                                      <p:to>
                                        <p:strVal val="visible"/>
                                      </p:to>
                                    </p:set>
                                    <p:animEffect transition="in" filter="wipe(left)">
                                      <p:cBhvr>
                                        <p:cTn id="17" dur="500"/>
                                        <p:tgtEl>
                                          <p:spTgt spid="18"/>
                                        </p:tgtEl>
                                      </p:cBhvr>
                                    </p:animEffect>
                                  </p:childTnLst>
                                </p:cTn>
                              </p:par>
                            </p:childTnLst>
                          </p:cTn>
                        </p:par>
                        <p:par>
                          <p:cTn id="18" fill="hold">
                            <p:stCondLst>
                              <p:cond delay="2750"/>
                            </p:stCondLst>
                            <p:childTnLst>
                              <p:par>
                                <p:cTn id="19" presetID="14" presetClass="entr" presetSubtype="10" fill="hold" grpId="0" nodeType="afterEffect">
                                  <p:stCondLst>
                                    <p:cond delay="500"/>
                                  </p:stCondLst>
                                  <p:childTnLst>
                                    <p:set>
                                      <p:cBhvr>
                                        <p:cTn id="20" dur="1" fill="hold">
                                          <p:stCondLst>
                                            <p:cond delay="0"/>
                                          </p:stCondLst>
                                        </p:cTn>
                                        <p:tgtEl>
                                          <p:spTgt spid="4"/>
                                        </p:tgtEl>
                                        <p:attrNameLst>
                                          <p:attrName>style.visibility</p:attrName>
                                        </p:attrNameLst>
                                      </p:cBhvr>
                                      <p:to>
                                        <p:strVal val="visible"/>
                                      </p:to>
                                    </p:set>
                                    <p:animEffect transition="in" filter="randombar(horizontal)">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ambar 6"/>
          <p:cNvPicPr>
            <a:picLocks noChangeAspect="1"/>
          </p:cNvPicPr>
          <p:nvPr/>
        </p:nvPicPr>
        <p:blipFill>
          <a:blip r:embed="rId2"/>
          <a:stretch>
            <a:fillRect/>
          </a:stretch>
        </p:blipFill>
        <p:spPr>
          <a:xfrm>
            <a:off x="5791200" y="2266950"/>
            <a:ext cx="3315335" cy="2207260"/>
          </a:xfrm>
          <a:prstGeom prst="rect">
            <a:avLst/>
          </a:prstGeom>
        </p:spPr>
      </p:pic>
      <p:grpSp>
        <p:nvGrpSpPr>
          <p:cNvPr id="3" name="Group 1"/>
          <p:cNvGrpSpPr/>
          <p:nvPr/>
        </p:nvGrpSpPr>
        <p:grpSpPr>
          <a:xfrm>
            <a:off x="0" y="209550"/>
            <a:ext cx="6115050" cy="1142365"/>
            <a:chOff x="4996641" y="1877669"/>
            <a:chExt cx="5265545" cy="1567180"/>
          </a:xfrm>
        </p:grpSpPr>
        <p:pic>
          <p:nvPicPr>
            <p:cNvPr id="4"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23773" b="57163"/>
            <a:stretch>
              <a:fillRect/>
            </a:stretch>
          </p:blipFill>
          <p:spPr>
            <a:xfrm>
              <a:off x="4996641" y="1877669"/>
              <a:ext cx="5265545" cy="1567180"/>
            </a:xfrm>
            <a:prstGeom prst="rect">
              <a:avLst/>
            </a:prstGeom>
          </p:spPr>
        </p:pic>
        <p:sp>
          <p:nvSpPr>
            <p:cNvPr id="5" name="TextBox 3"/>
            <p:cNvSpPr txBox="1"/>
            <p:nvPr/>
          </p:nvSpPr>
          <p:spPr>
            <a:xfrm>
              <a:off x="5521554" y="2296078"/>
              <a:ext cx="4206968" cy="631576"/>
            </a:xfrm>
            <a:prstGeom prst="rect">
              <a:avLst/>
            </a:prstGeom>
            <a:noFill/>
          </p:spPr>
          <p:txBody>
            <a:bodyPr wrap="square" rtlCol="0">
              <a:spAutoFit/>
            </a:bodyPr>
            <a:lstStyle/>
            <a:p>
              <a:pPr marL="457200" indent="-457200">
                <a:buFont typeface="+mj-lt"/>
                <a:buAutoNum type="alphaLcPeriod"/>
              </a:pPr>
              <a:r>
                <a:rPr lang="fi-FI" sz="2400" b="1" dirty="0">
                  <a:solidFill>
                    <a:schemeClr val="bg1"/>
                  </a:solidFill>
                </a:rPr>
                <a:t>Penerapan sila pertama Pancasila</a:t>
              </a:r>
            </a:p>
          </p:txBody>
        </p:sp>
      </p:grpSp>
      <p:sp>
        <p:nvSpPr>
          <p:cNvPr id="2" name="Kotak Teks 1"/>
          <p:cNvSpPr txBox="1"/>
          <p:nvPr/>
        </p:nvSpPr>
        <p:spPr>
          <a:xfrm>
            <a:off x="381000" y="1504950"/>
            <a:ext cx="5819775" cy="922020"/>
          </a:xfrm>
          <a:prstGeom prst="rect">
            <a:avLst/>
          </a:prstGeom>
          <a:noFill/>
        </p:spPr>
        <p:txBody>
          <a:bodyPr wrap="square" rtlCol="0" anchor="t">
            <a:spAutoFit/>
          </a:bodyPr>
          <a:lstStyle/>
          <a:p>
            <a:r>
              <a:rPr lang="id-ID" altLang="en-US"/>
              <a:t>Cara yang dapat kita lakukan untuk </a:t>
            </a:r>
            <a:r>
              <a:rPr lang="id-ID" altLang="en-US">
                <a:sym typeface="+mn-ea"/>
              </a:rPr>
              <a:t>menerapkan sila-sila pertama Pancasila di wilayah kecamatan, kelurahan, dan desa </a:t>
            </a:r>
            <a:r>
              <a:rPr lang="id-ID" altLang="en-US"/>
              <a:t>adalah seperti berikut.</a:t>
            </a:r>
          </a:p>
        </p:txBody>
      </p:sp>
      <p:sp>
        <p:nvSpPr>
          <p:cNvPr id="6" name="Kotak Teks 5"/>
          <p:cNvSpPr txBox="1"/>
          <p:nvPr/>
        </p:nvSpPr>
        <p:spPr>
          <a:xfrm>
            <a:off x="384810" y="2419350"/>
            <a:ext cx="5815965" cy="2030095"/>
          </a:xfrm>
          <a:prstGeom prst="rect">
            <a:avLst/>
          </a:prstGeom>
          <a:noFill/>
        </p:spPr>
        <p:txBody>
          <a:bodyPr wrap="square" rtlCol="0" anchor="t">
            <a:spAutoFit/>
          </a:bodyPr>
          <a:lstStyle/>
          <a:p>
            <a:pPr marL="285750" indent="-285750">
              <a:buFont typeface="Arial" panose="020B0604020202020204" pitchFamily="34" charset="0"/>
              <a:buChar char="•"/>
            </a:pPr>
            <a:r>
              <a:rPr lang="id-ID" altLang="en-US" dirty="0">
                <a:sym typeface="+mn-ea"/>
              </a:rPr>
              <a:t>Merayakan hari raya keagamaan di tingkat kecamatan, kelurahan, atau desa dengan tertib.</a:t>
            </a:r>
            <a:endParaRPr lang="id-ID" altLang="en-US" dirty="0"/>
          </a:p>
          <a:p>
            <a:pPr marL="285750" indent="-285750">
              <a:buFont typeface="Arial" panose="020B0604020202020204" pitchFamily="34" charset="0"/>
              <a:buChar char="•"/>
            </a:pPr>
            <a:r>
              <a:rPr lang="id-ID" altLang="en-US" dirty="0">
                <a:sym typeface="+mn-ea"/>
              </a:rPr>
              <a:t>Menghormati acara keagamaan yang diadakan di lingkungan setempat jika agama tersebut berbeda dengan agama kita.</a:t>
            </a:r>
            <a:endParaRPr lang="id-ID" altLang="en-US" dirty="0"/>
          </a:p>
          <a:p>
            <a:pPr marL="285750" indent="-285750">
              <a:buFont typeface="Arial" panose="020B0604020202020204" pitchFamily="34" charset="0"/>
              <a:buChar char="•"/>
            </a:pPr>
            <a:r>
              <a:rPr lang="id-ID" altLang="en-US" dirty="0">
                <a:sym typeface="+mn-ea"/>
              </a:rPr>
              <a:t>Menghormati dan menghargai semua warga di lingkungan setempat tanpa memandang agamanya.</a:t>
            </a:r>
            <a:endParaRPr lang="id-ID"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25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750"/>
                            </p:stCondLst>
                            <p:childTnLst>
                              <p:par>
                                <p:cTn id="11" presetID="22" presetClass="entr" presetSubtype="1" fill="hold" grpId="0" nodeType="afterEffect">
                                  <p:stCondLst>
                                    <p:cond delay="500"/>
                                  </p:stCondLst>
                                  <p:childTnLst>
                                    <p:set>
                                      <p:cBhvr>
                                        <p:cTn id="12" dur="1" fill="hold">
                                          <p:stCondLst>
                                            <p:cond delay="0"/>
                                          </p:stCondLst>
                                        </p:cTn>
                                        <p:tgtEl>
                                          <p:spTgt spid="2">
                                            <p:txEl>
                                              <p:pRg st="0" end="0"/>
                                            </p:txEl>
                                          </p:spTgt>
                                        </p:tgtEl>
                                        <p:attrNameLst>
                                          <p:attrName>style.visibility</p:attrName>
                                        </p:attrNameLst>
                                      </p:cBhvr>
                                      <p:to>
                                        <p:strVal val="visible"/>
                                      </p:to>
                                    </p:set>
                                    <p:animEffect transition="in" filter="wipe(up)">
                                      <p:cBhvr>
                                        <p:cTn id="13" dur="500"/>
                                        <p:tgtEl>
                                          <p:spTgt spid="2">
                                            <p:txEl>
                                              <p:pRg st="0" end="0"/>
                                            </p:txEl>
                                          </p:spTgt>
                                        </p:tgtEl>
                                      </p:cBhvr>
                                    </p:animEffect>
                                  </p:childTnLst>
                                </p:cTn>
                              </p:par>
                            </p:childTnLst>
                          </p:cTn>
                        </p:par>
                        <p:par>
                          <p:cTn id="14" fill="hold">
                            <p:stCondLst>
                              <p:cond delay="1750"/>
                            </p:stCondLst>
                            <p:childTnLst>
                              <p:par>
                                <p:cTn id="15" presetID="42" presetClass="entr" presetSubtype="0" fill="hold" nodeType="afterEffect">
                                  <p:stCondLst>
                                    <p:cond delay="25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par>
                          <p:cTn id="20" fill="hold">
                            <p:stCondLst>
                              <p:cond delay="3000"/>
                            </p:stCondLst>
                            <p:childTnLst>
                              <p:par>
                                <p:cTn id="21" presetID="22" presetClass="entr" presetSubtype="1" fill="hold" grpId="0" nodeType="afterEffect">
                                  <p:stCondLst>
                                    <p:cond delay="500"/>
                                  </p:stCondLst>
                                  <p:childTnLst>
                                    <p:set>
                                      <p:cBhvr>
                                        <p:cTn id="22" dur="1" fill="hold">
                                          <p:stCondLst>
                                            <p:cond delay="0"/>
                                          </p:stCondLst>
                                        </p:cTn>
                                        <p:tgtEl>
                                          <p:spTgt spid="6">
                                            <p:txEl>
                                              <p:pRg st="0" end="0"/>
                                            </p:txEl>
                                          </p:spTgt>
                                        </p:tgtEl>
                                        <p:attrNameLst>
                                          <p:attrName>style.visibility</p:attrName>
                                        </p:attrNameLst>
                                      </p:cBhvr>
                                      <p:to>
                                        <p:strVal val="visible"/>
                                      </p:to>
                                    </p:set>
                                    <p:animEffect transition="in" filter="wipe(up)">
                                      <p:cBhvr>
                                        <p:cTn id="23" dur="500"/>
                                        <p:tgtEl>
                                          <p:spTgt spid="6">
                                            <p:txEl>
                                              <p:pRg st="0" end="0"/>
                                            </p:txEl>
                                          </p:spTgt>
                                        </p:tgtEl>
                                      </p:cBhvr>
                                    </p:animEffect>
                                  </p:childTnLst>
                                </p:cTn>
                              </p:par>
                            </p:childTnLst>
                          </p:cTn>
                        </p:par>
                        <p:par>
                          <p:cTn id="24" fill="hold">
                            <p:stCondLst>
                              <p:cond delay="4000"/>
                            </p:stCondLst>
                            <p:childTnLst>
                              <p:par>
                                <p:cTn id="25" presetID="22" presetClass="entr" presetSubtype="1" fill="hold" grpId="0" nodeType="afterEffect">
                                  <p:stCondLst>
                                    <p:cond delay="500"/>
                                  </p:stCondLst>
                                  <p:childTnLst>
                                    <p:set>
                                      <p:cBhvr>
                                        <p:cTn id="26" dur="1" fill="hold">
                                          <p:stCondLst>
                                            <p:cond delay="0"/>
                                          </p:stCondLst>
                                        </p:cTn>
                                        <p:tgtEl>
                                          <p:spTgt spid="6">
                                            <p:txEl>
                                              <p:pRg st="1" end="1"/>
                                            </p:txEl>
                                          </p:spTgt>
                                        </p:tgtEl>
                                        <p:attrNameLst>
                                          <p:attrName>style.visibility</p:attrName>
                                        </p:attrNameLst>
                                      </p:cBhvr>
                                      <p:to>
                                        <p:strVal val="visible"/>
                                      </p:to>
                                    </p:set>
                                    <p:animEffect transition="in" filter="wipe(up)">
                                      <p:cBhvr>
                                        <p:cTn id="27" dur="500"/>
                                        <p:tgtEl>
                                          <p:spTgt spid="6">
                                            <p:txEl>
                                              <p:pRg st="1" end="1"/>
                                            </p:txEl>
                                          </p:spTgt>
                                        </p:tgtEl>
                                      </p:cBhvr>
                                    </p:animEffect>
                                  </p:childTnLst>
                                </p:cTn>
                              </p:par>
                            </p:childTnLst>
                          </p:cTn>
                        </p:par>
                        <p:par>
                          <p:cTn id="28" fill="hold">
                            <p:stCondLst>
                              <p:cond delay="5000"/>
                            </p:stCondLst>
                            <p:childTnLst>
                              <p:par>
                                <p:cTn id="29" presetID="22" presetClass="entr" presetSubtype="1" fill="hold" grpId="0" nodeType="afterEffect">
                                  <p:stCondLst>
                                    <p:cond delay="500"/>
                                  </p:stCondLst>
                                  <p:childTnLst>
                                    <p:set>
                                      <p:cBhvr>
                                        <p:cTn id="30" dur="1" fill="hold">
                                          <p:stCondLst>
                                            <p:cond delay="0"/>
                                          </p:stCondLst>
                                        </p:cTn>
                                        <p:tgtEl>
                                          <p:spTgt spid="6">
                                            <p:txEl>
                                              <p:pRg st="2" end="2"/>
                                            </p:txEl>
                                          </p:spTgt>
                                        </p:tgtEl>
                                        <p:attrNameLst>
                                          <p:attrName>style.visibility</p:attrName>
                                        </p:attrNameLst>
                                      </p:cBhvr>
                                      <p:to>
                                        <p:strVal val="visible"/>
                                      </p:to>
                                    </p:set>
                                    <p:animEffect transition="in" filter="wipe(up)">
                                      <p:cBhvr>
                                        <p:cTn id="31"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6"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28600" y="236220"/>
            <a:ext cx="5921375" cy="938530"/>
            <a:chOff x="3854400" y="1814543"/>
            <a:chExt cx="9354439" cy="149733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t="43053" b="37883"/>
            <a:stretch>
              <a:fillRect/>
            </a:stretch>
          </p:blipFill>
          <p:spPr>
            <a:xfrm>
              <a:off x="3854400" y="1814543"/>
              <a:ext cx="9354439" cy="1497330"/>
            </a:xfrm>
            <a:prstGeom prst="rect">
              <a:avLst/>
            </a:prstGeom>
          </p:spPr>
        </p:pic>
        <p:sp>
          <p:nvSpPr>
            <p:cNvPr id="4" name="TextBox 3"/>
            <p:cNvSpPr txBox="1"/>
            <p:nvPr/>
          </p:nvSpPr>
          <p:spPr>
            <a:xfrm>
              <a:off x="4966920" y="2056478"/>
              <a:ext cx="7565136" cy="734482"/>
            </a:xfrm>
            <a:prstGeom prst="rect">
              <a:avLst/>
            </a:prstGeom>
            <a:noFill/>
          </p:spPr>
          <p:txBody>
            <a:bodyPr wrap="square" rtlCol="0">
              <a:spAutoFit/>
            </a:bodyPr>
            <a:lstStyle/>
            <a:p>
              <a:pPr marL="457200" indent="-457200">
                <a:buFont typeface="+mj-lt"/>
                <a:buAutoNum type="alphaLcPeriod" startAt="2"/>
              </a:pPr>
              <a:r>
                <a:rPr lang="fi-FI" sz="2400" b="1" dirty="0">
                  <a:solidFill>
                    <a:schemeClr val="bg1"/>
                  </a:solidFill>
                </a:rPr>
                <a:t>Penerapan sila kedua Pancasila</a:t>
              </a:r>
            </a:p>
          </p:txBody>
        </p:sp>
      </p:grpSp>
      <p:sp>
        <p:nvSpPr>
          <p:cNvPr id="5" name="Kotak Teks 4"/>
          <p:cNvSpPr txBox="1"/>
          <p:nvPr/>
        </p:nvSpPr>
        <p:spPr>
          <a:xfrm>
            <a:off x="533400" y="1426845"/>
            <a:ext cx="4726305" cy="1198880"/>
          </a:xfrm>
          <a:prstGeom prst="rect">
            <a:avLst/>
          </a:prstGeom>
          <a:noFill/>
        </p:spPr>
        <p:txBody>
          <a:bodyPr wrap="square" rtlCol="0" anchor="t">
            <a:spAutoFit/>
          </a:bodyPr>
          <a:lstStyle/>
          <a:p>
            <a:r>
              <a:rPr lang="id-ID" altLang="en-US" dirty="0"/>
              <a:t>Penerapan sila kedua Pancasila di lingkungan kecamatan, kelurahan, dan desa antara lain sebagai berikut.</a:t>
            </a:r>
          </a:p>
          <a:p>
            <a:endParaRPr lang="id-ID" altLang="en-US" dirty="0"/>
          </a:p>
        </p:txBody>
      </p:sp>
      <p:sp>
        <p:nvSpPr>
          <p:cNvPr id="6" name="Kotak Teks 5"/>
          <p:cNvSpPr txBox="1"/>
          <p:nvPr/>
        </p:nvSpPr>
        <p:spPr>
          <a:xfrm>
            <a:off x="533400" y="2322830"/>
            <a:ext cx="4507230" cy="1753235"/>
          </a:xfrm>
          <a:prstGeom prst="rect">
            <a:avLst/>
          </a:prstGeom>
          <a:noFill/>
        </p:spPr>
        <p:txBody>
          <a:bodyPr wrap="square" rtlCol="0" anchor="t">
            <a:spAutoFit/>
          </a:bodyPr>
          <a:lstStyle/>
          <a:p>
            <a:pPr marL="285750" indent="-285750">
              <a:buFont typeface="Arial" panose="020B0604020202020204" pitchFamily="34" charset="0"/>
              <a:buChar char="•"/>
            </a:pPr>
            <a:r>
              <a:rPr lang="id-ID" altLang="en-US" dirty="0">
                <a:sym typeface="+mn-ea"/>
              </a:rPr>
              <a:t>Menghargai para petugas kebersihan di lingkungankecamatan, kelurahan, dan desa di wilayah tempat tinggal dengan cara menyapa dan selalu menjaga kebersihan.</a:t>
            </a:r>
            <a:endParaRPr lang="id-ID" altLang="en-US" dirty="0"/>
          </a:p>
          <a:p>
            <a:pPr marL="285750" indent="-285750">
              <a:buFont typeface="Arial" panose="020B0604020202020204" pitchFamily="34" charset="0"/>
              <a:buChar char="•"/>
            </a:pPr>
            <a:r>
              <a:rPr lang="id-ID" altLang="en-US" dirty="0">
                <a:sym typeface="+mn-ea"/>
              </a:rPr>
              <a:t>Bergaul dengan semua warga tanpa</a:t>
            </a:r>
            <a:r>
              <a:rPr lang="id-ID" altLang="en-US" dirty="0"/>
              <a:t> m</a:t>
            </a:r>
            <a:r>
              <a:rPr lang="id-ID" altLang="en-US" dirty="0">
                <a:sym typeface="+mn-ea"/>
              </a:rPr>
              <a:t>emandang status sosialnya.</a:t>
            </a:r>
            <a:endParaRPr lang="id-ID" altLang="en-US" dirty="0"/>
          </a:p>
        </p:txBody>
      </p:sp>
      <p:pic>
        <p:nvPicPr>
          <p:cNvPr id="7" name="Gambar 6"/>
          <p:cNvPicPr>
            <a:picLocks noChangeAspect="1"/>
          </p:cNvPicPr>
          <p:nvPr/>
        </p:nvPicPr>
        <p:blipFill>
          <a:blip r:embed="rId3"/>
          <a:stretch>
            <a:fillRect/>
          </a:stretch>
        </p:blipFill>
        <p:spPr>
          <a:xfrm>
            <a:off x="5210175" y="1426845"/>
            <a:ext cx="3826510" cy="27368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50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1000"/>
                            </p:stCondLst>
                            <p:childTnLst>
                              <p:par>
                                <p:cTn id="11" presetID="42" presetClass="entr" presetSubtype="0" fill="hold" nodeType="afterEffect">
                                  <p:stCondLst>
                                    <p:cond delay="25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par>
                          <p:cTn id="16" fill="hold">
                            <p:stCondLst>
                              <p:cond delay="2250"/>
                            </p:stCondLst>
                            <p:childTnLst>
                              <p:par>
                                <p:cTn id="17" presetID="22" presetClass="entr" presetSubtype="1" fill="hold" grpId="0" nodeType="afterEffect">
                                  <p:stCondLst>
                                    <p:cond delay="500"/>
                                  </p:stCondLst>
                                  <p:childTnLst>
                                    <p:set>
                                      <p:cBhvr>
                                        <p:cTn id="18" dur="1" fill="hold">
                                          <p:stCondLst>
                                            <p:cond delay="0"/>
                                          </p:stCondLst>
                                        </p:cTn>
                                        <p:tgtEl>
                                          <p:spTgt spid="5"/>
                                        </p:tgtEl>
                                        <p:attrNameLst>
                                          <p:attrName>style.visibility</p:attrName>
                                        </p:attrNameLst>
                                      </p:cBhvr>
                                      <p:to>
                                        <p:strVal val="visible"/>
                                      </p:to>
                                    </p:set>
                                    <p:animEffect transition="in" filter="wipe(up)">
                                      <p:cBhvr>
                                        <p:cTn id="19" dur="500"/>
                                        <p:tgtEl>
                                          <p:spTgt spid="5"/>
                                        </p:tgtEl>
                                      </p:cBhvr>
                                    </p:animEffect>
                                  </p:childTnLst>
                                </p:cTn>
                              </p:par>
                            </p:childTnLst>
                          </p:cTn>
                        </p:par>
                        <p:par>
                          <p:cTn id="20" fill="hold">
                            <p:stCondLst>
                              <p:cond delay="3250"/>
                            </p:stCondLst>
                            <p:childTnLst>
                              <p:par>
                                <p:cTn id="21" presetID="22" presetClass="entr" presetSubtype="1" fill="hold" grpId="0" nodeType="afterEffect">
                                  <p:stCondLst>
                                    <p:cond delay="500"/>
                                  </p:stCondLst>
                                  <p:childTnLst>
                                    <p:set>
                                      <p:cBhvr>
                                        <p:cTn id="22" dur="1" fill="hold">
                                          <p:stCondLst>
                                            <p:cond delay="0"/>
                                          </p:stCondLst>
                                        </p:cTn>
                                        <p:tgtEl>
                                          <p:spTgt spid="6">
                                            <p:txEl>
                                              <p:pRg st="0" end="0"/>
                                            </p:txEl>
                                          </p:spTgt>
                                        </p:tgtEl>
                                        <p:attrNameLst>
                                          <p:attrName>style.visibility</p:attrName>
                                        </p:attrNameLst>
                                      </p:cBhvr>
                                      <p:to>
                                        <p:strVal val="visible"/>
                                      </p:to>
                                    </p:set>
                                    <p:animEffect transition="in" filter="wipe(up)">
                                      <p:cBhvr>
                                        <p:cTn id="23" dur="500"/>
                                        <p:tgtEl>
                                          <p:spTgt spid="6">
                                            <p:txEl>
                                              <p:pRg st="0" end="0"/>
                                            </p:txEl>
                                          </p:spTgt>
                                        </p:tgtEl>
                                      </p:cBhvr>
                                    </p:animEffect>
                                  </p:childTnLst>
                                </p:cTn>
                              </p:par>
                            </p:childTnLst>
                          </p:cTn>
                        </p:par>
                        <p:par>
                          <p:cTn id="24" fill="hold">
                            <p:stCondLst>
                              <p:cond delay="4250"/>
                            </p:stCondLst>
                            <p:childTnLst>
                              <p:par>
                                <p:cTn id="25" presetID="22" presetClass="entr" presetSubtype="1" fill="hold" grpId="0" nodeType="afterEffect">
                                  <p:stCondLst>
                                    <p:cond delay="500"/>
                                  </p:stCondLst>
                                  <p:childTnLst>
                                    <p:set>
                                      <p:cBhvr>
                                        <p:cTn id="26" dur="1" fill="hold">
                                          <p:stCondLst>
                                            <p:cond delay="0"/>
                                          </p:stCondLst>
                                        </p:cTn>
                                        <p:tgtEl>
                                          <p:spTgt spid="6">
                                            <p:txEl>
                                              <p:pRg st="1" end="1"/>
                                            </p:txEl>
                                          </p:spTgt>
                                        </p:tgtEl>
                                        <p:attrNameLst>
                                          <p:attrName>style.visibility</p:attrName>
                                        </p:attrNameLst>
                                      </p:cBhvr>
                                      <p:to>
                                        <p:strVal val="visible"/>
                                      </p:to>
                                    </p:set>
                                    <p:animEffect transition="in" filter="wipe(up)">
                                      <p:cBhvr>
                                        <p:cTn id="27"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ambar 9"/>
          <p:cNvPicPr>
            <a:picLocks noChangeAspect="1"/>
          </p:cNvPicPr>
          <p:nvPr/>
        </p:nvPicPr>
        <p:blipFill>
          <a:blip r:embed="rId2"/>
          <a:stretch>
            <a:fillRect/>
          </a:stretch>
        </p:blipFill>
        <p:spPr>
          <a:xfrm>
            <a:off x="5059045" y="2038350"/>
            <a:ext cx="4237355" cy="2472690"/>
          </a:xfrm>
          <a:prstGeom prst="rect">
            <a:avLst/>
          </a:prstGeom>
        </p:spPr>
      </p:pic>
      <p:grpSp>
        <p:nvGrpSpPr>
          <p:cNvPr id="2" name="Group 1"/>
          <p:cNvGrpSpPr/>
          <p:nvPr/>
        </p:nvGrpSpPr>
        <p:grpSpPr>
          <a:xfrm>
            <a:off x="-76013" y="133371"/>
            <a:ext cx="6080125" cy="1200150"/>
            <a:chOff x="3596071" y="4648442"/>
            <a:chExt cx="6080125" cy="958764"/>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62366" b="18570"/>
            <a:stretch>
              <a:fillRect/>
            </a:stretch>
          </p:blipFill>
          <p:spPr>
            <a:xfrm>
              <a:off x="3596071" y="4648442"/>
              <a:ext cx="6080125" cy="958764"/>
            </a:xfrm>
            <a:prstGeom prst="rect">
              <a:avLst/>
            </a:prstGeom>
          </p:spPr>
        </p:pic>
        <p:sp>
          <p:nvSpPr>
            <p:cNvPr id="4" name="TextBox 3"/>
            <p:cNvSpPr txBox="1"/>
            <p:nvPr/>
          </p:nvSpPr>
          <p:spPr>
            <a:xfrm>
              <a:off x="4281453" y="4883566"/>
              <a:ext cx="4610735" cy="367780"/>
            </a:xfrm>
            <a:prstGeom prst="rect">
              <a:avLst/>
            </a:prstGeom>
            <a:noFill/>
          </p:spPr>
          <p:txBody>
            <a:bodyPr wrap="none" rtlCol="0">
              <a:spAutoFit/>
            </a:bodyPr>
            <a:lstStyle/>
            <a:p>
              <a:pPr marL="514350" indent="-514350" algn="l">
                <a:buFont typeface="+mj-lt"/>
                <a:buAutoNum type="alphaLcPeriod" startAt="3"/>
              </a:pPr>
              <a:r>
                <a:rPr lang="en-US" sz="2400" b="1">
                  <a:solidFill>
                    <a:schemeClr val="bg1"/>
                  </a:solidFill>
                </a:rPr>
                <a:t>Penerapan sila ketiga Pancasila</a:t>
              </a:r>
            </a:p>
          </p:txBody>
        </p:sp>
      </p:grpSp>
      <p:sp>
        <p:nvSpPr>
          <p:cNvPr id="8" name="Kotak Teks 7"/>
          <p:cNvSpPr txBox="1"/>
          <p:nvPr/>
        </p:nvSpPr>
        <p:spPr>
          <a:xfrm>
            <a:off x="358775" y="1276350"/>
            <a:ext cx="5210810" cy="1198880"/>
          </a:xfrm>
          <a:prstGeom prst="rect">
            <a:avLst/>
          </a:prstGeom>
          <a:noFill/>
        </p:spPr>
        <p:txBody>
          <a:bodyPr wrap="square" rtlCol="0" anchor="t">
            <a:spAutoFit/>
          </a:bodyPr>
          <a:lstStyle/>
          <a:p>
            <a:r>
              <a:rPr lang="id-ID" altLang="en-US" dirty="0"/>
              <a:t>Penerapan sila ketiga Pancasila di lingkungan kecamatan, kelurahan, dan desa antara lain sebagai </a:t>
            </a:r>
            <a:r>
              <a:rPr lang="id-ID" altLang="en-US" dirty="0">
                <a:sym typeface="+mn-ea"/>
              </a:rPr>
              <a:t>berikut.</a:t>
            </a:r>
            <a:endParaRPr lang="id-ID" altLang="en-US" dirty="0"/>
          </a:p>
          <a:p>
            <a:r>
              <a:rPr lang="id-ID" altLang="en-US" dirty="0"/>
              <a:t> </a:t>
            </a:r>
          </a:p>
        </p:txBody>
      </p:sp>
      <p:sp>
        <p:nvSpPr>
          <p:cNvPr id="9" name="Kotak Teks 8"/>
          <p:cNvSpPr txBox="1"/>
          <p:nvPr/>
        </p:nvSpPr>
        <p:spPr>
          <a:xfrm>
            <a:off x="381000" y="2190750"/>
            <a:ext cx="4573905" cy="1753235"/>
          </a:xfrm>
          <a:prstGeom prst="rect">
            <a:avLst/>
          </a:prstGeom>
          <a:noFill/>
        </p:spPr>
        <p:txBody>
          <a:bodyPr wrap="square" rtlCol="0" anchor="t">
            <a:spAutoFit/>
          </a:bodyPr>
          <a:lstStyle/>
          <a:p>
            <a:pPr marL="285750" indent="-285750">
              <a:buFont typeface="Arial" panose="020B0604020202020204" pitchFamily="34" charset="0"/>
              <a:buChar char="•"/>
            </a:pPr>
            <a:r>
              <a:rPr lang="id-ID" altLang="en-US" dirty="0">
                <a:sym typeface="+mn-ea"/>
              </a:rPr>
              <a:t>Mengikuti kegiatan kerja bakti membersihkan atau menghijaukan wilayah setempat.</a:t>
            </a:r>
            <a:endParaRPr lang="id-ID" altLang="en-US" dirty="0"/>
          </a:p>
          <a:p>
            <a:pPr marL="285750" indent="-285750">
              <a:buFont typeface="Arial" panose="020B0604020202020204" pitchFamily="34" charset="0"/>
              <a:buChar char="•"/>
            </a:pPr>
            <a:r>
              <a:rPr lang="id-ID" altLang="en-US" dirty="0">
                <a:sym typeface="+mn-ea"/>
              </a:rPr>
              <a:t>Memilih menggunakan barang-barang produksi pengusaha lokal untuk mendukung perkembangan usaha</a:t>
            </a:r>
            <a:r>
              <a:rPr lang="id-ID" altLang="en-US" dirty="0"/>
              <a:t> m</a:t>
            </a:r>
            <a:r>
              <a:rPr lang="id-ID" altLang="en-US" dirty="0">
                <a:sym typeface="+mn-ea"/>
              </a:rPr>
              <a:t>asyarakat setempat.</a:t>
            </a:r>
            <a:endParaRPr lang="id-ID"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42" presetClass="entr" presetSubtype="0" fill="hold" nodeType="afterEffect">
                                  <p:stCondLst>
                                    <p:cond delay="50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anim calcmode="lin" valueType="num">
                                      <p:cBhvr>
                                        <p:cTn id="12" dur="1000" fill="hold"/>
                                        <p:tgtEl>
                                          <p:spTgt spid="10"/>
                                        </p:tgtEl>
                                        <p:attrNameLst>
                                          <p:attrName>ppt_x</p:attrName>
                                        </p:attrNameLst>
                                      </p:cBhvr>
                                      <p:tavLst>
                                        <p:tav tm="0">
                                          <p:val>
                                            <p:strVal val="#ppt_x"/>
                                          </p:val>
                                        </p:tav>
                                        <p:tav tm="100000">
                                          <p:val>
                                            <p:strVal val="#ppt_x"/>
                                          </p:val>
                                        </p:tav>
                                      </p:tavLst>
                                    </p:anim>
                                    <p:anim calcmode="lin" valueType="num">
                                      <p:cBhvr>
                                        <p:cTn id="13" dur="1000" fill="hold"/>
                                        <p:tgtEl>
                                          <p:spTgt spid="10"/>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22" presetClass="entr" presetSubtype="1" fill="hold" grpId="0" nodeType="afterEffect">
                                  <p:stCondLst>
                                    <p:cond delay="500"/>
                                  </p:stCondLst>
                                  <p:childTnLst>
                                    <p:set>
                                      <p:cBhvr>
                                        <p:cTn id="16" dur="1" fill="hold">
                                          <p:stCondLst>
                                            <p:cond delay="0"/>
                                          </p:stCondLst>
                                        </p:cTn>
                                        <p:tgtEl>
                                          <p:spTgt spid="8"/>
                                        </p:tgtEl>
                                        <p:attrNameLst>
                                          <p:attrName>style.visibility</p:attrName>
                                        </p:attrNameLst>
                                      </p:cBhvr>
                                      <p:to>
                                        <p:strVal val="visible"/>
                                      </p:to>
                                    </p:set>
                                    <p:animEffect transition="in" filter="wipe(up)">
                                      <p:cBhvr>
                                        <p:cTn id="17" dur="500"/>
                                        <p:tgtEl>
                                          <p:spTgt spid="8"/>
                                        </p:tgtEl>
                                      </p:cBhvr>
                                    </p:animEffect>
                                  </p:childTnLst>
                                </p:cTn>
                              </p:par>
                            </p:childTnLst>
                          </p:cTn>
                        </p:par>
                        <p:par>
                          <p:cTn id="18" fill="hold">
                            <p:stCondLst>
                              <p:cond delay="3000"/>
                            </p:stCondLst>
                            <p:childTnLst>
                              <p:par>
                                <p:cTn id="19" presetID="22" presetClass="entr" presetSubtype="1" fill="hold" grpId="0" nodeType="afterEffect">
                                  <p:stCondLst>
                                    <p:cond delay="500"/>
                                  </p:stCondLst>
                                  <p:childTnLst>
                                    <p:set>
                                      <p:cBhvr>
                                        <p:cTn id="20" dur="1" fill="hold">
                                          <p:stCondLst>
                                            <p:cond delay="0"/>
                                          </p:stCondLst>
                                        </p:cTn>
                                        <p:tgtEl>
                                          <p:spTgt spid="9">
                                            <p:txEl>
                                              <p:pRg st="0" end="0"/>
                                            </p:txEl>
                                          </p:spTgt>
                                        </p:tgtEl>
                                        <p:attrNameLst>
                                          <p:attrName>style.visibility</p:attrName>
                                        </p:attrNameLst>
                                      </p:cBhvr>
                                      <p:to>
                                        <p:strVal val="visible"/>
                                      </p:to>
                                    </p:set>
                                    <p:animEffect transition="in" filter="wipe(up)">
                                      <p:cBhvr>
                                        <p:cTn id="21" dur="500"/>
                                        <p:tgtEl>
                                          <p:spTgt spid="9">
                                            <p:txEl>
                                              <p:pRg st="0" end="0"/>
                                            </p:txEl>
                                          </p:spTgt>
                                        </p:tgtEl>
                                      </p:cBhvr>
                                    </p:animEffect>
                                  </p:childTnLst>
                                </p:cTn>
                              </p:par>
                            </p:childTnLst>
                          </p:cTn>
                        </p:par>
                        <p:par>
                          <p:cTn id="22" fill="hold">
                            <p:stCondLst>
                              <p:cond delay="4000"/>
                            </p:stCondLst>
                            <p:childTnLst>
                              <p:par>
                                <p:cTn id="23" presetID="22" presetClass="entr" presetSubtype="1" fill="hold" grpId="0" nodeType="afterEffect">
                                  <p:stCondLst>
                                    <p:cond delay="500"/>
                                  </p:stCondLst>
                                  <p:childTnLst>
                                    <p:set>
                                      <p:cBhvr>
                                        <p:cTn id="24" dur="1" fill="hold">
                                          <p:stCondLst>
                                            <p:cond delay="0"/>
                                          </p:stCondLst>
                                        </p:cTn>
                                        <p:tgtEl>
                                          <p:spTgt spid="9">
                                            <p:txEl>
                                              <p:pRg st="1" end="1"/>
                                            </p:txEl>
                                          </p:spTgt>
                                        </p:tgtEl>
                                        <p:attrNameLst>
                                          <p:attrName>style.visibility</p:attrName>
                                        </p:attrNameLst>
                                      </p:cBhvr>
                                      <p:to>
                                        <p:strVal val="visible"/>
                                      </p:to>
                                    </p:set>
                                    <p:animEffect transition="in" filter="wipe(up)">
                                      <p:cBhvr>
                                        <p:cTn id="25"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28600" y="182589"/>
            <a:ext cx="5629910" cy="1459230"/>
            <a:chOff x="3447059" y="2716820"/>
            <a:chExt cx="6085694" cy="145923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86" t="80455" r="86" b="481"/>
            <a:stretch>
              <a:fillRect/>
            </a:stretch>
          </p:blipFill>
          <p:spPr>
            <a:xfrm>
              <a:off x="3447059" y="2716820"/>
              <a:ext cx="6085694" cy="1459230"/>
            </a:xfrm>
            <a:prstGeom prst="rect">
              <a:avLst/>
            </a:prstGeom>
          </p:spPr>
        </p:pic>
        <p:sp>
          <p:nvSpPr>
            <p:cNvPr id="4" name="TextBox 3"/>
            <p:cNvSpPr txBox="1"/>
            <p:nvPr/>
          </p:nvSpPr>
          <p:spPr>
            <a:xfrm>
              <a:off x="3898029" y="3048839"/>
              <a:ext cx="5314590" cy="460375"/>
            </a:xfrm>
            <a:prstGeom prst="rect">
              <a:avLst/>
            </a:prstGeom>
            <a:noFill/>
          </p:spPr>
          <p:txBody>
            <a:bodyPr wrap="square" rtlCol="0">
              <a:spAutoFit/>
            </a:bodyPr>
            <a:lstStyle/>
            <a:p>
              <a:r>
                <a:rPr lang="fi-FI" sz="2400" b="1" dirty="0">
                  <a:solidFill>
                    <a:schemeClr val="bg1"/>
                  </a:solidFill>
                </a:rPr>
                <a:t>d. Penerapan sila keempat Pancasila</a:t>
              </a:r>
            </a:p>
          </p:txBody>
        </p:sp>
      </p:grpSp>
      <p:sp>
        <p:nvSpPr>
          <p:cNvPr id="5" name="Kotak Teks 4"/>
          <p:cNvSpPr txBox="1"/>
          <p:nvPr/>
        </p:nvSpPr>
        <p:spPr>
          <a:xfrm>
            <a:off x="457200" y="1504950"/>
            <a:ext cx="6111875" cy="1198880"/>
          </a:xfrm>
          <a:prstGeom prst="rect">
            <a:avLst/>
          </a:prstGeom>
          <a:noFill/>
        </p:spPr>
        <p:txBody>
          <a:bodyPr wrap="square" rtlCol="0" anchor="t">
            <a:spAutoFit/>
          </a:bodyPr>
          <a:lstStyle/>
          <a:p>
            <a:r>
              <a:rPr lang="id-ID" altLang="en-US" dirty="0"/>
              <a:t>Penerapan sila keempat Pancasila di lingkungan</a:t>
            </a:r>
          </a:p>
          <a:p>
            <a:r>
              <a:rPr lang="id-ID" altLang="en-US" dirty="0"/>
              <a:t>kecamatan, kelurahan, dan desa antara lain sebagai</a:t>
            </a:r>
          </a:p>
          <a:p>
            <a:r>
              <a:rPr lang="id-ID" altLang="en-US" dirty="0"/>
              <a:t>berikut.</a:t>
            </a:r>
          </a:p>
          <a:p>
            <a:endParaRPr lang="id-ID" altLang="en-US" dirty="0"/>
          </a:p>
        </p:txBody>
      </p:sp>
      <p:pic>
        <p:nvPicPr>
          <p:cNvPr id="6" name="Gambar 5"/>
          <p:cNvPicPr>
            <a:picLocks noChangeAspect="1"/>
          </p:cNvPicPr>
          <p:nvPr/>
        </p:nvPicPr>
        <p:blipFill>
          <a:blip r:embed="rId3"/>
          <a:stretch>
            <a:fillRect/>
          </a:stretch>
        </p:blipFill>
        <p:spPr>
          <a:xfrm>
            <a:off x="5904865" y="1270635"/>
            <a:ext cx="2816225" cy="3236595"/>
          </a:xfrm>
          <a:prstGeom prst="rect">
            <a:avLst/>
          </a:prstGeom>
        </p:spPr>
      </p:pic>
      <p:sp>
        <p:nvSpPr>
          <p:cNvPr id="9" name="Kotak Teks 8"/>
          <p:cNvSpPr txBox="1"/>
          <p:nvPr/>
        </p:nvSpPr>
        <p:spPr>
          <a:xfrm>
            <a:off x="457200" y="2419350"/>
            <a:ext cx="4724400" cy="1753235"/>
          </a:xfrm>
          <a:prstGeom prst="rect">
            <a:avLst/>
          </a:prstGeom>
          <a:noFill/>
        </p:spPr>
        <p:txBody>
          <a:bodyPr wrap="square" rtlCol="0" anchor="t">
            <a:spAutoFit/>
          </a:bodyPr>
          <a:lstStyle/>
          <a:p>
            <a:pPr marL="285750" indent="-285750">
              <a:buFont typeface="Arial" panose="020B0604020202020204" pitchFamily="34" charset="0"/>
              <a:buChar char="•"/>
            </a:pPr>
            <a:r>
              <a:rPr lang="id-ID" altLang="en-US" dirty="0">
                <a:sym typeface="+mn-ea"/>
              </a:rPr>
              <a:t>Mengikuti kegiatan musyawarah desa atau kelurahan dengan tertib.</a:t>
            </a:r>
            <a:endParaRPr lang="id-ID" altLang="en-US" dirty="0"/>
          </a:p>
          <a:p>
            <a:pPr marL="285750" indent="-285750">
              <a:buFont typeface="Arial" panose="020B0604020202020204" pitchFamily="34" charset="0"/>
              <a:buChar char="•"/>
            </a:pPr>
            <a:r>
              <a:rPr lang="id-ID" altLang="en-US" dirty="0">
                <a:sym typeface="+mn-ea"/>
              </a:rPr>
              <a:t>Tidak memaksakan kehendak saat mengikuti musyawarah warga desa atau kelurahan.</a:t>
            </a:r>
            <a:endParaRPr lang="id-ID" altLang="en-US" dirty="0"/>
          </a:p>
          <a:p>
            <a:pPr marL="285750" indent="-285750">
              <a:buFont typeface="Arial" panose="020B0604020202020204" pitchFamily="34" charset="0"/>
              <a:buChar char="•"/>
            </a:pPr>
            <a:r>
              <a:rPr lang="id-ID" altLang="en-US" dirty="0">
                <a:sym typeface="+mn-ea"/>
              </a:rPr>
              <a:t>Menerima hasil pemilihan kepala desa sebagai</a:t>
            </a:r>
            <a:r>
              <a:rPr lang="id-ID" altLang="en-US" dirty="0"/>
              <a:t> h</a:t>
            </a:r>
            <a:r>
              <a:rPr lang="id-ID" altLang="en-US" dirty="0">
                <a:sym typeface="+mn-ea"/>
              </a:rPr>
              <a:t>asil keputusan bersama.</a:t>
            </a:r>
            <a:endParaRPr lang="id-ID"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22" presetClass="entr" presetSubtype="1" fill="hold" grpId="0" nodeType="afterEffect">
                                  <p:stCondLst>
                                    <p:cond delay="250"/>
                                  </p:stCondLst>
                                  <p:childTnLst>
                                    <p:set>
                                      <p:cBhvr>
                                        <p:cTn id="16" dur="1" fill="hold">
                                          <p:stCondLst>
                                            <p:cond delay="0"/>
                                          </p:stCondLst>
                                        </p:cTn>
                                        <p:tgtEl>
                                          <p:spTgt spid="5"/>
                                        </p:tgtEl>
                                        <p:attrNameLst>
                                          <p:attrName>style.visibility</p:attrName>
                                        </p:attrNameLst>
                                      </p:cBhvr>
                                      <p:to>
                                        <p:strVal val="visible"/>
                                      </p:to>
                                    </p:set>
                                    <p:animEffect transition="in" filter="wipe(up)">
                                      <p:cBhvr>
                                        <p:cTn id="17" dur="500"/>
                                        <p:tgtEl>
                                          <p:spTgt spid="5"/>
                                        </p:tgtEl>
                                      </p:cBhvr>
                                    </p:animEffect>
                                  </p:childTnLst>
                                </p:cTn>
                              </p:par>
                            </p:childTnLst>
                          </p:cTn>
                        </p:par>
                        <p:par>
                          <p:cTn id="18" fill="hold">
                            <p:stCondLst>
                              <p:cond delay="2250"/>
                            </p:stCondLst>
                            <p:childTnLst>
                              <p:par>
                                <p:cTn id="19" presetID="22" presetClass="entr" presetSubtype="1" fill="hold" grpId="0" nodeType="afterEffect">
                                  <p:stCondLst>
                                    <p:cond delay="500"/>
                                  </p:stCondLst>
                                  <p:childTnLst>
                                    <p:set>
                                      <p:cBhvr>
                                        <p:cTn id="20" dur="1" fill="hold">
                                          <p:stCondLst>
                                            <p:cond delay="0"/>
                                          </p:stCondLst>
                                        </p:cTn>
                                        <p:tgtEl>
                                          <p:spTgt spid="9">
                                            <p:txEl>
                                              <p:pRg st="0" end="0"/>
                                            </p:txEl>
                                          </p:spTgt>
                                        </p:tgtEl>
                                        <p:attrNameLst>
                                          <p:attrName>style.visibility</p:attrName>
                                        </p:attrNameLst>
                                      </p:cBhvr>
                                      <p:to>
                                        <p:strVal val="visible"/>
                                      </p:to>
                                    </p:set>
                                    <p:animEffect transition="in" filter="wipe(up)">
                                      <p:cBhvr>
                                        <p:cTn id="21" dur="500"/>
                                        <p:tgtEl>
                                          <p:spTgt spid="9">
                                            <p:txEl>
                                              <p:pRg st="0" end="0"/>
                                            </p:txEl>
                                          </p:spTgt>
                                        </p:tgtEl>
                                      </p:cBhvr>
                                    </p:animEffect>
                                  </p:childTnLst>
                                </p:cTn>
                              </p:par>
                            </p:childTnLst>
                          </p:cTn>
                        </p:par>
                        <p:par>
                          <p:cTn id="22" fill="hold">
                            <p:stCondLst>
                              <p:cond delay="3250"/>
                            </p:stCondLst>
                            <p:childTnLst>
                              <p:par>
                                <p:cTn id="23" presetID="22" presetClass="entr" presetSubtype="1" fill="hold" grpId="0" nodeType="afterEffect">
                                  <p:stCondLst>
                                    <p:cond delay="500"/>
                                  </p:stCondLst>
                                  <p:childTnLst>
                                    <p:set>
                                      <p:cBhvr>
                                        <p:cTn id="24" dur="1" fill="hold">
                                          <p:stCondLst>
                                            <p:cond delay="0"/>
                                          </p:stCondLst>
                                        </p:cTn>
                                        <p:tgtEl>
                                          <p:spTgt spid="9">
                                            <p:txEl>
                                              <p:pRg st="1" end="1"/>
                                            </p:txEl>
                                          </p:spTgt>
                                        </p:tgtEl>
                                        <p:attrNameLst>
                                          <p:attrName>style.visibility</p:attrName>
                                        </p:attrNameLst>
                                      </p:cBhvr>
                                      <p:to>
                                        <p:strVal val="visible"/>
                                      </p:to>
                                    </p:set>
                                    <p:animEffect transition="in" filter="wipe(up)">
                                      <p:cBhvr>
                                        <p:cTn id="25" dur="500"/>
                                        <p:tgtEl>
                                          <p:spTgt spid="9">
                                            <p:txEl>
                                              <p:pRg st="1" end="1"/>
                                            </p:txEl>
                                          </p:spTgt>
                                        </p:tgtEl>
                                      </p:cBhvr>
                                    </p:animEffect>
                                  </p:childTnLst>
                                </p:cTn>
                              </p:par>
                            </p:childTnLst>
                          </p:cTn>
                        </p:par>
                        <p:par>
                          <p:cTn id="26" fill="hold">
                            <p:stCondLst>
                              <p:cond delay="4250"/>
                            </p:stCondLst>
                            <p:childTnLst>
                              <p:par>
                                <p:cTn id="27" presetID="22" presetClass="entr" presetSubtype="1" fill="hold" grpId="0" nodeType="afterEffect">
                                  <p:stCondLst>
                                    <p:cond delay="500"/>
                                  </p:stCondLst>
                                  <p:childTnLst>
                                    <p:set>
                                      <p:cBhvr>
                                        <p:cTn id="28" dur="1" fill="hold">
                                          <p:stCondLst>
                                            <p:cond delay="0"/>
                                          </p:stCondLst>
                                        </p:cTn>
                                        <p:tgtEl>
                                          <p:spTgt spid="9">
                                            <p:txEl>
                                              <p:pRg st="2" end="2"/>
                                            </p:txEl>
                                          </p:spTgt>
                                        </p:tgtEl>
                                        <p:attrNameLst>
                                          <p:attrName>style.visibility</p:attrName>
                                        </p:attrNameLst>
                                      </p:cBhvr>
                                      <p:to>
                                        <p:strVal val="visible"/>
                                      </p:to>
                                    </p:set>
                                    <p:animEffect transition="in" filter="wipe(up)">
                                      <p:cBhvr>
                                        <p:cTn id="29"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93980" y="133350"/>
            <a:ext cx="6081395" cy="1308100"/>
            <a:chOff x="2037347" y="1754086"/>
            <a:chExt cx="4520292" cy="1528465"/>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459" t="3935" r="459" b="77001"/>
            <a:stretch>
              <a:fillRect/>
            </a:stretch>
          </p:blipFill>
          <p:spPr>
            <a:xfrm>
              <a:off x="2037347" y="1754086"/>
              <a:ext cx="4520292" cy="1528465"/>
            </a:xfrm>
            <a:prstGeom prst="rect">
              <a:avLst/>
            </a:prstGeom>
          </p:spPr>
        </p:pic>
        <p:sp>
          <p:nvSpPr>
            <p:cNvPr id="4" name="TextBox 3"/>
            <p:cNvSpPr txBox="1"/>
            <p:nvPr/>
          </p:nvSpPr>
          <p:spPr>
            <a:xfrm>
              <a:off x="2477215" y="2106582"/>
              <a:ext cx="3553279" cy="537931"/>
            </a:xfrm>
            <a:prstGeom prst="rect">
              <a:avLst/>
            </a:prstGeom>
            <a:noFill/>
          </p:spPr>
          <p:txBody>
            <a:bodyPr wrap="square" rtlCol="0">
              <a:spAutoFit/>
            </a:bodyPr>
            <a:lstStyle/>
            <a:p>
              <a:pPr marL="457200" indent="-457200">
                <a:buFont typeface="+mj-lt"/>
                <a:buAutoNum type="alphaLcPeriod" startAt="5"/>
              </a:pPr>
              <a:r>
                <a:rPr lang="fi-FI" sz="2400" b="1" dirty="0">
                  <a:solidFill>
                    <a:schemeClr val="bg1"/>
                  </a:solidFill>
                </a:rPr>
                <a:t>Penerapan sila kelima Pancasila</a:t>
              </a:r>
            </a:p>
          </p:txBody>
        </p:sp>
      </p:grpSp>
      <p:sp>
        <p:nvSpPr>
          <p:cNvPr id="5" name="Kotak Teks 4"/>
          <p:cNvSpPr txBox="1"/>
          <p:nvPr/>
        </p:nvSpPr>
        <p:spPr>
          <a:xfrm>
            <a:off x="609600" y="1480820"/>
            <a:ext cx="5565775" cy="645160"/>
          </a:xfrm>
          <a:prstGeom prst="rect">
            <a:avLst/>
          </a:prstGeom>
          <a:noFill/>
        </p:spPr>
        <p:txBody>
          <a:bodyPr wrap="square" rtlCol="0" anchor="t">
            <a:spAutoFit/>
          </a:bodyPr>
          <a:lstStyle/>
          <a:p>
            <a:r>
              <a:rPr lang="id-ID" altLang="en-US" dirty="0"/>
              <a:t>Penerapan sila kelima Pancasila di lingkungan  kecamatan, kelurahan, dan desa antara lain sebagai berikut.</a:t>
            </a:r>
          </a:p>
        </p:txBody>
      </p:sp>
      <p:sp>
        <p:nvSpPr>
          <p:cNvPr id="6" name="Kotak Teks 5"/>
          <p:cNvSpPr txBox="1"/>
          <p:nvPr/>
        </p:nvSpPr>
        <p:spPr>
          <a:xfrm>
            <a:off x="609600" y="2114550"/>
            <a:ext cx="5641975" cy="2306955"/>
          </a:xfrm>
          <a:prstGeom prst="rect">
            <a:avLst/>
          </a:prstGeom>
          <a:noFill/>
        </p:spPr>
        <p:txBody>
          <a:bodyPr wrap="square" rtlCol="0" anchor="t">
            <a:spAutoFit/>
          </a:bodyPr>
          <a:lstStyle/>
          <a:p>
            <a:pPr marL="285750" indent="-285750">
              <a:buFont typeface="Arial" panose="020B0604020202020204" pitchFamily="34" charset="0"/>
              <a:buChar char="•"/>
            </a:pPr>
            <a:r>
              <a:rPr lang="id-ID" altLang="en-US" dirty="0">
                <a:sym typeface="+mn-ea"/>
              </a:rPr>
              <a:t>Menjaga keseimbangan antara hak dan kewajiban dengan warga sekitar dan pemerintah daerah. Misalnya, membayar iuran warga atau pajak daerah agar kita dapat menikmati sarana dan prasarana di lingkungan sekitar dengan nyaman.</a:t>
            </a:r>
            <a:endParaRPr lang="id-ID" altLang="en-US" dirty="0"/>
          </a:p>
          <a:p>
            <a:pPr marL="285750" indent="-285750">
              <a:buFont typeface="Arial" panose="020B0604020202020204" pitchFamily="34" charset="0"/>
              <a:buChar char="•"/>
            </a:pPr>
            <a:r>
              <a:rPr lang="id-ID" altLang="en-US" dirty="0">
                <a:sym typeface="+mn-ea"/>
              </a:rPr>
              <a:t>Tidak bergaya hidup mewah sehingga kesenjangan sosial dengan warga lain menjadi tampak jelas.</a:t>
            </a:r>
            <a:endParaRPr lang="id-ID" altLang="en-US" dirty="0"/>
          </a:p>
          <a:p>
            <a:pPr marL="285750" indent="-285750">
              <a:buFont typeface="Arial" panose="020B0604020202020204" pitchFamily="34" charset="0"/>
              <a:buChar char="•"/>
            </a:pPr>
            <a:r>
              <a:rPr lang="id-ID" altLang="en-US" dirty="0">
                <a:sym typeface="+mn-ea"/>
              </a:rPr>
              <a:t>Petugas pemerintah daerah adil kepada semua warga.</a:t>
            </a:r>
            <a:endParaRPr lang="id-ID" altLang="en-US" dirty="0"/>
          </a:p>
        </p:txBody>
      </p:sp>
      <p:pic>
        <p:nvPicPr>
          <p:cNvPr id="7"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48466" t="6094" r="32211" b="50525"/>
          <a:stretch>
            <a:fillRect/>
          </a:stretch>
        </p:blipFill>
        <p:spPr>
          <a:xfrm>
            <a:off x="6096000" y="819150"/>
            <a:ext cx="2418080" cy="38417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22" presetClass="entr" presetSubtype="1" fill="hold" grpId="0" nodeType="afterEffect">
                                  <p:stCondLst>
                                    <p:cond delay="500"/>
                                  </p:stCondLst>
                                  <p:childTnLst>
                                    <p:set>
                                      <p:cBhvr>
                                        <p:cTn id="16" dur="1" fill="hold">
                                          <p:stCondLst>
                                            <p:cond delay="0"/>
                                          </p:stCondLst>
                                        </p:cTn>
                                        <p:tgtEl>
                                          <p:spTgt spid="5"/>
                                        </p:tgtEl>
                                        <p:attrNameLst>
                                          <p:attrName>style.visibility</p:attrName>
                                        </p:attrNameLst>
                                      </p:cBhvr>
                                      <p:to>
                                        <p:strVal val="visible"/>
                                      </p:to>
                                    </p:set>
                                    <p:animEffect transition="in" filter="wipe(up)">
                                      <p:cBhvr>
                                        <p:cTn id="17" dur="500"/>
                                        <p:tgtEl>
                                          <p:spTgt spid="5"/>
                                        </p:tgtEl>
                                      </p:cBhvr>
                                    </p:animEffect>
                                  </p:childTnLst>
                                </p:cTn>
                              </p:par>
                            </p:childTnLst>
                          </p:cTn>
                        </p:par>
                        <p:par>
                          <p:cTn id="18" fill="hold">
                            <p:stCondLst>
                              <p:cond delay="2500"/>
                            </p:stCondLst>
                            <p:childTnLst>
                              <p:par>
                                <p:cTn id="19" presetID="22" presetClass="entr" presetSubtype="1" fill="hold" grpId="0" nodeType="afterEffect">
                                  <p:stCondLst>
                                    <p:cond delay="500"/>
                                  </p:stCondLst>
                                  <p:childTnLst>
                                    <p:set>
                                      <p:cBhvr>
                                        <p:cTn id="20" dur="1" fill="hold">
                                          <p:stCondLst>
                                            <p:cond delay="0"/>
                                          </p:stCondLst>
                                        </p:cTn>
                                        <p:tgtEl>
                                          <p:spTgt spid="6">
                                            <p:txEl>
                                              <p:pRg st="0" end="0"/>
                                            </p:txEl>
                                          </p:spTgt>
                                        </p:tgtEl>
                                        <p:attrNameLst>
                                          <p:attrName>style.visibility</p:attrName>
                                        </p:attrNameLst>
                                      </p:cBhvr>
                                      <p:to>
                                        <p:strVal val="visible"/>
                                      </p:to>
                                    </p:set>
                                    <p:animEffect transition="in" filter="wipe(up)">
                                      <p:cBhvr>
                                        <p:cTn id="21" dur="500"/>
                                        <p:tgtEl>
                                          <p:spTgt spid="6">
                                            <p:txEl>
                                              <p:pRg st="0" end="0"/>
                                            </p:txEl>
                                          </p:spTgt>
                                        </p:tgtEl>
                                      </p:cBhvr>
                                    </p:animEffect>
                                  </p:childTnLst>
                                </p:cTn>
                              </p:par>
                            </p:childTnLst>
                          </p:cTn>
                        </p:par>
                        <p:par>
                          <p:cTn id="22" fill="hold">
                            <p:stCondLst>
                              <p:cond delay="3500"/>
                            </p:stCondLst>
                            <p:childTnLst>
                              <p:par>
                                <p:cTn id="23" presetID="22" presetClass="entr" presetSubtype="1" fill="hold" grpId="0" nodeType="afterEffect">
                                  <p:stCondLst>
                                    <p:cond delay="500"/>
                                  </p:stCondLst>
                                  <p:childTnLst>
                                    <p:set>
                                      <p:cBhvr>
                                        <p:cTn id="24" dur="1" fill="hold">
                                          <p:stCondLst>
                                            <p:cond delay="0"/>
                                          </p:stCondLst>
                                        </p:cTn>
                                        <p:tgtEl>
                                          <p:spTgt spid="6">
                                            <p:txEl>
                                              <p:pRg st="1" end="1"/>
                                            </p:txEl>
                                          </p:spTgt>
                                        </p:tgtEl>
                                        <p:attrNameLst>
                                          <p:attrName>style.visibility</p:attrName>
                                        </p:attrNameLst>
                                      </p:cBhvr>
                                      <p:to>
                                        <p:strVal val="visible"/>
                                      </p:to>
                                    </p:set>
                                    <p:animEffect transition="in" filter="wipe(up)">
                                      <p:cBhvr>
                                        <p:cTn id="25" dur="500"/>
                                        <p:tgtEl>
                                          <p:spTgt spid="6">
                                            <p:txEl>
                                              <p:pRg st="1" end="1"/>
                                            </p:txEl>
                                          </p:spTgt>
                                        </p:tgtEl>
                                      </p:cBhvr>
                                    </p:animEffect>
                                  </p:childTnLst>
                                </p:cTn>
                              </p:par>
                            </p:childTnLst>
                          </p:cTn>
                        </p:par>
                        <p:par>
                          <p:cTn id="26" fill="hold">
                            <p:stCondLst>
                              <p:cond delay="4500"/>
                            </p:stCondLst>
                            <p:childTnLst>
                              <p:par>
                                <p:cTn id="27" presetID="22" presetClass="entr" presetSubtype="1" fill="hold" grpId="0" nodeType="afterEffect">
                                  <p:stCondLst>
                                    <p:cond delay="500"/>
                                  </p:stCondLst>
                                  <p:childTnLst>
                                    <p:set>
                                      <p:cBhvr>
                                        <p:cTn id="28" dur="1" fill="hold">
                                          <p:stCondLst>
                                            <p:cond delay="0"/>
                                          </p:stCondLst>
                                        </p:cTn>
                                        <p:tgtEl>
                                          <p:spTgt spid="6">
                                            <p:txEl>
                                              <p:pRg st="2" end="2"/>
                                            </p:txEl>
                                          </p:spTgt>
                                        </p:tgtEl>
                                        <p:attrNameLst>
                                          <p:attrName>style.visibility</p:attrName>
                                        </p:attrNameLst>
                                      </p:cBhvr>
                                      <p:to>
                                        <p:strVal val="visible"/>
                                      </p:to>
                                    </p:set>
                                    <p:animEffect transition="in" filter="wipe(up)">
                                      <p:cBhvr>
                                        <p:cTn id="29"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96200" y="148589"/>
            <a:ext cx="1456947" cy="594361"/>
          </a:xfrm>
          <a:prstGeom prst="rect">
            <a:avLst/>
          </a:prstGeom>
        </p:spPr>
      </p:pic>
      <p:grpSp>
        <p:nvGrpSpPr>
          <p:cNvPr id="8" name="Group 7"/>
          <p:cNvGrpSpPr/>
          <p:nvPr/>
        </p:nvGrpSpPr>
        <p:grpSpPr>
          <a:xfrm>
            <a:off x="191770" y="231140"/>
            <a:ext cx="5891529" cy="800100"/>
            <a:chOff x="191897" y="363322"/>
            <a:chExt cx="5586795" cy="685909"/>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897" y="363322"/>
              <a:ext cx="5026386" cy="685909"/>
            </a:xfrm>
            <a:prstGeom prst="rect">
              <a:avLst/>
            </a:prstGeom>
          </p:spPr>
        </p:pic>
        <p:sp>
          <p:nvSpPr>
            <p:cNvPr id="10" name="Rectangle 9"/>
            <p:cNvSpPr/>
            <p:nvPr/>
          </p:nvSpPr>
          <p:spPr>
            <a:xfrm>
              <a:off x="588202" y="428460"/>
              <a:ext cx="5190490" cy="455095"/>
            </a:xfrm>
            <a:prstGeom prst="rect">
              <a:avLst/>
            </a:prstGeom>
          </p:spPr>
          <p:txBody>
            <a:bodyPr wrap="square">
              <a:spAutoFit/>
            </a:bodyPr>
            <a:lstStyle/>
            <a:p>
              <a:pPr>
                <a:lnSpc>
                  <a:spcPct val="110000"/>
                </a:lnSpc>
                <a:buSzPct val="100000"/>
              </a:pPr>
              <a:r>
                <a:rPr lang="en-US" sz="2600" b="1">
                  <a:solidFill>
                    <a:schemeClr val="bg1"/>
                  </a:solidFill>
                </a:rPr>
                <a:t>A. Proses Perumusan Pancasila</a:t>
              </a:r>
            </a:p>
          </p:txBody>
        </p:sp>
      </p:gr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293108"/>
            <a:ext cx="9144000" cy="850392"/>
          </a:xfrm>
          <a:prstGeom prst="rect">
            <a:avLst/>
          </a:prstGeom>
        </p:spPr>
      </p:pic>
      <p:sp>
        <p:nvSpPr>
          <p:cNvPr id="6" name="Kotak Teks 5"/>
          <p:cNvSpPr txBox="1"/>
          <p:nvPr/>
        </p:nvSpPr>
        <p:spPr>
          <a:xfrm>
            <a:off x="457200" y="1276350"/>
            <a:ext cx="4660265" cy="368300"/>
          </a:xfrm>
          <a:prstGeom prst="rect">
            <a:avLst/>
          </a:prstGeom>
          <a:noFill/>
        </p:spPr>
        <p:txBody>
          <a:bodyPr wrap="square" rtlCol="0" anchor="t">
            <a:spAutoFit/>
          </a:bodyPr>
          <a:lstStyle/>
          <a:p>
            <a:r>
              <a:rPr lang="id-ID" altLang="en-US" b="1"/>
              <a:t>Pancasila </a:t>
            </a:r>
            <a:r>
              <a:rPr lang="id-ID" altLang="en-US"/>
              <a:t>merupakan</a:t>
            </a:r>
            <a:r>
              <a:rPr lang="id-ID" altLang="en-US" b="1"/>
              <a:t> dasar negar</a:t>
            </a:r>
            <a:r>
              <a:rPr lang="id-ID" altLang="en-US"/>
              <a:t>a Indonesia. </a:t>
            </a:r>
          </a:p>
        </p:txBody>
      </p:sp>
      <p:grpSp>
        <p:nvGrpSpPr>
          <p:cNvPr id="3" name="Grup 2"/>
          <p:cNvGrpSpPr/>
          <p:nvPr/>
        </p:nvGrpSpPr>
        <p:grpSpPr>
          <a:xfrm>
            <a:off x="1066800" y="1821180"/>
            <a:ext cx="4724400" cy="1363980"/>
            <a:chOff x="1680" y="2862"/>
            <a:chExt cx="7440" cy="2148"/>
          </a:xfrm>
        </p:grpSpPr>
        <p:sp>
          <p:nvSpPr>
            <p:cNvPr id="2" name="Persegi panjang 1"/>
            <p:cNvSpPr/>
            <p:nvPr/>
          </p:nvSpPr>
          <p:spPr>
            <a:xfrm>
              <a:off x="1680" y="2862"/>
              <a:ext cx="7440" cy="2148"/>
            </a:xfrm>
            <a:prstGeom prst="rect">
              <a:avLst/>
            </a:prstGeom>
            <a:noFill/>
            <a:ln>
              <a:solidFill>
                <a:schemeClr val="accent5">
                  <a:lumMod val="75000"/>
                </a:schemeClr>
              </a:solidFill>
              <a:prstDash val="dash"/>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tLang="en-US"/>
            </a:p>
          </p:txBody>
        </p:sp>
        <p:sp>
          <p:nvSpPr>
            <p:cNvPr id="7" name="Kotak Teks 6"/>
            <p:cNvSpPr txBox="1"/>
            <p:nvPr/>
          </p:nvSpPr>
          <p:spPr>
            <a:xfrm>
              <a:off x="2040" y="2970"/>
              <a:ext cx="6231" cy="1888"/>
            </a:xfrm>
            <a:prstGeom prst="rect">
              <a:avLst/>
            </a:prstGeom>
            <a:noFill/>
          </p:spPr>
          <p:txBody>
            <a:bodyPr wrap="square" rtlCol="0" anchor="t">
              <a:spAutoFit/>
            </a:bodyPr>
            <a:lstStyle/>
            <a:p>
              <a:r>
                <a:rPr lang="id-ID" altLang="en-US">
                  <a:sym typeface="+mn-ea"/>
                </a:rPr>
                <a:t>Perumusan dasar negara dilakukan dalam sidang BPUPKI (Badan Penyelidik Usaha-Usaha Persiapan Kemerdekaan Indonesia). </a:t>
              </a:r>
              <a:endParaRPr lang="id-ID" altLang="en-US"/>
            </a:p>
          </p:txBody>
        </p:sp>
      </p:grpSp>
      <p:pic>
        <p:nvPicPr>
          <p:cNvPr id="13" name="Placeholder Konten 12" descr="sidang-bpupki-2-86a246"/>
          <p:cNvPicPr>
            <a:picLocks noGrp="1" noChangeAspect="1"/>
          </p:cNvPicPr>
          <p:nvPr>
            <p:ph idx="1"/>
          </p:nvPr>
        </p:nvPicPr>
        <p:blipFill>
          <a:blip r:embed="rId5"/>
          <a:stretch>
            <a:fillRect/>
          </a:stretch>
        </p:blipFill>
        <p:spPr>
          <a:xfrm>
            <a:off x="5382260" y="1001395"/>
            <a:ext cx="3770630" cy="2404110"/>
          </a:xfrm>
          <a:prstGeom prst="rect">
            <a:avLst/>
          </a:prstGeom>
        </p:spPr>
      </p:pic>
      <p:grpSp>
        <p:nvGrpSpPr>
          <p:cNvPr id="16" name="Group 7"/>
          <p:cNvGrpSpPr/>
          <p:nvPr/>
        </p:nvGrpSpPr>
        <p:grpSpPr>
          <a:xfrm>
            <a:off x="1295400" y="3438525"/>
            <a:ext cx="6064885" cy="1180465"/>
            <a:chOff x="179513" y="1240759"/>
            <a:chExt cx="7877541" cy="1443680"/>
          </a:xfrm>
        </p:grpSpPr>
        <p:pic>
          <p:nvPicPr>
            <p:cNvPr id="17"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9513" y="1240759"/>
              <a:ext cx="7877541" cy="1443680"/>
            </a:xfrm>
            <a:prstGeom prst="rect">
              <a:avLst/>
            </a:prstGeom>
          </p:spPr>
        </p:pic>
        <p:sp>
          <p:nvSpPr>
            <p:cNvPr id="18" name="Rectangle 10"/>
            <p:cNvSpPr/>
            <p:nvPr/>
          </p:nvSpPr>
          <p:spPr>
            <a:xfrm>
              <a:off x="440146" y="1400208"/>
              <a:ext cx="7456075" cy="1127608"/>
            </a:xfrm>
            <a:prstGeom prst="rect">
              <a:avLst/>
            </a:prstGeom>
          </p:spPr>
          <p:txBody>
            <a:bodyPr wrap="square">
              <a:spAutoFit/>
            </a:bodyPr>
            <a:lstStyle/>
            <a:p>
              <a:pPr>
                <a:spcAft>
                  <a:spcPts val="600"/>
                </a:spcAft>
              </a:pPr>
              <a:r>
                <a:rPr lang="id-ID" altLang="en-US">
                  <a:sym typeface="+mn-ea"/>
                </a:rPr>
                <a:t>Dalam sidang pertama BPUPKI, terdapat tiga tokoh yang menyampaikan gagasan tentang dasar negara, </a:t>
              </a:r>
              <a:r>
                <a:rPr lang="id-ID" altLang="en-US" b="1">
                  <a:sym typeface="+mn-ea"/>
                </a:rPr>
                <a:t>yaitu Mr. Mohammad Yamin, Mr. Soepomo, dan Ir. Soekarno</a:t>
              </a:r>
              <a:r>
                <a:rPr lang="id-ID" altLang="en-US">
                  <a:sym typeface="+mn-ea"/>
                </a:rPr>
                <a:t>.</a:t>
              </a:r>
              <a:endParaRPr lang="id-ID" altLang="en-US" dirty="0">
                <a:sym typeface="+mn-ea"/>
              </a:endParaRP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25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750"/>
                            </p:stCondLst>
                            <p:childTnLst>
                              <p:par>
                                <p:cTn id="9" presetID="14" presetClass="entr" presetSubtype="10" fill="hold" grpId="0" nodeType="afterEffect">
                                  <p:stCondLst>
                                    <p:cond delay="1000"/>
                                  </p:stCondLst>
                                  <p:childTnLst>
                                    <p:set>
                                      <p:cBhvr>
                                        <p:cTn id="10" dur="1" fill="hold">
                                          <p:stCondLst>
                                            <p:cond delay="0"/>
                                          </p:stCondLst>
                                        </p:cTn>
                                        <p:tgtEl>
                                          <p:spTgt spid="6"/>
                                        </p:tgtEl>
                                        <p:attrNameLst>
                                          <p:attrName>style.visibility</p:attrName>
                                        </p:attrNameLst>
                                      </p:cBhvr>
                                      <p:to>
                                        <p:strVal val="visible"/>
                                      </p:to>
                                    </p:set>
                                    <p:animEffect transition="in" filter="randombar(horizontal)">
                                      <p:cBhvr>
                                        <p:cTn id="11" dur="500"/>
                                        <p:tgtEl>
                                          <p:spTgt spid="6"/>
                                        </p:tgtEl>
                                      </p:cBhvr>
                                    </p:animEffect>
                                  </p:childTnLst>
                                </p:cTn>
                              </p:par>
                            </p:childTnLst>
                          </p:cTn>
                        </p:par>
                        <p:par>
                          <p:cTn id="12" fill="hold">
                            <p:stCondLst>
                              <p:cond delay="2250"/>
                            </p:stCondLst>
                            <p:childTnLst>
                              <p:par>
                                <p:cTn id="13" presetID="42" presetClass="entr" presetSubtype="0"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1000"/>
                                        <p:tgtEl>
                                          <p:spTgt spid="13"/>
                                        </p:tgtEl>
                                      </p:cBhvr>
                                    </p:animEffect>
                                    <p:anim calcmode="lin" valueType="num">
                                      <p:cBhvr>
                                        <p:cTn id="16" dur="1000" fill="hold"/>
                                        <p:tgtEl>
                                          <p:spTgt spid="13"/>
                                        </p:tgtEl>
                                        <p:attrNameLst>
                                          <p:attrName>ppt_x</p:attrName>
                                        </p:attrNameLst>
                                      </p:cBhvr>
                                      <p:tavLst>
                                        <p:tav tm="0">
                                          <p:val>
                                            <p:strVal val="#ppt_x"/>
                                          </p:val>
                                        </p:tav>
                                        <p:tav tm="100000">
                                          <p:val>
                                            <p:strVal val="#ppt_x"/>
                                          </p:val>
                                        </p:tav>
                                      </p:tavLst>
                                    </p:anim>
                                    <p:anim calcmode="lin" valueType="num">
                                      <p:cBhvr>
                                        <p:cTn id="17" dur="1000" fill="hold"/>
                                        <p:tgtEl>
                                          <p:spTgt spid="13"/>
                                        </p:tgtEl>
                                        <p:attrNameLst>
                                          <p:attrName>ppt_y</p:attrName>
                                        </p:attrNameLst>
                                      </p:cBhvr>
                                      <p:tavLst>
                                        <p:tav tm="0">
                                          <p:val>
                                            <p:strVal val="#ppt_y+.1"/>
                                          </p:val>
                                        </p:tav>
                                        <p:tav tm="100000">
                                          <p:val>
                                            <p:strVal val="#ppt_y"/>
                                          </p:val>
                                        </p:tav>
                                      </p:tavLst>
                                    </p:anim>
                                  </p:childTnLst>
                                </p:cTn>
                              </p:par>
                            </p:childTnLst>
                          </p:cTn>
                        </p:par>
                        <p:par>
                          <p:cTn id="18" fill="hold">
                            <p:stCondLst>
                              <p:cond delay="3250"/>
                            </p:stCondLst>
                            <p:childTnLst>
                              <p:par>
                                <p:cTn id="19" presetID="22" presetClass="entr" presetSubtype="2" fill="hold" nodeType="afterEffect">
                                  <p:stCondLst>
                                    <p:cond delay="0"/>
                                  </p:stCondLst>
                                  <p:childTnLst>
                                    <p:set>
                                      <p:cBhvr>
                                        <p:cTn id="20" dur="1000" fill="hold">
                                          <p:stCondLst>
                                            <p:cond delay="0"/>
                                          </p:stCondLst>
                                        </p:cTn>
                                        <p:tgtEl>
                                          <p:spTgt spid="3"/>
                                        </p:tgtEl>
                                        <p:attrNameLst>
                                          <p:attrName>style.visibility</p:attrName>
                                        </p:attrNameLst>
                                      </p:cBhvr>
                                      <p:to>
                                        <p:strVal val="visible"/>
                                      </p:to>
                                    </p:set>
                                    <p:animEffect transition="in" filter="wipe(right)">
                                      <p:cBhvr>
                                        <p:cTn id="21" dur="1000"/>
                                        <p:tgtEl>
                                          <p:spTgt spid="3"/>
                                        </p:tgtEl>
                                      </p:cBhvr>
                                    </p:animEffect>
                                  </p:childTnLst>
                                </p:cTn>
                              </p:par>
                            </p:childTnLst>
                          </p:cTn>
                        </p:par>
                        <p:par>
                          <p:cTn id="22" fill="hold">
                            <p:stCondLst>
                              <p:cond delay="4250"/>
                            </p:stCondLst>
                            <p:childTnLst>
                              <p:par>
                                <p:cTn id="23" presetID="42" presetClass="entr" presetSubtype="0" fill="hold" nodeType="after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1000"/>
                                        <p:tgtEl>
                                          <p:spTgt spid="16"/>
                                        </p:tgtEl>
                                      </p:cBhvr>
                                    </p:animEffect>
                                    <p:anim calcmode="lin" valueType="num">
                                      <p:cBhvr>
                                        <p:cTn id="26" dur="1000" fill="hold"/>
                                        <p:tgtEl>
                                          <p:spTgt spid="16"/>
                                        </p:tgtEl>
                                        <p:attrNameLst>
                                          <p:attrName>ppt_x</p:attrName>
                                        </p:attrNameLst>
                                      </p:cBhvr>
                                      <p:tavLst>
                                        <p:tav tm="0">
                                          <p:val>
                                            <p:strVal val="#ppt_x"/>
                                          </p:val>
                                        </p:tav>
                                        <p:tav tm="100000">
                                          <p:val>
                                            <p:strVal val="#ppt_x"/>
                                          </p:val>
                                        </p:tav>
                                      </p:tavLst>
                                    </p:anim>
                                    <p:anim calcmode="lin" valueType="num">
                                      <p:cBhvr>
                                        <p:cTn id="27"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1"/>
          <p:cNvGrpSpPr/>
          <p:nvPr/>
        </p:nvGrpSpPr>
        <p:grpSpPr>
          <a:xfrm>
            <a:off x="165072" y="148299"/>
            <a:ext cx="4678680" cy="1518920"/>
            <a:chOff x="3357302" y="2682530"/>
            <a:chExt cx="7426974" cy="151892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86" t="80455" r="86" b="481"/>
            <a:stretch>
              <a:fillRect/>
            </a:stretch>
          </p:blipFill>
          <p:spPr>
            <a:xfrm>
              <a:off x="3357302" y="2682530"/>
              <a:ext cx="7426974" cy="1518920"/>
            </a:xfrm>
            <a:prstGeom prst="rect">
              <a:avLst/>
            </a:prstGeom>
          </p:spPr>
        </p:pic>
        <p:sp>
          <p:nvSpPr>
            <p:cNvPr id="4" name="TextBox 3"/>
            <p:cNvSpPr txBox="1"/>
            <p:nvPr/>
          </p:nvSpPr>
          <p:spPr>
            <a:xfrm>
              <a:off x="4062905" y="3048290"/>
              <a:ext cx="5970408" cy="460375"/>
            </a:xfrm>
            <a:prstGeom prst="rect">
              <a:avLst/>
            </a:prstGeom>
            <a:noFill/>
          </p:spPr>
          <p:txBody>
            <a:bodyPr wrap="square" rtlCol="0">
              <a:spAutoFit/>
            </a:bodyPr>
            <a:lstStyle/>
            <a:p>
              <a:r>
                <a:rPr lang="en-US" sz="2400" b="1">
                  <a:solidFill>
                    <a:schemeClr val="bg1"/>
                  </a:solidFill>
                </a:rPr>
                <a:t>1. Mr. Mohammad Yamin</a:t>
              </a:r>
            </a:p>
          </p:txBody>
        </p:sp>
      </p:gr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293108"/>
            <a:ext cx="9144000" cy="850392"/>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96200" y="148589"/>
            <a:ext cx="1456947" cy="594361"/>
          </a:xfrm>
          <a:prstGeom prst="rect">
            <a:avLst/>
          </a:prstGeom>
        </p:spPr>
      </p:pic>
      <p:sp>
        <p:nvSpPr>
          <p:cNvPr id="5" name="Kotak Teks 4"/>
          <p:cNvSpPr txBox="1"/>
          <p:nvPr/>
        </p:nvSpPr>
        <p:spPr>
          <a:xfrm>
            <a:off x="685800" y="1504950"/>
            <a:ext cx="4451350" cy="645160"/>
          </a:xfrm>
          <a:prstGeom prst="rect">
            <a:avLst/>
          </a:prstGeom>
          <a:noFill/>
        </p:spPr>
        <p:txBody>
          <a:bodyPr wrap="square" rtlCol="0" anchor="t">
            <a:spAutoFit/>
          </a:bodyPr>
          <a:lstStyle/>
          <a:p>
            <a:r>
              <a:rPr lang="id-ID" altLang="en-US" b="1"/>
              <a:t>Mr. Mohammad Yamin</a:t>
            </a:r>
            <a:r>
              <a:rPr lang="id-ID" altLang="en-US"/>
              <a:t> menyampaikan gagasan dasar negara pada </a:t>
            </a:r>
            <a:r>
              <a:rPr lang="id-ID" altLang="en-US" b="1"/>
              <a:t>29 Mei 1945</a:t>
            </a:r>
            <a:r>
              <a:rPr lang="id-ID" altLang="en-US"/>
              <a:t>. </a:t>
            </a:r>
          </a:p>
        </p:txBody>
      </p:sp>
      <p:grpSp>
        <p:nvGrpSpPr>
          <p:cNvPr id="8" name="Grup 7"/>
          <p:cNvGrpSpPr/>
          <p:nvPr/>
        </p:nvGrpSpPr>
        <p:grpSpPr>
          <a:xfrm>
            <a:off x="1600200" y="2386330"/>
            <a:ext cx="4724400" cy="2081530"/>
            <a:chOff x="2520" y="3758"/>
            <a:chExt cx="7440" cy="3278"/>
          </a:xfrm>
        </p:grpSpPr>
        <p:sp>
          <p:nvSpPr>
            <p:cNvPr id="7" name="Persegi panjang 6"/>
            <p:cNvSpPr/>
            <p:nvPr/>
          </p:nvSpPr>
          <p:spPr>
            <a:xfrm>
              <a:off x="2520" y="3758"/>
              <a:ext cx="7440" cy="3278"/>
            </a:xfrm>
            <a:prstGeom prst="rect">
              <a:avLst/>
            </a:prstGeom>
            <a:noFill/>
            <a:ln>
              <a:solidFill>
                <a:schemeClr val="accent5">
                  <a:lumMod val="75000"/>
                </a:schemeClr>
              </a:solidFill>
              <a:prstDash val="dash"/>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tLang="en-US"/>
            </a:p>
          </p:txBody>
        </p:sp>
        <p:sp>
          <p:nvSpPr>
            <p:cNvPr id="6" name="Kotak Teks 5"/>
            <p:cNvSpPr txBox="1"/>
            <p:nvPr/>
          </p:nvSpPr>
          <p:spPr>
            <a:xfrm>
              <a:off x="2880" y="3810"/>
              <a:ext cx="5034" cy="3197"/>
            </a:xfrm>
            <a:prstGeom prst="rect">
              <a:avLst/>
            </a:prstGeom>
            <a:noFill/>
          </p:spPr>
          <p:txBody>
            <a:bodyPr wrap="square" rtlCol="0" anchor="t">
              <a:spAutoFit/>
            </a:bodyPr>
            <a:lstStyle/>
            <a:p>
              <a:r>
                <a:rPr lang="id-ID" altLang="en-US">
                  <a:sym typeface="+mn-ea"/>
                </a:rPr>
                <a:t>Gagasan dasar negara yang beliau sampaikan:</a:t>
              </a:r>
              <a:endParaRPr lang="id-ID" altLang="en-US"/>
            </a:p>
            <a:p>
              <a:pPr marL="342900" indent="-342900">
                <a:buFont typeface="+mj-lt"/>
                <a:buAutoNum type="alphaLcPeriod"/>
              </a:pPr>
              <a:r>
                <a:rPr lang="id-ID" altLang="en-US">
                  <a:sym typeface="+mn-ea"/>
                </a:rPr>
                <a:t>Peri kebangsaan</a:t>
              </a:r>
              <a:endParaRPr lang="id-ID" altLang="en-US"/>
            </a:p>
            <a:p>
              <a:pPr marL="342900" indent="-342900">
                <a:buFont typeface="+mj-lt"/>
                <a:buAutoNum type="alphaLcPeriod"/>
              </a:pPr>
              <a:r>
                <a:rPr lang="id-ID" altLang="en-US">
                  <a:sym typeface="+mn-ea"/>
                </a:rPr>
                <a:t>Peri kemanusiaan</a:t>
              </a:r>
              <a:endParaRPr lang="id-ID" altLang="en-US"/>
            </a:p>
            <a:p>
              <a:pPr marL="342900" indent="-342900">
                <a:buFont typeface="+mj-lt"/>
                <a:buAutoNum type="alphaLcPeriod"/>
              </a:pPr>
              <a:r>
                <a:rPr lang="id-ID" altLang="en-US">
                  <a:sym typeface="+mn-ea"/>
                </a:rPr>
                <a:t>Peri Ketuhanan</a:t>
              </a:r>
              <a:endParaRPr lang="id-ID" altLang="en-US"/>
            </a:p>
            <a:p>
              <a:pPr marL="342900" indent="-342900">
                <a:buFont typeface="+mj-lt"/>
                <a:buAutoNum type="alphaLcPeriod"/>
              </a:pPr>
              <a:r>
                <a:rPr lang="id-ID" altLang="en-US">
                  <a:sym typeface="+mn-ea"/>
                </a:rPr>
                <a:t>Peri kerakyatan</a:t>
              </a:r>
              <a:endParaRPr lang="id-ID" altLang="en-US"/>
            </a:p>
            <a:p>
              <a:pPr marL="342900" indent="-342900">
                <a:buFont typeface="+mj-lt"/>
                <a:buAutoNum type="alphaLcPeriod"/>
              </a:pPr>
              <a:r>
                <a:rPr lang="id-ID" altLang="en-US">
                  <a:sym typeface="+mn-ea"/>
                </a:rPr>
                <a:t>Kesejahteraan rakyat</a:t>
              </a:r>
              <a:endParaRPr lang="id-ID" altLang="en-US"/>
            </a:p>
          </p:txBody>
        </p:sp>
      </p:grpSp>
      <p:pic>
        <p:nvPicPr>
          <p:cNvPr id="12" name="Gambar 11" descr="2a Moh Yamin"/>
          <p:cNvPicPr>
            <a:picLocks noChangeAspect="1"/>
          </p:cNvPicPr>
          <p:nvPr/>
        </p:nvPicPr>
        <p:blipFill>
          <a:blip r:embed="rId5"/>
          <a:stretch>
            <a:fillRect/>
          </a:stretch>
        </p:blipFill>
        <p:spPr>
          <a:xfrm>
            <a:off x="5638800" y="590550"/>
            <a:ext cx="2795270" cy="393319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1000"/>
                                        <p:tgtEl>
                                          <p:spTgt spid="12"/>
                                        </p:tgtEl>
                                      </p:cBhvr>
                                    </p:animEffect>
                                    <p:anim calcmode="lin" valueType="num">
                                      <p:cBhvr>
                                        <p:cTn id="12" dur="1000" fill="hold"/>
                                        <p:tgtEl>
                                          <p:spTgt spid="12"/>
                                        </p:tgtEl>
                                        <p:attrNameLst>
                                          <p:attrName>ppt_x</p:attrName>
                                        </p:attrNameLst>
                                      </p:cBhvr>
                                      <p:tavLst>
                                        <p:tav tm="0">
                                          <p:val>
                                            <p:strVal val="#ppt_x"/>
                                          </p:val>
                                        </p:tav>
                                        <p:tav tm="100000">
                                          <p:val>
                                            <p:strVal val="#ppt_x"/>
                                          </p:val>
                                        </p:tav>
                                      </p:tavLst>
                                    </p:anim>
                                    <p:anim calcmode="lin" valueType="num">
                                      <p:cBhvr>
                                        <p:cTn id="13" dur="1000" fill="hold"/>
                                        <p:tgtEl>
                                          <p:spTgt spid="12"/>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14" presetClass="entr" presetSubtype="10"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randombar(horizontal)">
                                      <p:cBhvr>
                                        <p:cTn id="17" dur="500"/>
                                        <p:tgtEl>
                                          <p:spTgt spid="5"/>
                                        </p:tgtEl>
                                      </p:cBhvr>
                                    </p:animEffect>
                                  </p:childTnLst>
                                </p:cTn>
                              </p:par>
                            </p:childTnLst>
                          </p:cTn>
                        </p:par>
                        <p:par>
                          <p:cTn id="18" fill="hold">
                            <p:stCondLst>
                              <p:cond delay="2000"/>
                            </p:stCondLst>
                            <p:childTnLst>
                              <p:par>
                                <p:cTn id="19" presetID="22" presetClass="entr" presetSubtype="2" fill="hold"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right)">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1"/>
          <p:cNvGrpSpPr/>
          <p:nvPr/>
        </p:nvGrpSpPr>
        <p:grpSpPr>
          <a:xfrm>
            <a:off x="152400" y="133351"/>
            <a:ext cx="3733800" cy="1066800"/>
            <a:chOff x="2037347" y="1754086"/>
            <a:chExt cx="3355975" cy="106680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459" t="3935" r="459" b="77001"/>
            <a:stretch>
              <a:fillRect/>
            </a:stretch>
          </p:blipFill>
          <p:spPr>
            <a:xfrm>
              <a:off x="2037347" y="1754086"/>
              <a:ext cx="3355975" cy="1066800"/>
            </a:xfrm>
            <a:prstGeom prst="rect">
              <a:avLst/>
            </a:prstGeom>
          </p:spPr>
        </p:pic>
        <p:sp>
          <p:nvSpPr>
            <p:cNvPr id="4" name="TextBox 3"/>
            <p:cNvSpPr txBox="1"/>
            <p:nvPr/>
          </p:nvSpPr>
          <p:spPr>
            <a:xfrm>
              <a:off x="2456447" y="1978220"/>
              <a:ext cx="1965643" cy="460375"/>
            </a:xfrm>
            <a:prstGeom prst="rect">
              <a:avLst/>
            </a:prstGeom>
            <a:noFill/>
          </p:spPr>
          <p:txBody>
            <a:bodyPr wrap="none" rtlCol="0">
              <a:spAutoFit/>
            </a:bodyPr>
            <a:lstStyle/>
            <a:p>
              <a:pPr algn="l"/>
              <a:r>
                <a:rPr lang="en-US" sz="2400" b="1">
                  <a:solidFill>
                    <a:schemeClr val="bg1"/>
                  </a:solidFill>
                </a:rPr>
                <a:t>2. Mr. Soepomo</a:t>
              </a:r>
            </a:p>
          </p:txBody>
        </p:sp>
      </p:gr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286758"/>
            <a:ext cx="9144000" cy="850392"/>
          </a:xfrm>
          <a:prstGeom prst="rect">
            <a:avLst/>
          </a:prstGeom>
        </p:spPr>
      </p:pic>
      <p:sp>
        <p:nvSpPr>
          <p:cNvPr id="8" name="Kotak Teks 7"/>
          <p:cNvSpPr txBox="1"/>
          <p:nvPr/>
        </p:nvSpPr>
        <p:spPr>
          <a:xfrm>
            <a:off x="533400" y="1276350"/>
            <a:ext cx="4146550" cy="645160"/>
          </a:xfrm>
          <a:prstGeom prst="rect">
            <a:avLst/>
          </a:prstGeom>
          <a:noFill/>
        </p:spPr>
        <p:txBody>
          <a:bodyPr wrap="square" rtlCol="0" anchor="t">
            <a:spAutoFit/>
          </a:bodyPr>
          <a:lstStyle/>
          <a:p>
            <a:r>
              <a:rPr lang="id-ID" altLang="en-US" b="1" dirty="0"/>
              <a:t>Mr. Soepom</a:t>
            </a:r>
            <a:r>
              <a:rPr lang="id-ID" altLang="en-US" dirty="0"/>
              <a:t>o menyampaikan gagasan dasar negara pada </a:t>
            </a:r>
            <a:r>
              <a:rPr lang="id-ID" altLang="en-US" b="1" dirty="0"/>
              <a:t>31 Mei 1945</a:t>
            </a:r>
            <a:r>
              <a:rPr lang="id-ID" altLang="en-US" dirty="0"/>
              <a:t>. </a:t>
            </a:r>
          </a:p>
        </p:txBody>
      </p:sp>
      <p:grpSp>
        <p:nvGrpSpPr>
          <p:cNvPr id="12" name="Grup 11"/>
          <p:cNvGrpSpPr/>
          <p:nvPr/>
        </p:nvGrpSpPr>
        <p:grpSpPr>
          <a:xfrm>
            <a:off x="1813560" y="2256790"/>
            <a:ext cx="4724400" cy="2081530"/>
            <a:chOff x="2880" y="3554"/>
            <a:chExt cx="7440" cy="3278"/>
          </a:xfrm>
        </p:grpSpPr>
        <p:sp>
          <p:nvSpPr>
            <p:cNvPr id="6" name="Persegi panjang 5"/>
            <p:cNvSpPr/>
            <p:nvPr/>
          </p:nvSpPr>
          <p:spPr>
            <a:xfrm>
              <a:off x="2880" y="3554"/>
              <a:ext cx="7440" cy="3278"/>
            </a:xfrm>
            <a:prstGeom prst="rect">
              <a:avLst/>
            </a:prstGeom>
            <a:noFill/>
            <a:ln>
              <a:solidFill>
                <a:schemeClr val="accent5">
                  <a:lumMod val="75000"/>
                </a:schemeClr>
              </a:solidFill>
              <a:prstDash val="dash"/>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tLang="en-US"/>
            </a:p>
          </p:txBody>
        </p:sp>
        <p:sp>
          <p:nvSpPr>
            <p:cNvPr id="5" name="Kotak Teks 4"/>
            <p:cNvSpPr txBox="1"/>
            <p:nvPr/>
          </p:nvSpPr>
          <p:spPr>
            <a:xfrm>
              <a:off x="3264" y="3554"/>
              <a:ext cx="5679" cy="3197"/>
            </a:xfrm>
            <a:prstGeom prst="rect">
              <a:avLst/>
            </a:prstGeom>
            <a:noFill/>
          </p:spPr>
          <p:txBody>
            <a:bodyPr wrap="square" rtlCol="0" anchor="t">
              <a:spAutoFit/>
            </a:bodyPr>
            <a:lstStyle/>
            <a:p>
              <a:r>
                <a:rPr lang="id-ID" altLang="en-US">
                  <a:sym typeface="+mn-ea"/>
                </a:rPr>
                <a:t>Gagasan dasar negara yang beliau sampaikan:</a:t>
              </a:r>
              <a:endParaRPr lang="id-ID" altLang="en-US"/>
            </a:p>
            <a:p>
              <a:pPr marL="342900" indent="-342900">
                <a:buFont typeface="+mj-lt"/>
                <a:buAutoNum type="alphaLcPeriod"/>
              </a:pPr>
              <a:r>
                <a:rPr lang="id-ID" altLang="en-US">
                  <a:sym typeface="+mn-ea"/>
                </a:rPr>
                <a:t>Persatuan</a:t>
              </a:r>
              <a:endParaRPr lang="id-ID" altLang="en-US"/>
            </a:p>
            <a:p>
              <a:pPr marL="342900" indent="-342900">
                <a:buFont typeface="+mj-lt"/>
                <a:buAutoNum type="alphaLcPeriod"/>
              </a:pPr>
              <a:r>
                <a:rPr lang="id-ID" altLang="en-US">
                  <a:sym typeface="+mn-ea"/>
                </a:rPr>
                <a:t>Kekeluargaan</a:t>
              </a:r>
              <a:endParaRPr lang="id-ID" altLang="en-US"/>
            </a:p>
            <a:p>
              <a:pPr marL="342900" indent="-342900">
                <a:buFont typeface="+mj-lt"/>
                <a:buAutoNum type="alphaLcPeriod"/>
              </a:pPr>
              <a:r>
                <a:rPr lang="id-ID" altLang="en-US">
                  <a:sym typeface="+mn-ea"/>
                </a:rPr>
                <a:t>Keseimbangan lahir batin</a:t>
              </a:r>
              <a:endParaRPr lang="id-ID" altLang="en-US"/>
            </a:p>
            <a:p>
              <a:pPr marL="342900" indent="-342900">
                <a:buFont typeface="+mj-lt"/>
                <a:buAutoNum type="alphaLcPeriod"/>
              </a:pPr>
              <a:r>
                <a:rPr lang="id-ID" altLang="en-US">
                  <a:sym typeface="+mn-ea"/>
                </a:rPr>
                <a:t>Musyawarah</a:t>
              </a:r>
              <a:endParaRPr lang="id-ID" altLang="en-US"/>
            </a:p>
            <a:p>
              <a:pPr marL="342900" indent="-342900">
                <a:buFont typeface="+mj-lt"/>
                <a:buAutoNum type="alphaLcPeriod"/>
              </a:pPr>
              <a:r>
                <a:rPr lang="id-ID" altLang="en-US">
                  <a:sym typeface="+mn-ea"/>
                </a:rPr>
                <a:t>Keadilan sosial</a:t>
              </a:r>
              <a:endParaRPr lang="id-ID" altLang="en-US"/>
            </a:p>
          </p:txBody>
        </p:sp>
      </p:grpSp>
      <p:pic>
        <p:nvPicPr>
          <p:cNvPr id="14" name="Gambar 13" descr="2b Soepomo"/>
          <p:cNvPicPr>
            <a:picLocks noChangeAspect="1"/>
          </p:cNvPicPr>
          <p:nvPr/>
        </p:nvPicPr>
        <p:blipFill>
          <a:blip r:embed="rId4"/>
          <a:stretch>
            <a:fillRect/>
          </a:stretch>
        </p:blipFill>
        <p:spPr>
          <a:xfrm>
            <a:off x="6019800" y="1123950"/>
            <a:ext cx="2402205" cy="344741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1000"/>
                                        <p:tgtEl>
                                          <p:spTgt spid="14"/>
                                        </p:tgtEl>
                                      </p:cBhvr>
                                    </p:animEffect>
                                    <p:anim calcmode="lin" valueType="num">
                                      <p:cBhvr>
                                        <p:cTn id="12" dur="1000" fill="hold"/>
                                        <p:tgtEl>
                                          <p:spTgt spid="14"/>
                                        </p:tgtEl>
                                        <p:attrNameLst>
                                          <p:attrName>ppt_x</p:attrName>
                                        </p:attrNameLst>
                                      </p:cBhvr>
                                      <p:tavLst>
                                        <p:tav tm="0">
                                          <p:val>
                                            <p:strVal val="#ppt_x"/>
                                          </p:val>
                                        </p:tav>
                                        <p:tav tm="100000">
                                          <p:val>
                                            <p:strVal val="#ppt_x"/>
                                          </p:val>
                                        </p:tav>
                                      </p:tavLst>
                                    </p:anim>
                                    <p:anim calcmode="lin" valueType="num">
                                      <p:cBhvr>
                                        <p:cTn id="13" dur="1000" fill="hold"/>
                                        <p:tgtEl>
                                          <p:spTgt spid="14"/>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14" presetClass="entr" presetSubtype="10" fill="hold" grpId="0" nodeType="afterEffect">
                                  <p:stCondLst>
                                    <p:cond delay="500"/>
                                  </p:stCondLst>
                                  <p:childTnLst>
                                    <p:set>
                                      <p:cBhvr>
                                        <p:cTn id="16" dur="1000" fill="hold">
                                          <p:stCondLst>
                                            <p:cond delay="0"/>
                                          </p:stCondLst>
                                        </p:cTn>
                                        <p:tgtEl>
                                          <p:spTgt spid="8"/>
                                        </p:tgtEl>
                                        <p:attrNameLst>
                                          <p:attrName>style.visibility</p:attrName>
                                        </p:attrNameLst>
                                      </p:cBhvr>
                                      <p:to>
                                        <p:strVal val="visible"/>
                                      </p:to>
                                    </p:set>
                                    <p:animEffect transition="in" filter="randombar(horizontal)">
                                      <p:cBhvr>
                                        <p:cTn id="17" dur="1000"/>
                                        <p:tgtEl>
                                          <p:spTgt spid="8"/>
                                        </p:tgtEl>
                                      </p:cBhvr>
                                    </p:animEffect>
                                  </p:childTnLst>
                                </p:cTn>
                              </p:par>
                            </p:childTnLst>
                          </p:cTn>
                        </p:par>
                        <p:par>
                          <p:cTn id="18" fill="hold">
                            <p:stCondLst>
                              <p:cond delay="3000"/>
                            </p:stCondLst>
                            <p:childTnLst>
                              <p:par>
                                <p:cTn id="19" presetID="22" presetClass="entr" presetSubtype="2" fill="hold" nodeType="afterEffect">
                                  <p:stCondLst>
                                    <p:cond delay="0"/>
                                  </p:stCondLst>
                                  <p:childTnLst>
                                    <p:set>
                                      <p:cBhvr>
                                        <p:cTn id="20" dur="1000" fill="hold">
                                          <p:stCondLst>
                                            <p:cond delay="0"/>
                                          </p:stCondLst>
                                        </p:cTn>
                                        <p:tgtEl>
                                          <p:spTgt spid="12"/>
                                        </p:tgtEl>
                                        <p:attrNameLst>
                                          <p:attrName>style.visibility</p:attrName>
                                        </p:attrNameLst>
                                      </p:cBhvr>
                                      <p:to>
                                        <p:strVal val="visible"/>
                                      </p:to>
                                    </p:set>
                                    <p:animEffect transition="in" filter="wipe(right)">
                                      <p:cBhvr>
                                        <p:cTn id="21"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5" name="Group 4"/>
          <p:cNvGrpSpPr/>
          <p:nvPr/>
        </p:nvGrpSpPr>
        <p:grpSpPr>
          <a:xfrm>
            <a:off x="457200" y="209665"/>
            <a:ext cx="2944874" cy="946428"/>
            <a:chOff x="4996095" y="2063090"/>
            <a:chExt cx="2535771" cy="946428"/>
          </a:xfrm>
        </p:grpSpPr>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t="23773" b="57163"/>
            <a:stretch>
              <a:fillRect/>
            </a:stretch>
          </p:blipFill>
          <p:spPr>
            <a:xfrm>
              <a:off x="4996095" y="2063090"/>
              <a:ext cx="2535771" cy="946428"/>
            </a:xfrm>
            <a:prstGeom prst="rect">
              <a:avLst/>
            </a:prstGeom>
          </p:spPr>
        </p:pic>
        <p:sp>
          <p:nvSpPr>
            <p:cNvPr id="7" name="TextBox 6"/>
            <p:cNvSpPr txBox="1"/>
            <p:nvPr/>
          </p:nvSpPr>
          <p:spPr>
            <a:xfrm>
              <a:off x="5335265" y="2289312"/>
              <a:ext cx="1714720" cy="460375"/>
            </a:xfrm>
            <a:prstGeom prst="rect">
              <a:avLst/>
            </a:prstGeom>
            <a:noFill/>
          </p:spPr>
          <p:txBody>
            <a:bodyPr wrap="none" rtlCol="0">
              <a:spAutoFit/>
            </a:bodyPr>
            <a:lstStyle/>
            <a:p>
              <a:pPr algn="l"/>
              <a:r>
                <a:rPr lang="en-US" sz="2400" b="1">
                  <a:solidFill>
                    <a:schemeClr val="bg1"/>
                  </a:solidFill>
                </a:rPr>
                <a:t>3. Ir. Soekarno</a:t>
              </a:r>
            </a:p>
          </p:txBody>
        </p:sp>
      </p:gr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293108"/>
            <a:ext cx="9144000" cy="850392"/>
          </a:xfrm>
          <a:prstGeom prst="rect">
            <a:avLst/>
          </a:prstGeom>
        </p:spPr>
      </p:pic>
      <p:sp>
        <p:nvSpPr>
          <p:cNvPr id="2" name="Rectangle 1"/>
          <p:cNvSpPr/>
          <p:nvPr/>
        </p:nvSpPr>
        <p:spPr>
          <a:xfrm>
            <a:off x="609600" y="1276350"/>
            <a:ext cx="4427220" cy="706755"/>
          </a:xfrm>
          <a:prstGeom prst="rect">
            <a:avLst/>
          </a:prstGeom>
        </p:spPr>
        <p:txBody>
          <a:bodyPr wrap="square">
            <a:spAutoFit/>
          </a:bodyPr>
          <a:lstStyle/>
          <a:p>
            <a:pPr>
              <a:lnSpc>
                <a:spcPct val="100000"/>
              </a:lnSpc>
              <a:spcBef>
                <a:spcPts val="400"/>
              </a:spcBef>
              <a:spcAft>
                <a:spcPts val="0"/>
              </a:spcAft>
            </a:pPr>
            <a:r>
              <a:rPr sz="2000" b="1" dirty="0"/>
              <a:t>Ir. </a:t>
            </a:r>
            <a:r>
              <a:rPr sz="2000" b="1" dirty="0" err="1"/>
              <a:t>Soekarno</a:t>
            </a:r>
            <a:r>
              <a:rPr sz="2000" dirty="0"/>
              <a:t> </a:t>
            </a:r>
            <a:r>
              <a:rPr sz="2000" dirty="0" err="1"/>
              <a:t>menyampaikan</a:t>
            </a:r>
            <a:r>
              <a:rPr sz="2000" dirty="0"/>
              <a:t> </a:t>
            </a:r>
            <a:r>
              <a:rPr sz="2000" dirty="0" err="1"/>
              <a:t>gagasan</a:t>
            </a:r>
            <a:r>
              <a:rPr sz="2000" dirty="0"/>
              <a:t> </a:t>
            </a:r>
            <a:r>
              <a:rPr sz="2000" dirty="0" err="1"/>
              <a:t>dasar</a:t>
            </a:r>
            <a:r>
              <a:rPr lang="id-ID" sz="2000" dirty="0"/>
              <a:t> </a:t>
            </a:r>
            <a:r>
              <a:rPr sz="2000" dirty="0" err="1"/>
              <a:t>negara</a:t>
            </a:r>
            <a:r>
              <a:rPr sz="2000" dirty="0"/>
              <a:t> </a:t>
            </a:r>
            <a:r>
              <a:rPr sz="2000" dirty="0" err="1"/>
              <a:t>pada</a:t>
            </a:r>
            <a:r>
              <a:rPr sz="2000" dirty="0"/>
              <a:t> </a:t>
            </a:r>
            <a:r>
              <a:rPr sz="2000" b="1" dirty="0"/>
              <a:t>1 </a:t>
            </a:r>
            <a:r>
              <a:rPr sz="2000" b="1" dirty="0" err="1"/>
              <a:t>Juni</a:t>
            </a:r>
            <a:r>
              <a:rPr sz="2000" b="1" dirty="0"/>
              <a:t> 1945</a:t>
            </a:r>
            <a:r>
              <a:rPr sz="2000" dirty="0"/>
              <a:t>. </a:t>
            </a:r>
          </a:p>
        </p:txBody>
      </p:sp>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96200" y="148589"/>
            <a:ext cx="1456947" cy="594361"/>
          </a:xfrm>
          <a:prstGeom prst="rect">
            <a:avLst/>
          </a:prstGeom>
        </p:spPr>
      </p:pic>
      <p:grpSp>
        <p:nvGrpSpPr>
          <p:cNvPr id="9" name="Grup 8"/>
          <p:cNvGrpSpPr/>
          <p:nvPr/>
        </p:nvGrpSpPr>
        <p:grpSpPr>
          <a:xfrm>
            <a:off x="990600" y="2211705"/>
            <a:ext cx="5624830" cy="2081530"/>
            <a:chOff x="1560" y="3483"/>
            <a:chExt cx="8858" cy="3278"/>
          </a:xfrm>
        </p:grpSpPr>
        <p:sp>
          <p:nvSpPr>
            <p:cNvPr id="8" name="Persegi panjang 7"/>
            <p:cNvSpPr/>
            <p:nvPr/>
          </p:nvSpPr>
          <p:spPr>
            <a:xfrm>
              <a:off x="1560" y="3483"/>
              <a:ext cx="8859" cy="3278"/>
            </a:xfrm>
            <a:prstGeom prst="rect">
              <a:avLst/>
            </a:prstGeom>
            <a:noFill/>
            <a:ln>
              <a:solidFill>
                <a:schemeClr val="accent5">
                  <a:lumMod val="75000"/>
                </a:schemeClr>
              </a:solidFill>
              <a:prstDash val="dash"/>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tLang="en-US"/>
            </a:p>
          </p:txBody>
        </p:sp>
        <p:sp>
          <p:nvSpPr>
            <p:cNvPr id="4" name="Kotak Teks 3"/>
            <p:cNvSpPr txBox="1"/>
            <p:nvPr/>
          </p:nvSpPr>
          <p:spPr>
            <a:xfrm>
              <a:off x="1800" y="3579"/>
              <a:ext cx="7550" cy="3165"/>
            </a:xfrm>
            <a:prstGeom prst="rect">
              <a:avLst/>
            </a:prstGeom>
            <a:noFill/>
          </p:spPr>
          <p:txBody>
            <a:bodyPr wrap="square" rtlCol="0" anchor="t">
              <a:spAutoFit/>
            </a:bodyPr>
            <a:lstStyle/>
            <a:p>
              <a:pPr>
                <a:lnSpc>
                  <a:spcPct val="100000"/>
                </a:lnSpc>
                <a:spcBef>
                  <a:spcPts val="400"/>
                </a:spcBef>
                <a:spcAft>
                  <a:spcPts val="0"/>
                </a:spcAft>
              </a:pPr>
              <a:r>
                <a:rPr lang="id-ID">
                  <a:sym typeface="+mn-ea"/>
                </a:rPr>
                <a:t>G</a:t>
              </a:r>
              <a:r>
                <a:rPr>
                  <a:sym typeface="+mn-ea"/>
                </a:rPr>
                <a:t>agasan dasar</a:t>
              </a:r>
              <a:r>
                <a:rPr lang="id-ID">
                  <a:sym typeface="+mn-ea"/>
                </a:rPr>
                <a:t> </a:t>
              </a:r>
              <a:r>
                <a:rPr>
                  <a:sym typeface="+mn-ea"/>
                </a:rPr>
                <a:t>negara yang beliau sampaikan</a:t>
              </a:r>
              <a:r>
                <a:rPr lang="id-ID">
                  <a:sym typeface="+mn-ea"/>
                </a:rPr>
                <a:t>:</a:t>
              </a:r>
            </a:p>
            <a:p>
              <a:pPr marL="342900" indent="-342900">
                <a:lnSpc>
                  <a:spcPct val="100000"/>
                </a:lnSpc>
                <a:spcBef>
                  <a:spcPts val="400"/>
                </a:spcBef>
                <a:spcAft>
                  <a:spcPts val="0"/>
                </a:spcAft>
                <a:buFont typeface="+mj-lt"/>
                <a:buAutoNum type="alphaLcPeriod"/>
              </a:pPr>
              <a:r>
                <a:rPr>
                  <a:sym typeface="+mn-ea"/>
                </a:rPr>
                <a:t>Kebangsaan Indonesia</a:t>
              </a:r>
            </a:p>
            <a:p>
              <a:pPr marL="342900" indent="-342900">
                <a:lnSpc>
                  <a:spcPct val="100000"/>
                </a:lnSpc>
                <a:spcBef>
                  <a:spcPts val="400"/>
                </a:spcBef>
                <a:spcAft>
                  <a:spcPts val="0"/>
                </a:spcAft>
                <a:buFont typeface="+mj-lt"/>
                <a:buAutoNum type="alphaLcPeriod"/>
              </a:pPr>
              <a:r>
                <a:rPr>
                  <a:sym typeface="+mn-ea"/>
                </a:rPr>
                <a:t>Internasionalisme atau perikemanusiaan</a:t>
              </a:r>
            </a:p>
            <a:p>
              <a:pPr marL="342900" indent="-342900">
                <a:lnSpc>
                  <a:spcPct val="100000"/>
                </a:lnSpc>
                <a:spcBef>
                  <a:spcPts val="400"/>
                </a:spcBef>
                <a:spcAft>
                  <a:spcPts val="0"/>
                </a:spcAft>
                <a:buFont typeface="+mj-lt"/>
                <a:buAutoNum type="alphaLcPeriod"/>
              </a:pPr>
              <a:r>
                <a:rPr>
                  <a:sym typeface="+mn-ea"/>
                </a:rPr>
                <a:t>Mufakat dan demokrasi</a:t>
              </a:r>
            </a:p>
            <a:p>
              <a:pPr marL="342900" indent="-342900">
                <a:lnSpc>
                  <a:spcPct val="100000"/>
                </a:lnSpc>
                <a:spcBef>
                  <a:spcPts val="400"/>
                </a:spcBef>
                <a:spcAft>
                  <a:spcPts val="0"/>
                </a:spcAft>
                <a:buFont typeface="+mj-lt"/>
                <a:buAutoNum type="alphaLcPeriod"/>
              </a:pPr>
              <a:r>
                <a:rPr>
                  <a:sym typeface="+mn-ea"/>
                </a:rPr>
                <a:t>Kesejahteraan sosial</a:t>
              </a:r>
            </a:p>
            <a:p>
              <a:pPr marL="342900" indent="-342900">
                <a:lnSpc>
                  <a:spcPct val="100000"/>
                </a:lnSpc>
                <a:spcBef>
                  <a:spcPts val="400"/>
                </a:spcBef>
                <a:spcAft>
                  <a:spcPts val="0"/>
                </a:spcAft>
                <a:buFont typeface="+mj-lt"/>
                <a:buAutoNum type="alphaLcPeriod"/>
              </a:pPr>
              <a:r>
                <a:rPr>
                  <a:sym typeface="+mn-ea"/>
                </a:rPr>
                <a:t>Ketuhanan Yang Maha Esa</a:t>
              </a:r>
              <a:endParaRPr lang="id-ID" altLang="en-US"/>
            </a:p>
          </p:txBody>
        </p:sp>
      </p:grpSp>
      <p:pic>
        <p:nvPicPr>
          <p:cNvPr id="3" name="Placeholder Konten 2" descr="2c Soekarno"/>
          <p:cNvPicPr>
            <a:picLocks noGrp="1" noChangeAspect="1"/>
          </p:cNvPicPr>
          <p:nvPr>
            <p:ph idx="1"/>
          </p:nvPr>
        </p:nvPicPr>
        <p:blipFill>
          <a:blip r:embed="rId5"/>
          <a:stretch>
            <a:fillRect/>
          </a:stretch>
        </p:blipFill>
        <p:spPr>
          <a:xfrm>
            <a:off x="5943600" y="1047750"/>
            <a:ext cx="2488565" cy="338137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3"/>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14" presetClass="entr" presetSubtype="10" fill="hold" grpId="0"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randombar(horizontal)">
                                      <p:cBhvr>
                                        <p:cTn id="19" dur="500"/>
                                        <p:tgtEl>
                                          <p:spTgt spid="2"/>
                                        </p:tgtEl>
                                      </p:cBhvr>
                                    </p:animEffect>
                                  </p:childTnLst>
                                </p:cTn>
                              </p:par>
                            </p:childTnLst>
                          </p:cTn>
                        </p:par>
                        <p:par>
                          <p:cTn id="20" fill="hold">
                            <p:stCondLst>
                              <p:cond delay="2500"/>
                            </p:stCondLst>
                            <p:childTnLst>
                              <p:par>
                                <p:cTn id="21" presetID="22" presetClass="entr" presetSubtype="2" fill="hold" nodeType="afterEffect">
                                  <p:stCondLst>
                                    <p:cond delay="0"/>
                                  </p:stCondLst>
                                  <p:childTnLst>
                                    <p:set>
                                      <p:cBhvr>
                                        <p:cTn id="22" dur="1000" fill="hold">
                                          <p:stCondLst>
                                            <p:cond delay="0"/>
                                          </p:stCondLst>
                                        </p:cTn>
                                        <p:tgtEl>
                                          <p:spTgt spid="9"/>
                                        </p:tgtEl>
                                        <p:attrNameLst>
                                          <p:attrName>style.visibility</p:attrName>
                                        </p:attrNameLst>
                                      </p:cBhvr>
                                      <p:to>
                                        <p:strVal val="visible"/>
                                      </p:to>
                                    </p:set>
                                    <p:animEffect transition="in" filter="wipe(right)">
                                      <p:cBhvr>
                                        <p:cTn id="23"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Kotak Teks 1"/>
          <p:cNvSpPr txBox="1"/>
          <p:nvPr/>
        </p:nvSpPr>
        <p:spPr>
          <a:xfrm>
            <a:off x="533400" y="843915"/>
            <a:ext cx="2514600" cy="2338070"/>
          </a:xfrm>
          <a:prstGeom prst="rect">
            <a:avLst/>
          </a:prstGeom>
          <a:noFill/>
        </p:spPr>
        <p:txBody>
          <a:bodyPr wrap="square" rtlCol="0" anchor="t">
            <a:spAutoFit/>
          </a:bodyPr>
          <a:lstStyle/>
          <a:p>
            <a:pPr>
              <a:lnSpc>
                <a:spcPct val="90000"/>
              </a:lnSpc>
            </a:pPr>
            <a:r>
              <a:rPr lang="id-ID" altLang="en-US" sz="2000" dirty="0"/>
              <a:t>Panitia Sembilan kemudian dibentuk dengan tugas mengolah usulan mengenai gagasan dasar negara Republik Indonesia. </a:t>
            </a:r>
          </a:p>
          <a:p>
            <a:endParaRPr lang="id-ID" altLang="en-US" sz="2000" dirty="0"/>
          </a:p>
        </p:txBody>
      </p:sp>
      <p:grpSp>
        <p:nvGrpSpPr>
          <p:cNvPr id="5" name="Grup 4"/>
          <p:cNvGrpSpPr/>
          <p:nvPr/>
        </p:nvGrpSpPr>
        <p:grpSpPr>
          <a:xfrm>
            <a:off x="2971800" y="895350"/>
            <a:ext cx="4500880" cy="2764155"/>
            <a:chOff x="4459" y="691"/>
            <a:chExt cx="7088" cy="4353"/>
          </a:xfrm>
        </p:grpSpPr>
        <p:pic>
          <p:nvPicPr>
            <p:cNvPr id="4" name="Gambar 3" descr="MaxPixel.net-Speech-Bubbles-Talk-Speech-Comic-Comic-Bubbles-5374821"/>
            <p:cNvPicPr>
              <a:picLocks noChangeAspect="1"/>
            </p:cNvPicPr>
            <p:nvPr/>
          </p:nvPicPr>
          <p:blipFill>
            <a:blip r:embed="rId3"/>
            <a:srcRect b="70123"/>
            <a:stretch>
              <a:fillRect/>
            </a:stretch>
          </p:blipFill>
          <p:spPr>
            <a:xfrm>
              <a:off x="4459" y="691"/>
              <a:ext cx="7088" cy="4353"/>
            </a:xfrm>
            <a:prstGeom prst="rect">
              <a:avLst/>
            </a:prstGeom>
          </p:spPr>
        </p:pic>
        <p:sp>
          <p:nvSpPr>
            <p:cNvPr id="3" name="Kotak Teks 2"/>
            <p:cNvSpPr txBox="1"/>
            <p:nvPr/>
          </p:nvSpPr>
          <p:spPr>
            <a:xfrm>
              <a:off x="5640" y="1651"/>
              <a:ext cx="4966" cy="3052"/>
            </a:xfrm>
            <a:prstGeom prst="rect">
              <a:avLst/>
            </a:prstGeom>
            <a:noFill/>
          </p:spPr>
          <p:txBody>
            <a:bodyPr wrap="square" rtlCol="0" anchor="t">
              <a:spAutoFit/>
            </a:bodyPr>
            <a:lstStyle/>
            <a:p>
              <a:pPr algn="ctr"/>
              <a:r>
                <a:rPr lang="id-ID" altLang="en-US" sz="2000" dirty="0">
                  <a:solidFill>
                    <a:schemeClr val="bg1"/>
                  </a:solidFill>
                  <a:sym typeface="+mn-ea"/>
                </a:rPr>
                <a:t>Panitia Sembilan menghasilkan rancangan dasar negara Indonesia merdeka yang disebut </a:t>
              </a:r>
              <a:r>
                <a:rPr lang="id-ID" altLang="en-US" sz="2000" b="1" dirty="0">
                  <a:solidFill>
                    <a:schemeClr val="bg1"/>
                  </a:solidFill>
                  <a:sym typeface="+mn-ea"/>
                </a:rPr>
                <a:t>Piagam Jakarta</a:t>
              </a:r>
              <a:r>
                <a:rPr lang="id-ID" altLang="en-US" sz="2000" dirty="0">
                  <a:solidFill>
                    <a:schemeClr val="bg1"/>
                  </a:solidFill>
                  <a:sym typeface="+mn-ea"/>
                </a:rPr>
                <a:t>.</a:t>
              </a:r>
              <a:endParaRPr lang="id-ID" altLang="en-US" sz="2000" dirty="0">
                <a:solidFill>
                  <a:schemeClr val="bg1"/>
                </a:solidFill>
              </a:endParaRPr>
            </a:p>
            <a:p>
              <a:pPr algn="ctr"/>
              <a:endParaRPr lang="id-ID" altLang="en-US" sz="2000" dirty="0">
                <a:solidFill>
                  <a:schemeClr val="bg1"/>
                </a:solidFill>
              </a:endParaRPr>
            </a:p>
          </p:txBody>
        </p:sp>
      </p:grpSp>
      <p:pic>
        <p:nvPicPr>
          <p:cNvPr id="6" name="Gambar 5" descr="gbr 1"/>
          <p:cNvPicPr>
            <a:picLocks noChangeAspect="1"/>
          </p:cNvPicPr>
          <p:nvPr/>
        </p:nvPicPr>
        <p:blipFill>
          <a:blip r:embed="rId4"/>
          <a:srcRect l="34145" r="30910"/>
          <a:stretch>
            <a:fillRect/>
          </a:stretch>
        </p:blipFill>
        <p:spPr>
          <a:xfrm>
            <a:off x="6553200" y="1657350"/>
            <a:ext cx="2590165" cy="4899660"/>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293108"/>
            <a:ext cx="9144000" cy="85039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1000"/>
                                        <p:tgtEl>
                                          <p:spTgt spid="2"/>
                                        </p:tgtEl>
                                      </p:cBhvr>
                                    </p:animEffect>
                                  </p:childTnLst>
                                </p:cTn>
                              </p:par>
                            </p:childTnLst>
                          </p:cTn>
                        </p:par>
                        <p:par>
                          <p:cTn id="8" fill="hold">
                            <p:stCondLst>
                              <p:cond delay="1500"/>
                            </p:stCondLst>
                            <p:childTnLst>
                              <p:par>
                                <p:cTn id="9" presetID="42" presetClass="entr" presetSubtype="0" fill="hold" nodeType="afterEffect">
                                  <p:stCondLst>
                                    <p:cond delay="25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par>
                          <p:cTn id="14" fill="hold">
                            <p:stCondLst>
                              <p:cond delay="2750"/>
                            </p:stCondLst>
                            <p:childTnLst>
                              <p:par>
                                <p:cTn id="15" presetID="22" presetClass="entr" presetSubtype="2" fill="hold" nodeType="afterEffect">
                                  <p:stCondLst>
                                    <p:cond delay="500"/>
                                  </p:stCondLst>
                                  <p:childTnLst>
                                    <p:set>
                                      <p:cBhvr>
                                        <p:cTn id="16" dur="1" fill="hold">
                                          <p:stCondLst>
                                            <p:cond delay="0"/>
                                          </p:stCondLst>
                                        </p:cTn>
                                        <p:tgtEl>
                                          <p:spTgt spid="5"/>
                                        </p:tgtEl>
                                        <p:attrNameLst>
                                          <p:attrName>style.visibility</p:attrName>
                                        </p:attrNameLst>
                                      </p:cBhvr>
                                      <p:to>
                                        <p:strVal val="visible"/>
                                      </p:to>
                                    </p:set>
                                    <p:animEffect transition="in" filter="wipe(right)">
                                      <p:cBhvr>
                                        <p:cTn id="1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304800" y="209550"/>
            <a:ext cx="7085330" cy="3217422"/>
            <a:chOff x="352591" y="1652272"/>
            <a:chExt cx="6658827" cy="3577042"/>
          </a:xfrm>
        </p:grpSpPr>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2591" y="1652272"/>
              <a:ext cx="6658827" cy="3176900"/>
            </a:xfrm>
            <a:prstGeom prst="rect">
              <a:avLst/>
            </a:prstGeom>
          </p:spPr>
        </p:pic>
        <p:sp>
          <p:nvSpPr>
            <p:cNvPr id="13" name="TextBox 12"/>
            <p:cNvSpPr txBox="1"/>
            <p:nvPr/>
          </p:nvSpPr>
          <p:spPr>
            <a:xfrm>
              <a:off x="925700" y="1991004"/>
              <a:ext cx="5970932" cy="3238310"/>
            </a:xfrm>
            <a:prstGeom prst="rect">
              <a:avLst/>
            </a:prstGeom>
            <a:noFill/>
          </p:spPr>
          <p:txBody>
            <a:bodyPr wrap="square">
              <a:spAutoFit/>
            </a:bodyPr>
            <a:lstStyle/>
            <a:p>
              <a:pPr algn="l">
                <a:lnSpc>
                  <a:spcPct val="100000"/>
                </a:lnSpc>
                <a:spcBef>
                  <a:spcPts val="0"/>
                </a:spcBef>
                <a:spcAft>
                  <a:spcPts val="400"/>
                </a:spcAft>
              </a:pPr>
              <a:r>
                <a:rPr lang="id-ID" altLang="en-US">
                  <a:sym typeface="+mn-ea"/>
                </a:rPr>
                <a:t>Rancangan dasar negara dalam Piagam Jakarta:</a:t>
              </a:r>
              <a:endParaRPr lang="id-ID" altLang="en-US"/>
            </a:p>
            <a:p>
              <a:pPr marL="342900" indent="-342900">
                <a:buAutoNum type="arabicPeriod"/>
              </a:pPr>
              <a:r>
                <a:rPr lang="id-ID" altLang="en-US">
                  <a:sym typeface="+mn-ea"/>
                </a:rPr>
                <a:t>Ketuhanan dengan kewajiban menjalankan syariat Islam bagi pemeluk-pemeluknya</a:t>
              </a:r>
              <a:endParaRPr lang="id-ID" altLang="en-US"/>
            </a:p>
            <a:p>
              <a:pPr marL="342900" indent="-342900">
                <a:buAutoNum type="arabicPeriod"/>
              </a:pPr>
              <a:r>
                <a:rPr lang="id-ID" altLang="en-US">
                  <a:sym typeface="+mn-ea"/>
                </a:rPr>
                <a:t>Kemanusiaan yang adil dan beradab</a:t>
              </a:r>
              <a:endParaRPr lang="id-ID" altLang="en-US"/>
            </a:p>
            <a:p>
              <a:pPr marL="342900" indent="-342900">
                <a:buAutoNum type="arabicPeriod"/>
              </a:pPr>
              <a:r>
                <a:rPr lang="id-ID" altLang="en-US">
                  <a:sym typeface="+mn-ea"/>
                </a:rPr>
                <a:t>Persatuan Indonesia</a:t>
              </a:r>
              <a:endParaRPr lang="id-ID" altLang="en-US"/>
            </a:p>
            <a:p>
              <a:pPr marL="342900" indent="-342900">
                <a:buAutoNum type="arabicPeriod"/>
              </a:pPr>
              <a:r>
                <a:rPr lang="id-ID" altLang="en-US">
                  <a:sym typeface="+mn-ea"/>
                </a:rPr>
                <a:t>Kerakyatan yang dipimpin oleh hikmat kebijaksanaan dalam permusyawaratan/ perwakilan</a:t>
              </a:r>
              <a:endParaRPr lang="id-ID" altLang="en-US"/>
            </a:p>
            <a:p>
              <a:pPr marL="342900" indent="-342900">
                <a:buAutoNum type="arabicPeriod"/>
              </a:pPr>
              <a:r>
                <a:rPr lang="id-ID" altLang="en-US">
                  <a:sym typeface="+mn-ea"/>
                </a:rPr>
                <a:t>Keadilan sosial bagi seluruh rakyat Indonesia</a:t>
              </a:r>
              <a:endParaRPr lang="id-ID" altLang="en-US"/>
            </a:p>
            <a:p>
              <a:pPr marL="342900" indent="-342900"/>
              <a:endParaRPr lang="id-ID" altLang="en-US"/>
            </a:p>
            <a:p>
              <a:pPr algn="l">
                <a:lnSpc>
                  <a:spcPct val="100000"/>
                </a:lnSpc>
                <a:spcBef>
                  <a:spcPts val="0"/>
                </a:spcBef>
                <a:spcAft>
                  <a:spcPts val="400"/>
                </a:spcAft>
              </a:pPr>
              <a:endParaRPr lang="id-ID" altLang="en-US" b="0" i="0" u="none" strike="noStrike" baseline="0" dirty="0"/>
            </a:p>
          </p:txBody>
        </p:sp>
      </p:grpSp>
      <p:sp>
        <p:nvSpPr>
          <p:cNvPr id="7" name="Kotak Teks 6"/>
          <p:cNvSpPr txBox="1"/>
          <p:nvPr/>
        </p:nvSpPr>
        <p:spPr>
          <a:xfrm>
            <a:off x="1828800" y="3257550"/>
            <a:ext cx="6285865" cy="1198880"/>
          </a:xfrm>
          <a:prstGeom prst="rect">
            <a:avLst/>
          </a:prstGeom>
          <a:noFill/>
        </p:spPr>
        <p:txBody>
          <a:bodyPr wrap="square" rtlCol="0" anchor="t">
            <a:spAutoFit/>
          </a:bodyPr>
          <a:lstStyle/>
          <a:p>
            <a:r>
              <a:rPr lang="id-ID" altLang="en-US" dirty="0">
                <a:sym typeface="+mn-ea"/>
              </a:rPr>
              <a:t>Rancangan dasar negara tersebut diterima, lalu dimatangkan oleh PPKI (Panitia Persiapan Kemerdekaan Indonesia) pada 18 Agustus 1945. Bunyi rancangan nomor 1 diubah menjadi “Ketuhanan Yang Maha Esa“. Dasar negara tersebut kemudian disebut Pancasila.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50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22" presetClass="entr" presetSubtype="1" fill="hold" grpId="0" nodeType="afterEffect">
                                  <p:stCondLst>
                                    <p:cond delay="500"/>
                                  </p:stCondLst>
                                  <p:childTnLst>
                                    <p:set>
                                      <p:cBhvr>
                                        <p:cTn id="12" dur="1" fill="hold">
                                          <p:stCondLst>
                                            <p:cond delay="0"/>
                                          </p:stCondLst>
                                        </p:cTn>
                                        <p:tgtEl>
                                          <p:spTgt spid="7"/>
                                        </p:tgtEl>
                                        <p:attrNameLst>
                                          <p:attrName>style.visibility</p:attrName>
                                        </p:attrNameLst>
                                      </p:cBhvr>
                                      <p:to>
                                        <p:strVal val="visible"/>
                                      </p:to>
                                    </p:set>
                                    <p:animEffect transition="in" filter="wipe(up)">
                                      <p:cBhvr>
                                        <p:cTn id="13" dur="1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228600" y="361950"/>
            <a:ext cx="5321935" cy="1285240"/>
            <a:chOff x="191897" y="363322"/>
            <a:chExt cx="5026386" cy="1141628"/>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897" y="363322"/>
              <a:ext cx="5026386" cy="1141628"/>
            </a:xfrm>
            <a:prstGeom prst="rect">
              <a:avLst/>
            </a:prstGeom>
          </p:spPr>
        </p:pic>
        <p:sp>
          <p:nvSpPr>
            <p:cNvPr id="7" name="Rectangle 6"/>
            <p:cNvSpPr/>
            <p:nvPr/>
          </p:nvSpPr>
          <p:spPr>
            <a:xfrm>
              <a:off x="811704" y="523861"/>
              <a:ext cx="4217496" cy="862426"/>
            </a:xfrm>
            <a:prstGeom prst="rect">
              <a:avLst/>
            </a:prstGeom>
          </p:spPr>
          <p:txBody>
            <a:bodyPr wrap="square">
              <a:spAutoFit/>
            </a:bodyPr>
            <a:lstStyle/>
            <a:p>
              <a:pPr marL="514350" indent="-514350">
                <a:lnSpc>
                  <a:spcPct val="110000"/>
                </a:lnSpc>
                <a:buSzPct val="100000"/>
                <a:buFont typeface="+mj-lt"/>
                <a:buAutoNum type="alphaUcPeriod" startAt="2"/>
              </a:pPr>
              <a:r>
                <a:rPr lang="fi-FI" sz="2600" b="1" dirty="0">
                  <a:solidFill>
                    <a:schemeClr val="bg1"/>
                  </a:solidFill>
                </a:rPr>
                <a:t>Nilai-Nilai pada Pancasila</a:t>
              </a:r>
              <a:r>
                <a:rPr lang="id-ID" altLang="fi-FI" sz="2600" b="1" dirty="0">
                  <a:solidFill>
                    <a:schemeClr val="bg1"/>
                  </a:solidFill>
                </a:rPr>
                <a:t> </a:t>
              </a:r>
              <a:r>
                <a:rPr lang="fi-FI" sz="2600" b="1" dirty="0">
                  <a:solidFill>
                    <a:schemeClr val="bg1"/>
                  </a:solidFill>
                </a:rPr>
                <a:t>dan Penerapannya</a:t>
              </a:r>
            </a:p>
          </p:txBody>
        </p:sp>
      </p:grpSp>
      <p:sp>
        <p:nvSpPr>
          <p:cNvPr id="2" name="Kotak Teks 1"/>
          <p:cNvSpPr txBox="1"/>
          <p:nvPr/>
        </p:nvSpPr>
        <p:spPr>
          <a:xfrm>
            <a:off x="762000" y="1801495"/>
            <a:ext cx="5217795" cy="2463800"/>
          </a:xfrm>
          <a:prstGeom prst="rect">
            <a:avLst/>
          </a:prstGeom>
          <a:noFill/>
        </p:spPr>
        <p:txBody>
          <a:bodyPr wrap="square" rtlCol="0" anchor="t">
            <a:spAutoFit/>
          </a:bodyPr>
          <a:lstStyle/>
          <a:p>
            <a:pPr algn="ctr">
              <a:lnSpc>
                <a:spcPct val="100000"/>
              </a:lnSpc>
              <a:spcBef>
                <a:spcPts val="0"/>
              </a:spcBef>
              <a:spcAft>
                <a:spcPts val="500"/>
              </a:spcAft>
            </a:pPr>
            <a:r>
              <a:rPr lang="id-ID" altLang="en-US" sz="2400" b="1" dirty="0"/>
              <a:t>Pancasila </a:t>
            </a:r>
            <a:endParaRPr lang="id-ID" altLang="en-US" dirty="0"/>
          </a:p>
          <a:p>
            <a:pPr marL="342900" indent="-342900">
              <a:buAutoNum type="arabicPeriod"/>
            </a:pPr>
            <a:r>
              <a:rPr lang="id-ID" altLang="en-US" dirty="0"/>
              <a:t>Ketuhanan Yang Maha Esa</a:t>
            </a:r>
          </a:p>
          <a:p>
            <a:pPr marL="342900" indent="-342900">
              <a:buAutoNum type="arabicPeriod"/>
            </a:pPr>
            <a:r>
              <a:rPr lang="id-ID" altLang="en-US" dirty="0"/>
              <a:t>Kemanusiaan yang adil dan beradab</a:t>
            </a:r>
          </a:p>
          <a:p>
            <a:pPr marL="342900" indent="-342900">
              <a:buAutoNum type="arabicPeriod"/>
            </a:pPr>
            <a:r>
              <a:rPr lang="id-ID" altLang="en-US" dirty="0"/>
              <a:t>Persatuan Indonesia</a:t>
            </a:r>
          </a:p>
          <a:p>
            <a:pPr marL="342900" indent="-342900">
              <a:buAutoNum type="arabicPeriod"/>
            </a:pPr>
            <a:r>
              <a:rPr lang="id-ID" altLang="en-US" dirty="0"/>
              <a:t>Kerakyatan yang dipimpin oleh hikmat kebijaksanaan dalam permusyawaratan/ perwakilan</a:t>
            </a:r>
          </a:p>
          <a:p>
            <a:pPr marL="342900" indent="-342900">
              <a:buAutoNum type="arabicPeriod"/>
            </a:pPr>
            <a:r>
              <a:rPr lang="id-ID" altLang="en-US" dirty="0"/>
              <a:t>Keadilan sosial bagi seluruh rakyat Indonesia</a:t>
            </a:r>
          </a:p>
        </p:txBody>
      </p:sp>
      <p:sp>
        <p:nvSpPr>
          <p:cNvPr id="3" name="Persegi panjang 2"/>
          <p:cNvSpPr/>
          <p:nvPr/>
        </p:nvSpPr>
        <p:spPr>
          <a:xfrm>
            <a:off x="685800" y="1720850"/>
            <a:ext cx="5562600" cy="2667000"/>
          </a:xfrm>
          <a:prstGeom prst="rect">
            <a:avLst/>
          </a:prstGeom>
          <a:noFill/>
          <a:ln>
            <a:gradFill>
              <a:gsLst>
                <a:gs pos="0">
                  <a:srgbClr val="FECF40"/>
                </a:gs>
                <a:gs pos="100000">
                  <a:srgbClr val="846C21"/>
                </a:gs>
              </a:gsLst>
            </a:gradFill>
            <a:prstDash val="dash"/>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tLang="en-US"/>
          </a:p>
        </p:txBody>
      </p:sp>
      <p:pic>
        <p:nvPicPr>
          <p:cNvPr id="4098" name="Picture 2" descr="D:\Endah\Buku Kurikulum 2021\ESPS\ESPS PPKn 1\editor\sett 3\Bab 1\garuda pancasila fix.jpe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50510" y="1428750"/>
            <a:ext cx="3502660" cy="32099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250"/>
                                  </p:stCondLst>
                                  <p:childTnLst>
                                    <p:set>
                                      <p:cBhvr>
                                        <p:cTn id="6" dur="1" fill="hold">
                                          <p:stCondLst>
                                            <p:cond delay="0"/>
                                          </p:stCondLst>
                                        </p:cTn>
                                        <p:tgtEl>
                                          <p:spTgt spid="5"/>
                                        </p:tgtEl>
                                        <p:attrNameLst>
                                          <p:attrName>style.visibility</p:attrName>
                                        </p:attrNameLst>
                                      </p:cBhvr>
                                      <p:to>
                                        <p:strVal val="visible"/>
                                      </p:to>
                                    </p:set>
                                    <p:anim calcmode="lin" valueType="num">
                                      <p:cBhvr>
                                        <p:cTn id="7" dur="750" fill="hold"/>
                                        <p:tgtEl>
                                          <p:spTgt spid="5"/>
                                        </p:tgtEl>
                                        <p:attrNameLst>
                                          <p:attrName>ppt_w</p:attrName>
                                        </p:attrNameLst>
                                      </p:cBhvr>
                                      <p:tavLst>
                                        <p:tav tm="0">
                                          <p:val>
                                            <p:fltVal val="0"/>
                                          </p:val>
                                        </p:tav>
                                        <p:tav tm="100000">
                                          <p:val>
                                            <p:strVal val="#ppt_w"/>
                                          </p:val>
                                        </p:tav>
                                      </p:tavLst>
                                    </p:anim>
                                    <p:anim calcmode="lin" valueType="num">
                                      <p:cBhvr>
                                        <p:cTn id="8" dur="750" fill="hold"/>
                                        <p:tgtEl>
                                          <p:spTgt spid="5"/>
                                        </p:tgtEl>
                                        <p:attrNameLst>
                                          <p:attrName>ppt_h</p:attrName>
                                        </p:attrNameLst>
                                      </p:cBhvr>
                                      <p:tavLst>
                                        <p:tav tm="0">
                                          <p:val>
                                            <p:fltVal val="0"/>
                                          </p:val>
                                        </p:tav>
                                        <p:tav tm="100000">
                                          <p:val>
                                            <p:strVal val="#ppt_h"/>
                                          </p:val>
                                        </p:tav>
                                      </p:tavLst>
                                    </p:anim>
                                    <p:animEffect transition="in" filter="fade">
                                      <p:cBhvr>
                                        <p:cTn id="9" dur="750"/>
                                        <p:tgtEl>
                                          <p:spTgt spid="5"/>
                                        </p:tgtEl>
                                      </p:cBhvr>
                                    </p:animEffect>
                                  </p:childTnLst>
                                </p:cTn>
                              </p:par>
                            </p:childTnLst>
                          </p:cTn>
                        </p:par>
                        <p:par>
                          <p:cTn id="10" fill="hold">
                            <p:stCondLst>
                              <p:cond delay="1000"/>
                            </p:stCondLst>
                            <p:childTnLst>
                              <p:par>
                                <p:cTn id="11" presetID="42" presetClass="entr" presetSubtype="0" fill="hold" nodeType="afterEffect">
                                  <p:stCondLst>
                                    <p:cond delay="500"/>
                                  </p:stCondLst>
                                  <p:childTnLst>
                                    <p:set>
                                      <p:cBhvr>
                                        <p:cTn id="12" dur="1" fill="hold">
                                          <p:stCondLst>
                                            <p:cond delay="0"/>
                                          </p:stCondLst>
                                        </p:cTn>
                                        <p:tgtEl>
                                          <p:spTgt spid="4098"/>
                                        </p:tgtEl>
                                        <p:attrNameLst>
                                          <p:attrName>style.visibility</p:attrName>
                                        </p:attrNameLst>
                                      </p:cBhvr>
                                      <p:to>
                                        <p:strVal val="visible"/>
                                      </p:to>
                                    </p:set>
                                    <p:animEffect transition="in" filter="fade">
                                      <p:cBhvr>
                                        <p:cTn id="13" dur="1000"/>
                                        <p:tgtEl>
                                          <p:spTgt spid="4098"/>
                                        </p:tgtEl>
                                      </p:cBhvr>
                                    </p:animEffect>
                                    <p:anim calcmode="lin" valueType="num">
                                      <p:cBhvr>
                                        <p:cTn id="14" dur="1000" fill="hold"/>
                                        <p:tgtEl>
                                          <p:spTgt spid="4098"/>
                                        </p:tgtEl>
                                        <p:attrNameLst>
                                          <p:attrName>ppt_x</p:attrName>
                                        </p:attrNameLst>
                                      </p:cBhvr>
                                      <p:tavLst>
                                        <p:tav tm="0">
                                          <p:val>
                                            <p:strVal val="#ppt_x"/>
                                          </p:val>
                                        </p:tav>
                                        <p:tav tm="100000">
                                          <p:val>
                                            <p:strVal val="#ppt_x"/>
                                          </p:val>
                                        </p:tav>
                                      </p:tavLst>
                                    </p:anim>
                                    <p:anim calcmode="lin" valueType="num">
                                      <p:cBhvr>
                                        <p:cTn id="15" dur="1000" fill="hold"/>
                                        <p:tgtEl>
                                          <p:spTgt spid="4098"/>
                                        </p:tgtEl>
                                        <p:attrNameLst>
                                          <p:attrName>ppt_y</p:attrName>
                                        </p:attrNameLst>
                                      </p:cBhvr>
                                      <p:tavLst>
                                        <p:tav tm="0">
                                          <p:val>
                                            <p:strVal val="#ppt_y+.1"/>
                                          </p:val>
                                        </p:tav>
                                        <p:tav tm="100000">
                                          <p:val>
                                            <p:strVal val="#ppt_y"/>
                                          </p:val>
                                        </p:tav>
                                      </p:tavLst>
                                    </p:anim>
                                  </p:childTnLst>
                                </p:cTn>
                              </p:par>
                            </p:childTnLst>
                          </p:cTn>
                        </p:par>
                        <p:par>
                          <p:cTn id="16" fill="hold">
                            <p:stCondLst>
                              <p:cond delay="2500"/>
                            </p:stCondLst>
                            <p:childTnLst>
                              <p:par>
                                <p:cTn id="17" presetID="22" presetClass="entr" presetSubtype="4" fill="hold" grpId="0" nodeType="afterEffect">
                                  <p:stCondLst>
                                    <p:cond delay="250"/>
                                  </p:stCondLst>
                                  <p:childTnLst>
                                    <p:set>
                                      <p:cBhvr>
                                        <p:cTn id="18" dur="1" fill="hold">
                                          <p:stCondLst>
                                            <p:cond delay="0"/>
                                          </p:stCondLst>
                                        </p:cTn>
                                        <p:tgtEl>
                                          <p:spTgt spid="3"/>
                                        </p:tgtEl>
                                        <p:attrNameLst>
                                          <p:attrName>style.visibility</p:attrName>
                                        </p:attrNameLst>
                                      </p:cBhvr>
                                      <p:to>
                                        <p:strVal val="visible"/>
                                      </p:to>
                                    </p:set>
                                    <p:animEffect transition="in" filter="wipe(down)">
                                      <p:cBhvr>
                                        <p:cTn id="19" dur="500"/>
                                        <p:tgtEl>
                                          <p:spTgt spid="3"/>
                                        </p:tgtEl>
                                      </p:cBhvr>
                                    </p:animEffect>
                                  </p:childTnLst>
                                </p:cTn>
                              </p:par>
                            </p:childTnLst>
                          </p:cTn>
                        </p:par>
                        <p:par>
                          <p:cTn id="20" fill="hold">
                            <p:stCondLst>
                              <p:cond delay="3250"/>
                            </p:stCondLst>
                            <p:childTnLst>
                              <p:par>
                                <p:cTn id="21" presetID="22" presetClass="entr" presetSubtype="1" fill="hold" grpId="0" nodeType="afterEffect">
                                  <p:stCondLst>
                                    <p:cond delay="500"/>
                                  </p:stCondLst>
                                  <p:childTnLst>
                                    <p:set>
                                      <p:cBhvr>
                                        <p:cTn id="22" dur="1" fill="hold">
                                          <p:stCondLst>
                                            <p:cond delay="0"/>
                                          </p:stCondLst>
                                        </p:cTn>
                                        <p:tgtEl>
                                          <p:spTgt spid="2">
                                            <p:txEl>
                                              <p:pRg st="0" end="0"/>
                                            </p:txEl>
                                          </p:spTgt>
                                        </p:tgtEl>
                                        <p:attrNameLst>
                                          <p:attrName>style.visibility</p:attrName>
                                        </p:attrNameLst>
                                      </p:cBhvr>
                                      <p:to>
                                        <p:strVal val="visible"/>
                                      </p:to>
                                    </p:set>
                                    <p:animEffect transition="in" filter="wipe(up)">
                                      <p:cBhvr>
                                        <p:cTn id="23" dur="500"/>
                                        <p:tgtEl>
                                          <p:spTgt spid="2">
                                            <p:txEl>
                                              <p:pRg st="0" end="0"/>
                                            </p:txEl>
                                          </p:spTgt>
                                        </p:tgtEl>
                                      </p:cBhvr>
                                    </p:animEffect>
                                  </p:childTnLst>
                                </p:cTn>
                              </p:par>
                            </p:childTnLst>
                          </p:cTn>
                        </p:par>
                        <p:par>
                          <p:cTn id="24" fill="hold">
                            <p:stCondLst>
                              <p:cond delay="4250"/>
                            </p:stCondLst>
                            <p:childTnLst>
                              <p:par>
                                <p:cTn id="25" presetID="22" presetClass="entr" presetSubtype="1" fill="hold" grpId="0" nodeType="afterEffect">
                                  <p:stCondLst>
                                    <p:cond delay="500"/>
                                  </p:stCondLst>
                                  <p:childTnLst>
                                    <p:set>
                                      <p:cBhvr>
                                        <p:cTn id="26" dur="1" fill="hold">
                                          <p:stCondLst>
                                            <p:cond delay="0"/>
                                          </p:stCondLst>
                                        </p:cTn>
                                        <p:tgtEl>
                                          <p:spTgt spid="2">
                                            <p:txEl>
                                              <p:pRg st="1" end="1"/>
                                            </p:txEl>
                                          </p:spTgt>
                                        </p:tgtEl>
                                        <p:attrNameLst>
                                          <p:attrName>style.visibility</p:attrName>
                                        </p:attrNameLst>
                                      </p:cBhvr>
                                      <p:to>
                                        <p:strVal val="visible"/>
                                      </p:to>
                                    </p:set>
                                    <p:animEffect transition="in" filter="wipe(up)">
                                      <p:cBhvr>
                                        <p:cTn id="27" dur="500"/>
                                        <p:tgtEl>
                                          <p:spTgt spid="2">
                                            <p:txEl>
                                              <p:pRg st="1" end="1"/>
                                            </p:txEl>
                                          </p:spTgt>
                                        </p:tgtEl>
                                      </p:cBhvr>
                                    </p:animEffect>
                                  </p:childTnLst>
                                </p:cTn>
                              </p:par>
                            </p:childTnLst>
                          </p:cTn>
                        </p:par>
                        <p:par>
                          <p:cTn id="28" fill="hold">
                            <p:stCondLst>
                              <p:cond delay="5250"/>
                            </p:stCondLst>
                            <p:childTnLst>
                              <p:par>
                                <p:cTn id="29" presetID="22" presetClass="entr" presetSubtype="1" fill="hold" grpId="0" nodeType="afterEffect">
                                  <p:stCondLst>
                                    <p:cond delay="500"/>
                                  </p:stCondLst>
                                  <p:childTnLst>
                                    <p:set>
                                      <p:cBhvr>
                                        <p:cTn id="30" dur="1" fill="hold">
                                          <p:stCondLst>
                                            <p:cond delay="0"/>
                                          </p:stCondLst>
                                        </p:cTn>
                                        <p:tgtEl>
                                          <p:spTgt spid="2">
                                            <p:txEl>
                                              <p:pRg st="2" end="2"/>
                                            </p:txEl>
                                          </p:spTgt>
                                        </p:tgtEl>
                                        <p:attrNameLst>
                                          <p:attrName>style.visibility</p:attrName>
                                        </p:attrNameLst>
                                      </p:cBhvr>
                                      <p:to>
                                        <p:strVal val="visible"/>
                                      </p:to>
                                    </p:set>
                                    <p:animEffect transition="in" filter="wipe(up)">
                                      <p:cBhvr>
                                        <p:cTn id="31" dur="500"/>
                                        <p:tgtEl>
                                          <p:spTgt spid="2">
                                            <p:txEl>
                                              <p:pRg st="2" end="2"/>
                                            </p:txEl>
                                          </p:spTgt>
                                        </p:tgtEl>
                                      </p:cBhvr>
                                    </p:animEffect>
                                  </p:childTnLst>
                                </p:cTn>
                              </p:par>
                            </p:childTnLst>
                          </p:cTn>
                        </p:par>
                        <p:par>
                          <p:cTn id="32" fill="hold">
                            <p:stCondLst>
                              <p:cond delay="6250"/>
                            </p:stCondLst>
                            <p:childTnLst>
                              <p:par>
                                <p:cTn id="33" presetID="22" presetClass="entr" presetSubtype="1" fill="hold" grpId="0" nodeType="afterEffect">
                                  <p:stCondLst>
                                    <p:cond delay="500"/>
                                  </p:stCondLst>
                                  <p:childTnLst>
                                    <p:set>
                                      <p:cBhvr>
                                        <p:cTn id="34" dur="1" fill="hold">
                                          <p:stCondLst>
                                            <p:cond delay="0"/>
                                          </p:stCondLst>
                                        </p:cTn>
                                        <p:tgtEl>
                                          <p:spTgt spid="2">
                                            <p:txEl>
                                              <p:pRg st="3" end="3"/>
                                            </p:txEl>
                                          </p:spTgt>
                                        </p:tgtEl>
                                        <p:attrNameLst>
                                          <p:attrName>style.visibility</p:attrName>
                                        </p:attrNameLst>
                                      </p:cBhvr>
                                      <p:to>
                                        <p:strVal val="visible"/>
                                      </p:to>
                                    </p:set>
                                    <p:animEffect transition="in" filter="wipe(up)">
                                      <p:cBhvr>
                                        <p:cTn id="35" dur="500"/>
                                        <p:tgtEl>
                                          <p:spTgt spid="2">
                                            <p:txEl>
                                              <p:pRg st="3" end="3"/>
                                            </p:txEl>
                                          </p:spTgt>
                                        </p:tgtEl>
                                      </p:cBhvr>
                                    </p:animEffect>
                                  </p:childTnLst>
                                </p:cTn>
                              </p:par>
                            </p:childTnLst>
                          </p:cTn>
                        </p:par>
                        <p:par>
                          <p:cTn id="36" fill="hold">
                            <p:stCondLst>
                              <p:cond delay="7250"/>
                            </p:stCondLst>
                            <p:childTnLst>
                              <p:par>
                                <p:cTn id="37" presetID="22" presetClass="entr" presetSubtype="1" fill="hold" grpId="0" nodeType="afterEffect">
                                  <p:stCondLst>
                                    <p:cond delay="500"/>
                                  </p:stCondLst>
                                  <p:childTnLst>
                                    <p:set>
                                      <p:cBhvr>
                                        <p:cTn id="38" dur="1" fill="hold">
                                          <p:stCondLst>
                                            <p:cond delay="0"/>
                                          </p:stCondLst>
                                        </p:cTn>
                                        <p:tgtEl>
                                          <p:spTgt spid="2">
                                            <p:txEl>
                                              <p:pRg st="4" end="4"/>
                                            </p:txEl>
                                          </p:spTgt>
                                        </p:tgtEl>
                                        <p:attrNameLst>
                                          <p:attrName>style.visibility</p:attrName>
                                        </p:attrNameLst>
                                      </p:cBhvr>
                                      <p:to>
                                        <p:strVal val="visible"/>
                                      </p:to>
                                    </p:set>
                                    <p:animEffect transition="in" filter="wipe(up)">
                                      <p:cBhvr>
                                        <p:cTn id="39" dur="500"/>
                                        <p:tgtEl>
                                          <p:spTgt spid="2">
                                            <p:txEl>
                                              <p:pRg st="4" end="4"/>
                                            </p:txEl>
                                          </p:spTgt>
                                        </p:tgtEl>
                                      </p:cBhvr>
                                    </p:animEffect>
                                  </p:childTnLst>
                                </p:cTn>
                              </p:par>
                            </p:childTnLst>
                          </p:cTn>
                        </p:par>
                        <p:par>
                          <p:cTn id="40" fill="hold">
                            <p:stCondLst>
                              <p:cond delay="8250"/>
                            </p:stCondLst>
                            <p:childTnLst>
                              <p:par>
                                <p:cTn id="41" presetID="22" presetClass="entr" presetSubtype="1" fill="hold" grpId="0" nodeType="afterEffect">
                                  <p:stCondLst>
                                    <p:cond delay="500"/>
                                  </p:stCondLst>
                                  <p:childTnLst>
                                    <p:set>
                                      <p:cBhvr>
                                        <p:cTn id="42" dur="1" fill="hold">
                                          <p:stCondLst>
                                            <p:cond delay="0"/>
                                          </p:stCondLst>
                                        </p:cTn>
                                        <p:tgtEl>
                                          <p:spTgt spid="2">
                                            <p:txEl>
                                              <p:pRg st="5" end="5"/>
                                            </p:txEl>
                                          </p:spTgt>
                                        </p:tgtEl>
                                        <p:attrNameLst>
                                          <p:attrName>style.visibility</p:attrName>
                                        </p:attrNameLst>
                                      </p:cBhvr>
                                      <p:to>
                                        <p:strVal val="visible"/>
                                      </p:to>
                                    </p:set>
                                    <p:animEffect transition="in" filter="wipe(up)">
                                      <p:cBhvr>
                                        <p:cTn id="43"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TotalTime>
  <Words>1402</Words>
  <Application>Microsoft Office PowerPoint</Application>
  <PresentationFormat>On-screen Show (16:9)</PresentationFormat>
  <Paragraphs>171</Paragraphs>
  <Slides>28</Slides>
  <Notes>2</Notes>
  <HiddenSlides>1</HiddenSlides>
  <MMClips>0</MMClips>
  <ScaleCrop>false</ScaleCrop>
  <HeadingPairs>
    <vt:vector size="4" baseType="variant">
      <vt:variant>
        <vt:lpstr>Theme</vt:lpstr>
      </vt:variant>
      <vt:variant>
        <vt:i4>1</vt:i4>
      </vt:variant>
      <vt:variant>
        <vt:lpstr>Slide Titles</vt:lpstr>
      </vt:variant>
      <vt:variant>
        <vt:i4>28</vt:i4>
      </vt:variant>
    </vt:vector>
  </HeadingPairs>
  <TitlesOfParts>
    <vt:vector size="29"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Aulia Dwiningtyas Putri</dc:creator>
  <cp:lastModifiedBy>Endah Wahyuningtias</cp:lastModifiedBy>
  <cp:revision>140</cp:revision>
  <dcterms:created xsi:type="dcterms:W3CDTF">2022-01-17T01:37:00Z</dcterms:created>
  <dcterms:modified xsi:type="dcterms:W3CDTF">2022-05-11T01:46:13Z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4D77538E2C904CA4AFD6378355B466A9</vt:lpwstr>
  </property>
  <property fmtid="{D5CDD505-2E9C-101B-9397-08002B2CF9AE}" pid="3" name="KSOProductBuildVer">
    <vt:lpwstr>1057-11.2.0.10463</vt:lpwstr>
  </property>
</Properties>
</file>