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58" r:id="rId3"/>
    <p:sldId id="262" r:id="rId4"/>
    <p:sldId id="263" r:id="rId5"/>
    <p:sldId id="303" r:id="rId6"/>
    <p:sldId id="304" r:id="rId7"/>
    <p:sldId id="316" r:id="rId8"/>
    <p:sldId id="319" r:id="rId9"/>
    <p:sldId id="320" r:id="rId10"/>
    <p:sldId id="321" r:id="rId11"/>
    <p:sldId id="314" r:id="rId12"/>
    <p:sldId id="322" r:id="rId13"/>
    <p:sldId id="313" r:id="rId14"/>
    <p:sldId id="323" r:id="rId15"/>
    <p:sldId id="306" r:id="rId16"/>
    <p:sldId id="307" r:id="rId17"/>
    <p:sldId id="308" r:id="rId1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00B0F0"/>
    <a:srgbClr val="FFFFFF"/>
    <a:srgbClr val="BFD101"/>
    <a:srgbClr val="803E1B"/>
    <a:srgbClr val="E3E3E2"/>
    <a:srgbClr val="FFFF99"/>
    <a:srgbClr val="4695D8"/>
    <a:srgbClr val="FFCC66"/>
    <a:srgbClr val="8E9D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953" autoAdjust="0"/>
  </p:normalViewPr>
  <p:slideViewPr>
    <p:cSldViewPr>
      <p:cViewPr varScale="1">
        <p:scale>
          <a:sx n="99" d="100"/>
          <a:sy n="99" d="100"/>
        </p:scale>
        <p:origin x="108" y="1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B6CB9-FC61-42C7-AB0E-E239B60C3C51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8EA237-A359-4CC0-951A-F3A14D13D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907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389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7734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8980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4718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883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541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241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716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Jika</a:t>
            </a:r>
            <a:r>
              <a:rPr lang="en-US" dirty="0" smtClean="0"/>
              <a:t> </a:t>
            </a:r>
            <a:r>
              <a:rPr lang="en-US" dirty="0" err="1" smtClean="0"/>
              <a:t>terdapat</a:t>
            </a:r>
            <a:r>
              <a:rPr lang="en-US" dirty="0" smtClean="0"/>
              <a:t> </a:t>
            </a:r>
            <a:r>
              <a:rPr lang="en-US" dirty="0" err="1" smtClean="0"/>
              <a:t>gambar</a:t>
            </a:r>
            <a:r>
              <a:rPr lang="en-US" dirty="0" smtClean="0"/>
              <a:t> </a:t>
            </a:r>
            <a:r>
              <a:rPr lang="en-US" dirty="0" err="1" smtClean="0"/>
              <a:t>cantumkan</a:t>
            </a:r>
            <a:r>
              <a:rPr lang="en-US" dirty="0" smtClean="0"/>
              <a:t> </a:t>
            </a:r>
            <a:r>
              <a:rPr lang="en-US" dirty="0" err="1" smtClean="0"/>
              <a:t>sumber</a:t>
            </a:r>
            <a:r>
              <a:rPr lang="en-US" dirty="0" smtClean="0"/>
              <a:t> </a:t>
            </a:r>
            <a:r>
              <a:rPr lang="en-US" dirty="0" err="1" smtClean="0"/>
              <a:t>gambar</a:t>
            </a:r>
            <a:r>
              <a:rPr lang="en-US" dirty="0" smtClean="0"/>
              <a:t> </a:t>
            </a:r>
            <a:r>
              <a:rPr lang="en-US" dirty="0" err="1" smtClean="0"/>
              <a:t>dgn</a:t>
            </a:r>
            <a:r>
              <a:rPr lang="en-US" dirty="0" smtClean="0"/>
              <a:t> </a:t>
            </a:r>
            <a:r>
              <a:rPr lang="en-US" dirty="0" err="1" smtClean="0"/>
              <a:t>ukuran</a:t>
            </a:r>
            <a:r>
              <a:rPr lang="en-US" dirty="0" smtClean="0"/>
              <a:t> font 10pt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39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514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210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0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4602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6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8874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411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80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96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20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9789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5780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729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181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278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169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81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003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32198"/>
            <a:ext cx="9144000" cy="5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9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4" Type="http://schemas.openxmlformats.org/officeDocument/2006/relationships/image" Target="../media/image8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80" cy="5143500"/>
          </a:xfrm>
          <a:prstGeom prst="rect">
            <a:avLst/>
          </a:prstGeom>
        </p:spPr>
      </p:pic>
      <p:cxnSp>
        <p:nvCxnSpPr>
          <p:cNvPr id="9" name="直線コネクタ 9"/>
          <p:cNvCxnSpPr/>
          <p:nvPr/>
        </p:nvCxnSpPr>
        <p:spPr>
          <a:xfrm>
            <a:off x="4572000" y="28765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810000" y="1336846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11875" y="3018279"/>
            <a:ext cx="2070118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SD/MI KELA</a:t>
            </a:r>
            <a:r>
              <a:rPr lang="id-ID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d-ID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</a:p>
        </p:txBody>
      </p:sp>
      <p:sp>
        <p:nvSpPr>
          <p:cNvPr id="13" name="Cube 12"/>
          <p:cNvSpPr/>
          <p:nvPr/>
        </p:nvSpPr>
        <p:spPr>
          <a:xfrm>
            <a:off x="1784949" y="895350"/>
            <a:ext cx="2329851" cy="3287686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テキスト プレースホルダー 11"/>
          <p:cNvSpPr txBox="1">
            <a:spLocks/>
          </p:cNvSpPr>
          <p:nvPr/>
        </p:nvSpPr>
        <p:spPr>
          <a:xfrm>
            <a:off x="4081130" y="2005935"/>
            <a:ext cx="4495800" cy="565815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2800" b="1" dirty="0" err="1" smtClean="0">
                <a:solidFill>
                  <a:srgbClr val="8E9D01"/>
                </a:solidFill>
                <a:cs typeface="Arial" pitchFamily="34" charset="0"/>
              </a:rPr>
              <a:t>Seni</a:t>
            </a:r>
            <a:r>
              <a:rPr lang="en-US" sz="2800" b="1" dirty="0" smtClean="0">
                <a:solidFill>
                  <a:srgbClr val="8E9D01"/>
                </a:solidFill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8E9D01"/>
                </a:solidFill>
                <a:cs typeface="Arial" pitchFamily="34" charset="0"/>
              </a:rPr>
              <a:t>Budaya</a:t>
            </a:r>
            <a:endParaRPr lang="en-US" sz="2800" b="1" dirty="0" smtClean="0">
              <a:solidFill>
                <a:srgbClr val="8E9D01"/>
              </a:solidFill>
              <a:cs typeface="Arial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52132" t="21555" r="18907" b="11234"/>
          <a:stretch/>
        </p:blipFill>
        <p:spPr>
          <a:xfrm>
            <a:off x="1773034" y="996431"/>
            <a:ext cx="2240280" cy="318660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727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583">
        <p14:reveal/>
      </p:transition>
    </mc:Choice>
    <mc:Fallback xmlns="">
      <p:transition spd="slow" advTm="65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4300" y="794571"/>
            <a:ext cx="47339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500" b="1" dirty="0" smtClean="0"/>
              <a:t>2. Mengenal Kolase.</a:t>
            </a:r>
            <a:endParaRPr lang="en-US" sz="2500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-152400" y="-95250"/>
            <a:ext cx="7666881" cy="971550"/>
            <a:chOff x="-161181" y="-129506"/>
            <a:chExt cx="7666881" cy="1041842"/>
          </a:xfrm>
        </p:grpSpPr>
        <p:sp>
          <p:nvSpPr>
            <p:cNvPr id="13" name="Rectangle 12"/>
            <p:cNvSpPr/>
            <p:nvPr/>
          </p:nvSpPr>
          <p:spPr>
            <a:xfrm>
              <a:off x="105519" y="99442"/>
              <a:ext cx="7133481" cy="56630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bg1"/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id-ID" sz="28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. Membuat dan Menghias Karya Dua Dimensi</a:t>
              </a:r>
              <a:endParaRPr lang="en-US" sz="2800" b="1" dirty="0">
                <a:solidFill>
                  <a:schemeClr val="tx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9" name="4-Point Star 18"/>
            <p:cNvSpPr/>
            <p:nvPr/>
          </p:nvSpPr>
          <p:spPr>
            <a:xfrm>
              <a:off x="6972300" y="419166"/>
              <a:ext cx="533400" cy="493170"/>
            </a:xfrm>
            <a:prstGeom prst="star4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4-Point Star 19"/>
            <p:cNvSpPr/>
            <p:nvPr/>
          </p:nvSpPr>
          <p:spPr>
            <a:xfrm>
              <a:off x="-161181" y="-129506"/>
              <a:ext cx="533400" cy="493170"/>
            </a:xfrm>
            <a:prstGeom prst="star4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89107" y="1443127"/>
            <a:ext cx="4586974" cy="1938992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sz="3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Kolase bercerita </a:t>
            </a:r>
            <a:r>
              <a:rPr lang="id-ID" sz="3000" b="1" dirty="0">
                <a:solidFill>
                  <a:schemeClr val="tx1"/>
                </a:solidFill>
              </a:rPr>
              <a:t>dibuat dari berbagai bentuk potongan kertas yang disusun hingga menyerupai suatu </a:t>
            </a:r>
            <a:r>
              <a:rPr lang="id-ID" sz="3000" b="1" dirty="0" smtClean="0">
                <a:solidFill>
                  <a:schemeClr val="tx1"/>
                </a:solidFill>
              </a:rPr>
              <a:t>objek.</a:t>
            </a:r>
            <a:endParaRPr lang="en-US" sz="3000" b="1" dirty="0" smtClean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81" y="1218265"/>
            <a:ext cx="3810000" cy="35890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2569736"/>
      </p:ext>
    </p:extLst>
  </p:cSld>
  <p:clrMapOvr>
    <a:masterClrMapping/>
  </p:clrMapOvr>
  <p:transition spd="med" advTm="1700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2808" y="612727"/>
            <a:ext cx="47339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500" b="1" dirty="0" smtClean="0"/>
              <a:t>2. Mengenal Kolase.</a:t>
            </a:r>
            <a:endParaRPr lang="en-US" sz="2500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-152400" y="-95250"/>
            <a:ext cx="7666881" cy="971550"/>
            <a:chOff x="-161181" y="-129506"/>
            <a:chExt cx="7666881" cy="1041842"/>
          </a:xfrm>
        </p:grpSpPr>
        <p:sp>
          <p:nvSpPr>
            <p:cNvPr id="13" name="Rectangle 12"/>
            <p:cNvSpPr/>
            <p:nvPr/>
          </p:nvSpPr>
          <p:spPr>
            <a:xfrm>
              <a:off x="105519" y="99442"/>
              <a:ext cx="7133481" cy="56630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bg1"/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id-ID" sz="28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. Membuat dan Menghias Karya Dua Dimensi</a:t>
              </a:r>
              <a:endParaRPr lang="en-US" sz="2800" b="1" dirty="0">
                <a:solidFill>
                  <a:schemeClr val="tx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9" name="4-Point Star 18"/>
            <p:cNvSpPr/>
            <p:nvPr/>
          </p:nvSpPr>
          <p:spPr>
            <a:xfrm>
              <a:off x="6972300" y="419166"/>
              <a:ext cx="533400" cy="493170"/>
            </a:xfrm>
            <a:prstGeom prst="star4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4-Point Star 19"/>
            <p:cNvSpPr/>
            <p:nvPr/>
          </p:nvSpPr>
          <p:spPr>
            <a:xfrm>
              <a:off x="-161181" y="-129506"/>
              <a:ext cx="533400" cy="493170"/>
            </a:xfrm>
            <a:prstGeom prst="star4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54090" y="1775758"/>
            <a:ext cx="5841910" cy="1569660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b="1" dirty="0" smtClean="0">
                <a:solidFill>
                  <a:srgbClr val="FF0000"/>
                </a:solidFill>
              </a:rPr>
              <a:t>G</a:t>
            </a:r>
            <a:r>
              <a:rPr lang="id-ID" sz="2400" b="1" dirty="0" smtClean="0">
                <a:solidFill>
                  <a:srgbClr val="FF0000"/>
                </a:solidFill>
              </a:rPr>
              <a:t>untinglah </a:t>
            </a:r>
            <a:r>
              <a:rPr lang="id-ID" sz="2400" b="1" dirty="0">
                <a:solidFill>
                  <a:srgbClr val="FF0000"/>
                </a:solidFill>
              </a:rPr>
              <a:t>kertas warna 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      </a:t>
            </a:r>
            <a:r>
              <a:rPr lang="id-ID" sz="2400" b="1" dirty="0" smtClean="0">
                <a:solidFill>
                  <a:schemeClr val="tx1"/>
                </a:solidFill>
              </a:rPr>
              <a:t>hingga </a:t>
            </a:r>
            <a:r>
              <a:rPr lang="id-ID" sz="2400" b="1" dirty="0">
                <a:solidFill>
                  <a:schemeClr val="tx1"/>
                </a:solidFill>
              </a:rPr>
              <a:t>menjadi </a:t>
            </a:r>
            <a:r>
              <a:rPr lang="id-ID" sz="2400" b="1" dirty="0" smtClean="0">
                <a:solidFill>
                  <a:schemeClr val="tx1"/>
                </a:solidFill>
              </a:rPr>
              <a:t>potongan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id-ID" sz="2400" b="1" dirty="0" smtClean="0">
                <a:solidFill>
                  <a:schemeClr val="tx1"/>
                </a:solidFill>
              </a:rPr>
              <a:t>kecil.</a:t>
            </a:r>
            <a:endParaRPr lang="en-US" sz="2400" b="1" dirty="0" smtClean="0">
              <a:solidFill>
                <a:schemeClr val="tx1"/>
              </a:solidFill>
            </a:endParaRPr>
          </a:p>
          <a:p>
            <a:pPr marL="457200" indent="-457200">
              <a:buAutoNum type="arabicPeriod"/>
            </a:pPr>
            <a:r>
              <a:rPr lang="en-US" sz="2400" b="1" dirty="0">
                <a:solidFill>
                  <a:srgbClr val="00B050"/>
                </a:solidFill>
              </a:rPr>
              <a:t>S</a:t>
            </a:r>
            <a:r>
              <a:rPr lang="id-ID" sz="2400" b="1" dirty="0" smtClean="0">
                <a:solidFill>
                  <a:srgbClr val="00B050"/>
                </a:solidFill>
              </a:rPr>
              <a:t>usun </a:t>
            </a:r>
            <a:r>
              <a:rPr lang="id-ID" sz="2400" b="1" dirty="0">
                <a:solidFill>
                  <a:srgbClr val="00B050"/>
                </a:solidFill>
              </a:rPr>
              <a:t>dan tempelkan potongan kertas </a:t>
            </a:r>
            <a:r>
              <a:rPr lang="id-ID" sz="2400" b="1" dirty="0">
                <a:solidFill>
                  <a:schemeClr val="tx1"/>
                </a:solidFill>
              </a:rPr>
              <a:t>hingga menyerupai objek yang inginkan.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4090" y="1119485"/>
            <a:ext cx="584191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chemeClr val="tx1"/>
                </a:solidFill>
              </a:rPr>
              <a:t>Langkah-langkah membuat kolase ber</a:t>
            </a:r>
            <a:r>
              <a:rPr lang="en-US" sz="2400" b="1" dirty="0" err="1" smtClean="0">
                <a:solidFill>
                  <a:schemeClr val="tx1"/>
                </a:solidFill>
              </a:rPr>
              <a:t>cerita</a:t>
            </a:r>
            <a:r>
              <a:rPr lang="id-ID" sz="2400" b="1" dirty="0" smtClean="0">
                <a:solidFill>
                  <a:schemeClr val="tx1"/>
                </a:solidFill>
              </a:rPr>
              <a:t>.</a:t>
            </a:r>
            <a:endParaRPr lang="id-ID" sz="24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065202"/>
            <a:ext cx="2303215" cy="3257550"/>
          </a:xfrm>
          <a:prstGeom prst="rect">
            <a:avLst/>
          </a:prstGeom>
          <a:ln w="1905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4847827"/>
      </p:ext>
    </p:extLst>
  </p:cSld>
  <p:clrMapOvr>
    <a:masterClrMapping/>
  </p:clrMapOvr>
  <p:transition spd="med" advTm="1700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477" t="3072" r="-5477" b="-3072"/>
          <a:stretch/>
        </p:blipFill>
        <p:spPr>
          <a:xfrm flipH="1">
            <a:off x="3124200" y="981692"/>
            <a:ext cx="5763827" cy="37897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2808" y="713767"/>
            <a:ext cx="47339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500" b="1" dirty="0" smtClean="0"/>
              <a:t>3. Mengenal Seni Melipat Kertas.</a:t>
            </a:r>
            <a:endParaRPr lang="en-US" sz="25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64579" y="1258236"/>
            <a:ext cx="4572001" cy="1384995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sz="2800" b="1" dirty="0">
                <a:solidFill>
                  <a:schemeClr val="tx1"/>
                </a:solidFill>
              </a:rPr>
              <a:t>Karya seni dapat dibuat dengan teknik melipat atau disebut juga </a:t>
            </a:r>
            <a:r>
              <a:rPr lang="id-ID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origami.</a:t>
            </a:r>
            <a:endParaRPr lang="en-US" sz="2800" b="1" dirty="0" smtClean="0">
              <a:solidFill>
                <a:schemeClr val="tx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-152400" y="-95250"/>
            <a:ext cx="7666881" cy="971550"/>
            <a:chOff x="-161181" y="-129506"/>
            <a:chExt cx="7666881" cy="1041842"/>
          </a:xfrm>
        </p:grpSpPr>
        <p:sp>
          <p:nvSpPr>
            <p:cNvPr id="17" name="Rectangle 16"/>
            <p:cNvSpPr/>
            <p:nvPr/>
          </p:nvSpPr>
          <p:spPr>
            <a:xfrm>
              <a:off x="105519" y="99442"/>
              <a:ext cx="7133481" cy="56630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bg1"/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id-ID" sz="28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. Membuat dan Menghias Karya Dua Dimensi</a:t>
              </a:r>
              <a:endParaRPr lang="en-US" sz="2800" b="1" dirty="0">
                <a:solidFill>
                  <a:schemeClr val="tx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8" name="4-Point Star 17"/>
            <p:cNvSpPr/>
            <p:nvPr/>
          </p:nvSpPr>
          <p:spPr>
            <a:xfrm>
              <a:off x="6972300" y="419166"/>
              <a:ext cx="533400" cy="493170"/>
            </a:xfrm>
            <a:prstGeom prst="star4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4-Point Star 20"/>
            <p:cNvSpPr/>
            <p:nvPr/>
          </p:nvSpPr>
          <p:spPr>
            <a:xfrm>
              <a:off x="-161181" y="-129506"/>
              <a:ext cx="533400" cy="493170"/>
            </a:xfrm>
            <a:prstGeom prst="star4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64579" y="2876550"/>
            <a:ext cx="4572001" cy="1384995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sz="2800" b="1" dirty="0">
                <a:solidFill>
                  <a:schemeClr val="tx1"/>
                </a:solidFill>
              </a:rPr>
              <a:t>Origami berasal dari </a:t>
            </a:r>
            <a:r>
              <a:rPr lang="id-ID" sz="2800" b="1" dirty="0">
                <a:solidFill>
                  <a:schemeClr val="accent1"/>
                </a:solidFill>
              </a:rPr>
              <a:t>Jepang. </a:t>
            </a:r>
            <a:r>
              <a:rPr lang="id-ID" sz="2800" b="1" dirty="0">
                <a:solidFill>
                  <a:schemeClr val="tx1"/>
                </a:solidFill>
              </a:rPr>
              <a:t>Alat dan bahan yang digunakan adalah </a:t>
            </a:r>
            <a:r>
              <a:rPr lang="id-ID" sz="2800" b="1" dirty="0">
                <a:solidFill>
                  <a:schemeClr val="accent1"/>
                </a:solidFill>
              </a:rPr>
              <a:t>kertas.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7070791"/>
      </p:ext>
    </p:extLst>
  </p:cSld>
  <p:clrMapOvr>
    <a:masterClrMapping/>
  </p:clrMapOvr>
  <p:transition spd="med" advTm="2986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2808" y="713767"/>
            <a:ext cx="47339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500" b="1" dirty="0" smtClean="0"/>
              <a:t>3. Mengenal Seni Melipat Kertas.</a:t>
            </a:r>
            <a:endParaRPr lang="en-US" sz="2500" b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-152400" y="-95250"/>
            <a:ext cx="7666881" cy="971550"/>
            <a:chOff x="-161181" y="-129506"/>
            <a:chExt cx="7666881" cy="1041842"/>
          </a:xfrm>
        </p:grpSpPr>
        <p:sp>
          <p:nvSpPr>
            <p:cNvPr id="17" name="Rectangle 16"/>
            <p:cNvSpPr/>
            <p:nvPr/>
          </p:nvSpPr>
          <p:spPr>
            <a:xfrm>
              <a:off x="105519" y="99442"/>
              <a:ext cx="7133481" cy="56630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bg1"/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id-ID" sz="28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. Membuat dan Menghias Karya Dua Dimensi</a:t>
              </a:r>
              <a:endParaRPr lang="en-US" sz="2800" b="1" dirty="0">
                <a:solidFill>
                  <a:schemeClr val="tx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8" name="4-Point Star 17"/>
            <p:cNvSpPr/>
            <p:nvPr/>
          </p:nvSpPr>
          <p:spPr>
            <a:xfrm>
              <a:off x="6972300" y="419166"/>
              <a:ext cx="533400" cy="493170"/>
            </a:xfrm>
            <a:prstGeom prst="star4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4-Point Star 20"/>
            <p:cNvSpPr/>
            <p:nvPr/>
          </p:nvSpPr>
          <p:spPr>
            <a:xfrm>
              <a:off x="-161181" y="-129506"/>
              <a:ext cx="533400" cy="493170"/>
            </a:xfrm>
            <a:prstGeom prst="star4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28600" y="1962150"/>
            <a:ext cx="4191000" cy="2462213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id-ID" sz="2200" dirty="0" smtClean="0">
              <a:solidFill>
                <a:schemeClr val="tx1"/>
              </a:solidFill>
            </a:endParaRPr>
          </a:p>
          <a:p>
            <a:pPr marL="457200" indent="-457200">
              <a:buAutoNum type="alphaLcPeriod"/>
            </a:pPr>
            <a:r>
              <a:rPr lang="id-ID" sz="2200" b="1" dirty="0">
                <a:solidFill>
                  <a:schemeClr val="tx1"/>
                </a:solidFill>
              </a:rPr>
              <a:t>Lipatlah kertas mengikuti titik-titik yang ada.</a:t>
            </a:r>
          </a:p>
          <a:p>
            <a:pPr marL="457200" indent="-457200">
              <a:buAutoNum type="alphaLcPeriod"/>
            </a:pPr>
            <a:r>
              <a:rPr lang="id-ID" sz="2200" b="1" dirty="0">
                <a:solidFill>
                  <a:schemeClr val="tx1"/>
                </a:solidFill>
              </a:rPr>
              <a:t>Lipatlah kertas ke arah yang ditunjukkan tanda panah.</a:t>
            </a:r>
          </a:p>
          <a:p>
            <a:pPr marL="457200" indent="-457200">
              <a:buAutoNum type="alphaLcPeriod"/>
            </a:pPr>
            <a:r>
              <a:rPr lang="id-ID" sz="2200" b="1" dirty="0">
                <a:solidFill>
                  <a:schemeClr val="tx1"/>
                </a:solidFill>
              </a:rPr>
              <a:t>Bukalah lipatan sesuai arah tanda panah. </a:t>
            </a:r>
            <a:endParaRPr lang="en-US" sz="2200" b="1" dirty="0">
              <a:solidFill>
                <a:schemeClr val="tx1"/>
              </a:solidFill>
            </a:endParaRPr>
          </a:p>
        </p:txBody>
      </p:sp>
      <p:sp>
        <p:nvSpPr>
          <p:cNvPr id="27" name="Rounded Rectangular Callout 26"/>
          <p:cNvSpPr/>
          <p:nvPr/>
        </p:nvSpPr>
        <p:spPr>
          <a:xfrm>
            <a:off x="228600" y="1270258"/>
            <a:ext cx="4191000" cy="768092"/>
          </a:xfrm>
          <a:prstGeom prst="wedgeRoundRectCallout">
            <a:avLst>
              <a:gd name="adj1" fmla="val -37075"/>
              <a:gd name="adj2" fmla="val 80053"/>
              <a:gd name="adj3" fmla="val 16667"/>
            </a:avLst>
          </a:prstGeom>
          <a:ln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300" b="1" dirty="0" smtClean="0"/>
              <a:t>Langkah-langkah membuat </a:t>
            </a:r>
          </a:p>
          <a:p>
            <a:pPr algn="ctr"/>
            <a:r>
              <a:rPr lang="id-ID" sz="2300" b="1" dirty="0" smtClean="0"/>
              <a:t>origami </a:t>
            </a:r>
            <a:r>
              <a:rPr lang="en-US" sz="2300" b="1" dirty="0" err="1" smtClean="0"/>
              <a:t>bentuk</a:t>
            </a:r>
            <a:r>
              <a:rPr lang="en-US" sz="2300" b="1" dirty="0" smtClean="0"/>
              <a:t> </a:t>
            </a:r>
            <a:r>
              <a:rPr lang="id-ID" sz="2300" b="1" dirty="0" smtClean="0"/>
              <a:t>perahu</a:t>
            </a:r>
            <a:endParaRPr lang="en-US" sz="23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33550"/>
            <a:ext cx="4292819" cy="21396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8549220"/>
      </p:ext>
    </p:extLst>
  </p:cSld>
  <p:clrMapOvr>
    <a:masterClrMapping/>
  </p:clrMapOvr>
  <p:transition spd="med" advTm="2986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6" grpId="0" build="p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787644"/>
            <a:ext cx="3926903" cy="33552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2808" y="799296"/>
            <a:ext cx="47339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500" b="1" dirty="0" smtClean="0"/>
              <a:t>4. Menghias Karya Dua Dimensi</a:t>
            </a:r>
            <a:endParaRPr lang="en-US" sz="25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-152400" y="-95250"/>
            <a:ext cx="7666881" cy="971550"/>
            <a:chOff x="-161181" y="-129506"/>
            <a:chExt cx="7666881" cy="1041842"/>
          </a:xfrm>
        </p:grpSpPr>
        <p:sp>
          <p:nvSpPr>
            <p:cNvPr id="12" name="Rectangle 11"/>
            <p:cNvSpPr/>
            <p:nvPr/>
          </p:nvSpPr>
          <p:spPr>
            <a:xfrm>
              <a:off x="105519" y="99442"/>
              <a:ext cx="7133481" cy="56630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bg1"/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id-ID" sz="28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. Membuat dan Menghias Karya Dua Dimensi</a:t>
              </a:r>
              <a:endParaRPr lang="en-US" sz="2800" b="1" dirty="0">
                <a:solidFill>
                  <a:schemeClr val="tx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3" name="4-Point Star 12"/>
            <p:cNvSpPr/>
            <p:nvPr/>
          </p:nvSpPr>
          <p:spPr>
            <a:xfrm>
              <a:off x="6972300" y="419166"/>
              <a:ext cx="533400" cy="493170"/>
            </a:xfrm>
            <a:prstGeom prst="star4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4-Point Star 13"/>
            <p:cNvSpPr/>
            <p:nvPr/>
          </p:nvSpPr>
          <p:spPr>
            <a:xfrm>
              <a:off x="-161181" y="-129506"/>
              <a:ext cx="533400" cy="493170"/>
            </a:xfrm>
            <a:prstGeom prst="star4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74302" y="1428369"/>
            <a:ext cx="4096311" cy="1815882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Gambar, lukisan, dan kolase </a:t>
            </a:r>
            <a:r>
              <a:rPr lang="id-ID" sz="2800" b="1" dirty="0">
                <a:solidFill>
                  <a:schemeClr val="tx1"/>
                </a:solidFill>
              </a:rPr>
              <a:t>merupakan karya dua dimensi dapat </a:t>
            </a:r>
            <a:r>
              <a:rPr lang="id-ID" sz="2800" b="1" dirty="0" smtClean="0">
                <a:solidFill>
                  <a:schemeClr val="tx1"/>
                </a:solidFill>
              </a:rPr>
              <a:t>dihias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dengan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memberi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bingkai</a:t>
            </a:r>
            <a:r>
              <a:rPr lang="id-ID" sz="2800" b="1" dirty="0" smtClean="0">
                <a:solidFill>
                  <a:schemeClr val="tx1"/>
                </a:solidFill>
              </a:rPr>
              <a:t>.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86400" y="3996113"/>
            <a:ext cx="2725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Bingkai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yang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dihias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dengan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cangkang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kerang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1144712"/>
      </p:ext>
    </p:extLst>
  </p:cSld>
  <p:clrMapOvr>
    <a:masterClrMapping/>
  </p:clrMapOvr>
  <p:transition spd="med" advTm="1404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 animBg="1"/>
      <p:bldP spid="5" grpId="0"/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42807" y="815446"/>
            <a:ext cx="52673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500" b="1" dirty="0" smtClean="0"/>
              <a:t>1. Bentuk-Bentuk Karya Tiga Dimensi.</a:t>
            </a:r>
            <a:endParaRPr lang="en-US" sz="25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-152400" y="-95250"/>
            <a:ext cx="7666881" cy="971550"/>
            <a:chOff x="-161181" y="-129506"/>
            <a:chExt cx="7666881" cy="1041842"/>
          </a:xfrm>
        </p:grpSpPr>
        <p:sp>
          <p:nvSpPr>
            <p:cNvPr id="12" name="Rectangle 11"/>
            <p:cNvSpPr/>
            <p:nvPr/>
          </p:nvSpPr>
          <p:spPr>
            <a:xfrm>
              <a:off x="105519" y="99442"/>
              <a:ext cx="7133481" cy="60728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bg1"/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id-ID" sz="28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. Membuat dan Menghias Karya Tiga Dimensi</a:t>
              </a:r>
              <a:endParaRPr lang="en-US" sz="2800" b="1" dirty="0">
                <a:solidFill>
                  <a:schemeClr val="tx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3" name="4-Point Star 12"/>
            <p:cNvSpPr/>
            <p:nvPr/>
          </p:nvSpPr>
          <p:spPr>
            <a:xfrm>
              <a:off x="6972300" y="419166"/>
              <a:ext cx="533400" cy="493170"/>
            </a:xfrm>
            <a:prstGeom prst="star4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4-Point Star 13"/>
            <p:cNvSpPr/>
            <p:nvPr/>
          </p:nvSpPr>
          <p:spPr>
            <a:xfrm>
              <a:off x="-161181" y="-129506"/>
              <a:ext cx="533400" cy="493170"/>
            </a:xfrm>
            <a:prstGeom prst="star4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33039" y="1456882"/>
            <a:ext cx="3881761" cy="3000821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d-ID" sz="2700" b="1" dirty="0">
                <a:solidFill>
                  <a:schemeClr val="accent3"/>
                </a:solidFill>
              </a:rPr>
              <a:t>Karya tiga dimensi </a:t>
            </a:r>
            <a:r>
              <a:rPr lang="id-ID" sz="2700" b="1" dirty="0">
                <a:solidFill>
                  <a:schemeClr val="tx1"/>
                </a:solidFill>
              </a:rPr>
              <a:t>adalah karya seni yang memiliki </a:t>
            </a:r>
            <a:r>
              <a:rPr lang="id-ID" sz="2700" b="1" dirty="0">
                <a:solidFill>
                  <a:schemeClr val="accent6">
                    <a:lumMod val="75000"/>
                  </a:schemeClr>
                </a:solidFill>
              </a:rPr>
              <a:t>panjang, lebar, dan </a:t>
            </a:r>
            <a:r>
              <a:rPr lang="id-ID" sz="2700" b="1" dirty="0" smtClean="0">
                <a:solidFill>
                  <a:schemeClr val="accent6">
                    <a:lumMod val="75000"/>
                  </a:schemeClr>
                </a:solidFill>
              </a:rPr>
              <a:t>tinggi</a:t>
            </a:r>
            <a:r>
              <a:rPr lang="id-ID" sz="2700" b="1" dirty="0" smtClean="0">
                <a:solidFill>
                  <a:schemeClr val="tx1"/>
                </a:solidFill>
              </a:rPr>
              <a:t>.</a:t>
            </a:r>
            <a:endParaRPr lang="en-US" sz="2700" b="1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b="1" dirty="0" err="1" smtClean="0">
                <a:solidFill>
                  <a:schemeClr val="tx1"/>
                </a:solidFill>
              </a:rPr>
              <a:t>Karya</a:t>
            </a:r>
            <a:r>
              <a:rPr lang="en-US" sz="2700" b="1" dirty="0" smtClean="0">
                <a:solidFill>
                  <a:schemeClr val="tx1"/>
                </a:solidFill>
              </a:rPr>
              <a:t> </a:t>
            </a:r>
            <a:r>
              <a:rPr lang="en-US" sz="2700" b="1" dirty="0" err="1" smtClean="0">
                <a:solidFill>
                  <a:schemeClr val="tx1"/>
                </a:solidFill>
              </a:rPr>
              <a:t>tiga</a:t>
            </a:r>
            <a:r>
              <a:rPr lang="en-US" sz="2700" b="1" dirty="0" smtClean="0">
                <a:solidFill>
                  <a:schemeClr val="tx1"/>
                </a:solidFill>
              </a:rPr>
              <a:t> </a:t>
            </a:r>
            <a:r>
              <a:rPr lang="en-US" sz="2700" b="1" dirty="0" err="1" smtClean="0">
                <a:solidFill>
                  <a:schemeClr val="tx1"/>
                </a:solidFill>
              </a:rPr>
              <a:t>dimensi</a:t>
            </a:r>
            <a:r>
              <a:rPr lang="en-US" sz="2700" b="1" dirty="0" smtClean="0">
                <a:solidFill>
                  <a:schemeClr val="tx1"/>
                </a:solidFill>
              </a:rPr>
              <a:t> </a:t>
            </a:r>
            <a:r>
              <a:rPr lang="en-US" sz="2700" b="1" dirty="0" err="1" smtClean="0">
                <a:solidFill>
                  <a:schemeClr val="tx1"/>
                </a:solidFill>
              </a:rPr>
              <a:t>memiliki</a:t>
            </a:r>
            <a:r>
              <a:rPr lang="en-US" sz="2700" b="1" dirty="0" smtClean="0">
                <a:solidFill>
                  <a:schemeClr val="tx1"/>
                </a:solidFill>
              </a:rPr>
              <a:t> </a:t>
            </a:r>
            <a:r>
              <a:rPr lang="en-US" sz="2700" b="1" dirty="0" err="1" smtClean="0">
                <a:solidFill>
                  <a:schemeClr val="accent4">
                    <a:lumMod val="75000"/>
                  </a:schemeClr>
                </a:solidFill>
              </a:rPr>
              <a:t>berbagai</a:t>
            </a:r>
            <a:r>
              <a:rPr lang="en-US" sz="27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700" b="1" dirty="0" err="1" smtClean="0">
                <a:solidFill>
                  <a:schemeClr val="accent4">
                    <a:lumMod val="75000"/>
                  </a:schemeClr>
                </a:solidFill>
              </a:rPr>
              <a:t>bentuk</a:t>
            </a:r>
            <a:r>
              <a:rPr lang="en-US" sz="2700" b="1" dirty="0" smtClean="0">
                <a:solidFill>
                  <a:schemeClr val="tx1"/>
                </a:solidFill>
              </a:rPr>
              <a:t>.</a:t>
            </a:r>
            <a:endParaRPr lang="en-US" sz="2700" b="1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529225" y="3647798"/>
            <a:ext cx="1905000" cy="5325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sz="1600" dirty="0" smtClean="0"/>
              <a:t>Kotak tisu berbentuk balok.</a:t>
            </a:r>
            <a:endParaRPr lang="en-US" sz="1600" dirty="0"/>
          </a:p>
        </p:txBody>
      </p:sp>
      <p:sp>
        <p:nvSpPr>
          <p:cNvPr id="22" name="Rounded Rectangle 21"/>
          <p:cNvSpPr/>
          <p:nvPr/>
        </p:nvSpPr>
        <p:spPr>
          <a:xfrm>
            <a:off x="6858000" y="3653243"/>
            <a:ext cx="1905000" cy="5325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sz="1600" dirty="0" smtClean="0"/>
              <a:t>Topi ulang tahun berbentuk kerucut.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050" y="1980562"/>
            <a:ext cx="2295350" cy="14651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232" y="1292500"/>
            <a:ext cx="1666535" cy="21907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5578755"/>
      </p:ext>
    </p:extLst>
  </p:cSld>
  <p:clrMapOvr>
    <a:masterClrMapping/>
  </p:clrMapOvr>
  <p:transition spd="med" advTm="1769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 animBg="1"/>
      <p:bldP spid="21" grpId="0" animBg="1"/>
      <p:bldP spid="21" grpId="1" animBg="1"/>
      <p:bldP spid="22" grpId="0" animBg="1"/>
      <p:bldP spid="2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42808" y="713767"/>
            <a:ext cx="64103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500" b="1" dirty="0" smtClean="0"/>
              <a:t>2. Membuat dan Menghias Karya Tiga Dimensi.</a:t>
            </a:r>
            <a:endParaRPr lang="en-US" sz="25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-152400" y="-95250"/>
            <a:ext cx="7666881" cy="971550"/>
            <a:chOff x="-161181" y="-129506"/>
            <a:chExt cx="7666881" cy="1041842"/>
          </a:xfrm>
        </p:grpSpPr>
        <p:sp>
          <p:nvSpPr>
            <p:cNvPr id="12" name="Rectangle 11"/>
            <p:cNvSpPr/>
            <p:nvPr/>
          </p:nvSpPr>
          <p:spPr>
            <a:xfrm>
              <a:off x="105519" y="99442"/>
              <a:ext cx="7133481" cy="60728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bg1"/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id-ID" sz="28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. Membuat dan Menghias Karya Tiga Dimensi</a:t>
              </a:r>
              <a:endParaRPr lang="en-US" sz="2800" b="1" dirty="0">
                <a:solidFill>
                  <a:schemeClr val="tx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3" name="4-Point Star 12"/>
            <p:cNvSpPr/>
            <p:nvPr/>
          </p:nvSpPr>
          <p:spPr>
            <a:xfrm>
              <a:off x="6972300" y="419166"/>
              <a:ext cx="533400" cy="493170"/>
            </a:xfrm>
            <a:prstGeom prst="star4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4-Point Star 13"/>
            <p:cNvSpPr/>
            <p:nvPr/>
          </p:nvSpPr>
          <p:spPr>
            <a:xfrm>
              <a:off x="-161181" y="-129506"/>
              <a:ext cx="533400" cy="493170"/>
            </a:xfrm>
            <a:prstGeom prst="star4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57200" y="1733550"/>
            <a:ext cx="4343400" cy="280076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id-ID" sz="1600" dirty="0" smtClean="0"/>
          </a:p>
          <a:p>
            <a:pPr marL="457200" indent="-457200">
              <a:buAutoNum type="alphaLcPeriod"/>
            </a:pPr>
            <a:r>
              <a:rPr lang="id-ID" sz="1600" b="1" dirty="0"/>
              <a:t>Siapkan plastisin aneka warna dan lidi.</a:t>
            </a:r>
          </a:p>
          <a:p>
            <a:pPr marL="457200" indent="-457200">
              <a:buAutoNum type="alphaLcPeriod"/>
            </a:pPr>
            <a:r>
              <a:rPr lang="id-ID" sz="1600" b="1" dirty="0"/>
              <a:t>Tentukan bentuk yang akan kamu buat. Misalnya bentuk ayam.</a:t>
            </a:r>
          </a:p>
          <a:p>
            <a:pPr marL="457200" indent="-457200">
              <a:buAutoNum type="alphaLcPeriod"/>
            </a:pPr>
            <a:r>
              <a:rPr lang="id-ID" sz="1600" b="1" dirty="0"/>
              <a:t>Buatlah bentuk-bentuk bagian tubuh ayam menggunakan plastisin.</a:t>
            </a:r>
          </a:p>
          <a:p>
            <a:pPr marL="457200" indent="-457200">
              <a:buAutoNum type="alphaLcPeriod"/>
            </a:pPr>
            <a:r>
              <a:rPr lang="id-ID" sz="1600" b="1" dirty="0"/>
              <a:t>Sambungkanlah bentuk bagian-bagian tubuh ayam menggunakan lidi.</a:t>
            </a:r>
          </a:p>
          <a:p>
            <a:pPr marL="457200" indent="-457200">
              <a:buAutoNum type="alphaLcPeriod"/>
            </a:pPr>
            <a:r>
              <a:rPr lang="id-ID" sz="1600" b="1" dirty="0"/>
              <a:t>Tekan-tekanlah bagian sambungan tersebut agar menyatu dengan baik.</a:t>
            </a:r>
          </a:p>
          <a:p>
            <a:pPr marL="457200" indent="-457200">
              <a:buAutoNum type="alphaLcPeriod"/>
            </a:pPr>
            <a:r>
              <a:rPr lang="id-ID" sz="1600" b="1" dirty="0"/>
              <a:t>Karya seni tiga dimensi sederhana selesai.</a:t>
            </a:r>
          </a:p>
        </p:txBody>
      </p:sp>
      <p:sp>
        <p:nvSpPr>
          <p:cNvPr id="18" name="Rounded Rectangular Callout 17"/>
          <p:cNvSpPr/>
          <p:nvPr/>
        </p:nvSpPr>
        <p:spPr>
          <a:xfrm>
            <a:off x="457201" y="1279224"/>
            <a:ext cx="3429000" cy="530526"/>
          </a:xfrm>
          <a:prstGeom prst="wedgeRoundRectCallout">
            <a:avLst>
              <a:gd name="adj1" fmla="val -37075"/>
              <a:gd name="adj2" fmla="val 80053"/>
              <a:gd name="adj3" fmla="val 16667"/>
            </a:avLst>
          </a:prstGeom>
          <a:ln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600" b="1" dirty="0" smtClean="0"/>
              <a:t>Langkah-langkah membuat </a:t>
            </a:r>
          </a:p>
          <a:p>
            <a:pPr algn="ctr"/>
            <a:r>
              <a:rPr lang="id-ID" sz="1600" b="1" dirty="0"/>
              <a:t>k</a:t>
            </a:r>
            <a:r>
              <a:rPr lang="id-ID" sz="1600" b="1" dirty="0" smtClean="0"/>
              <a:t>arya tiga dimensi sederhana</a:t>
            </a:r>
            <a:endParaRPr lang="en-US" sz="1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041" y="1242407"/>
            <a:ext cx="3840080" cy="31396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9704979"/>
      </p:ext>
    </p:extLst>
  </p:cSld>
  <p:clrMapOvr>
    <a:masterClrMapping/>
  </p:clrMapOvr>
  <p:transition spd="med" advTm="33465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 build="p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61196"/>
            <a:ext cx="4458474" cy="3152578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851748" y="475851"/>
            <a:ext cx="6324695" cy="800516"/>
            <a:chOff x="1611544" y="3343853"/>
            <a:chExt cx="5883878" cy="617687"/>
          </a:xfrm>
        </p:grpSpPr>
        <p:sp>
          <p:nvSpPr>
            <p:cNvPr id="17" name="Parallelogram 16"/>
            <p:cNvSpPr/>
            <p:nvPr/>
          </p:nvSpPr>
          <p:spPr>
            <a:xfrm>
              <a:off x="1611544" y="3352296"/>
              <a:ext cx="5883878" cy="609244"/>
            </a:xfrm>
            <a:prstGeom prst="parallelogram">
              <a:avLst>
                <a:gd name="adj" fmla="val 45313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" name="テキスト プレースホルダー 17"/>
            <p:cNvSpPr txBox="1">
              <a:spLocks/>
            </p:cNvSpPr>
            <p:nvPr/>
          </p:nvSpPr>
          <p:spPr>
            <a:xfrm>
              <a:off x="2477431" y="3343853"/>
              <a:ext cx="4415612" cy="609600"/>
            </a:xfrm>
            <a:prstGeom prst="rect">
              <a:avLst/>
            </a:prstGeom>
          </p:spPr>
          <p:txBody>
            <a:bodyPr vert="horz" lIns="36000" tIns="36000" rIns="36000" bIns="36000" rtlCol="0" anchor="ctr">
              <a:noAutofit/>
            </a:bodyPr>
            <a:lstStyle>
              <a:lvl1pPr marL="342900" indent="-342900" algn="l" defTabSz="1632753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Clr>
                  <a:srgbClr val="FFA513"/>
                </a:buClr>
                <a:buNone/>
                <a:defRPr/>
              </a:pPr>
              <a:r>
                <a:rPr lang="id-ID" sz="2800" b="1" dirty="0" smtClean="0">
                  <a:solidFill>
                    <a:schemeClr val="tx1"/>
                  </a:solidFill>
                </a:rPr>
                <a:t>Membuat dan Menghias Karya Dua dan Tiga Dimensi.</a:t>
              </a:r>
              <a:endParaRPr lang="nn-NO" sz="28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9" name="直角三角形 28"/>
          <p:cNvSpPr/>
          <p:nvPr/>
        </p:nvSpPr>
        <p:spPr>
          <a:xfrm rot="2700000">
            <a:off x="276615" y="436434"/>
            <a:ext cx="948868" cy="948868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20" name="直角三角形 8"/>
          <p:cNvSpPr/>
          <p:nvPr/>
        </p:nvSpPr>
        <p:spPr>
          <a:xfrm rot="2700000">
            <a:off x="496438" y="438072"/>
            <a:ext cx="953406" cy="953406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21" name="直角三角形 4"/>
          <p:cNvSpPr/>
          <p:nvPr/>
        </p:nvSpPr>
        <p:spPr>
          <a:xfrm rot="13500000">
            <a:off x="499395" y="436443"/>
            <a:ext cx="948868" cy="948868"/>
          </a:xfrm>
          <a:prstGeom prst="rtTriangle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defRPr/>
            </a:pPr>
            <a:endParaRPr kumimoji="1" lang="ja-JP" altLang="en-US" kern="0">
              <a:solidFill>
                <a:srgbClr val="5BB8D1"/>
              </a:solidFill>
              <a:latin typeface="Open San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50633" y="496080"/>
            <a:ext cx="825777" cy="837056"/>
            <a:chOff x="2819227" y="-488726"/>
            <a:chExt cx="960519" cy="973636"/>
          </a:xfrm>
          <a:solidFill>
            <a:schemeClr val="accent1">
              <a:lumMod val="40000"/>
              <a:lumOff val="60000"/>
            </a:schemeClr>
          </a:solidFill>
        </p:grpSpPr>
        <p:grpSp>
          <p:nvGrpSpPr>
            <p:cNvPr id="23" name="Group 22"/>
            <p:cNvGrpSpPr/>
            <p:nvPr/>
          </p:nvGrpSpPr>
          <p:grpSpPr>
            <a:xfrm>
              <a:off x="2819227" y="-475609"/>
              <a:ext cx="960519" cy="960519"/>
              <a:chOff x="2819227" y="-475609"/>
              <a:chExt cx="960519" cy="960519"/>
            </a:xfrm>
            <a:grpFill/>
          </p:grpSpPr>
          <p:sp>
            <p:nvSpPr>
              <p:cNvPr id="26" name="Oval 25"/>
              <p:cNvSpPr/>
              <p:nvPr/>
            </p:nvSpPr>
            <p:spPr>
              <a:xfrm>
                <a:off x="2819227" y="-475609"/>
                <a:ext cx="960519" cy="960519"/>
              </a:xfrm>
              <a:prstGeom prst="ellipse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100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849967" y="-444873"/>
                <a:ext cx="898265" cy="898263"/>
              </a:xfrm>
              <a:prstGeom prst="ellipse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100" dirty="0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2885724" y="-488726"/>
              <a:ext cx="826749" cy="5817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Bab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121173" y="-119237"/>
              <a:ext cx="373659" cy="5817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id-ID" sz="2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5</a:t>
              </a:r>
              <a:endPara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52013" y="1733550"/>
            <a:ext cx="3930808" cy="457583"/>
            <a:chOff x="298981" y="2086583"/>
            <a:chExt cx="3930808" cy="457583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9" name="Rectangle 28"/>
            <p:cNvSpPr/>
            <p:nvPr/>
          </p:nvSpPr>
          <p:spPr>
            <a:xfrm>
              <a:off x="298981" y="2086966"/>
              <a:ext cx="3434820" cy="457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ight Triangle 29"/>
            <p:cNvSpPr/>
            <p:nvPr/>
          </p:nvSpPr>
          <p:spPr>
            <a:xfrm flipV="1">
              <a:off x="3733800" y="2086583"/>
              <a:ext cx="495989" cy="457582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3288" y="1907445"/>
            <a:ext cx="3930808" cy="457583"/>
            <a:chOff x="298981" y="2086583"/>
            <a:chExt cx="3930808" cy="457583"/>
          </a:xfrm>
        </p:grpSpPr>
        <p:sp>
          <p:nvSpPr>
            <p:cNvPr id="3" name="Rectangle 2"/>
            <p:cNvSpPr/>
            <p:nvPr/>
          </p:nvSpPr>
          <p:spPr>
            <a:xfrm>
              <a:off x="298981" y="2086966"/>
              <a:ext cx="3434820" cy="4572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ight Triangle 3"/>
            <p:cNvSpPr/>
            <p:nvPr/>
          </p:nvSpPr>
          <p:spPr>
            <a:xfrm flipV="1">
              <a:off x="3733800" y="2086583"/>
              <a:ext cx="495989" cy="457582"/>
            </a:xfrm>
            <a:prstGeom prst="rt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84358" y="1904428"/>
            <a:ext cx="3267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Tujuan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Pembelajaran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1" y="2320826"/>
            <a:ext cx="4876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600" dirty="0" smtClean="0"/>
              <a:t>Menjelaskan pengertian gambar imajinatif.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600" dirty="0" smtClean="0"/>
              <a:t>Menjelaskan cara menggambar dengan alat dan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600" dirty="0" smtClean="0"/>
              <a:t>bahan yang digunakan.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600" dirty="0" smtClean="0"/>
              <a:t>Membuat gambar imajinatif.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600" dirty="0" smtClean="0"/>
              <a:t>Menjelaskan pengertian kolase.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600" dirty="0" smtClean="0"/>
              <a:t>Membuat kolase dan kolase bercerita.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600" dirty="0" smtClean="0"/>
              <a:t>Mengidentifikasi bentuk-bentuk karya tiga dimensi.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600" dirty="0" smtClean="0"/>
              <a:t>Membuat karya dua dimensi sederhana.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600" dirty="0" smtClean="0"/>
              <a:t>Menghias karya tiga dimensi sederhana.</a:t>
            </a:r>
            <a:endParaRPr lang="en-US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856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26125">
        <p14:pan dir="u"/>
      </p:transition>
    </mc:Choice>
    <mc:Fallback xmlns="">
      <p:transition spd="slow" advTm="261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6" grpId="0"/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" y="799296"/>
            <a:ext cx="47339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500" b="1" dirty="0" smtClean="0"/>
              <a:t>1. Mengenal Gambar Imajinatif.</a:t>
            </a:r>
            <a:endParaRPr lang="en-US" sz="25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00167" y="1417388"/>
            <a:ext cx="4648125" cy="1246495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sz="2500" b="1" dirty="0" smtClean="0">
                <a:solidFill>
                  <a:schemeClr val="accent3">
                    <a:lumMod val="75000"/>
                  </a:schemeClr>
                </a:solidFill>
              </a:rPr>
              <a:t>Gambar imajinatif </a:t>
            </a:r>
            <a:r>
              <a:rPr lang="id-ID" sz="2500" b="1" dirty="0" smtClean="0">
                <a:solidFill>
                  <a:schemeClr val="tx1"/>
                </a:solidFill>
              </a:rPr>
              <a:t>adalah gambar yang dibuat berdasarkan khayalan atau imajinasi pelukis</a:t>
            </a:r>
            <a:r>
              <a:rPr lang="id-ID" sz="2500" b="1" dirty="0">
                <a:solidFill>
                  <a:schemeClr val="tx1"/>
                </a:solidFill>
              </a:rPr>
              <a:t>.</a:t>
            </a:r>
            <a:endParaRPr lang="en-US" sz="2500" b="1" dirty="0" smtClean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6303" y="3028950"/>
            <a:ext cx="4671989" cy="1246495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sz="2500" b="1" dirty="0">
                <a:solidFill>
                  <a:schemeClr val="accent3">
                    <a:lumMod val="75000"/>
                  </a:schemeClr>
                </a:solidFill>
              </a:rPr>
              <a:t>Gambar imajinatif </a:t>
            </a:r>
            <a:r>
              <a:rPr lang="id-ID" sz="2500" b="1" dirty="0">
                <a:solidFill>
                  <a:schemeClr val="tx1"/>
                </a:solidFill>
              </a:rPr>
              <a:t>memiliki beberapa unsur. Ada unsur titik, garis, bentuk, dan warna.</a:t>
            </a:r>
            <a:endParaRPr lang="en-US" sz="2500" b="1" dirty="0">
              <a:solidFill>
                <a:schemeClr val="tx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152400" y="-95250"/>
            <a:ext cx="7666881" cy="971550"/>
            <a:chOff x="-161181" y="-129506"/>
            <a:chExt cx="7666881" cy="1041842"/>
          </a:xfrm>
        </p:grpSpPr>
        <p:sp>
          <p:nvSpPr>
            <p:cNvPr id="5" name="Rectangle 4"/>
            <p:cNvSpPr/>
            <p:nvPr/>
          </p:nvSpPr>
          <p:spPr>
            <a:xfrm>
              <a:off x="105519" y="99442"/>
              <a:ext cx="7133481" cy="56630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bg1"/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id-ID" sz="28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. Membuat dan Menghias Karya Dua Dimensi</a:t>
              </a:r>
              <a:endParaRPr lang="en-US" sz="2800" b="1" dirty="0">
                <a:solidFill>
                  <a:schemeClr val="tx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4" name="4-Point Star 13"/>
            <p:cNvSpPr/>
            <p:nvPr/>
          </p:nvSpPr>
          <p:spPr>
            <a:xfrm>
              <a:off x="6972300" y="419166"/>
              <a:ext cx="533400" cy="493170"/>
            </a:xfrm>
            <a:prstGeom prst="star4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4-Point Star 19"/>
            <p:cNvSpPr/>
            <p:nvPr/>
          </p:nvSpPr>
          <p:spPr>
            <a:xfrm>
              <a:off x="-161181" y="-129506"/>
              <a:ext cx="533400" cy="493170"/>
            </a:xfrm>
            <a:prstGeom prst="star4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037823"/>
            <a:ext cx="3861163" cy="3438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7953417"/>
      </p:ext>
    </p:extLst>
  </p:cSld>
  <p:clrMapOvr>
    <a:masterClrMapping/>
  </p:clrMapOvr>
  <p:transition spd="med" advTm="17541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2515" y="1621341"/>
            <a:ext cx="4371885" cy="2626809"/>
          </a:xfrm>
          <a:prstGeom prst="rect">
            <a:avLst/>
          </a:prstGeom>
          <a:ln w="38100">
            <a:solidFill>
              <a:schemeClr val="accent3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id-ID" sz="2000" b="1" dirty="0" smtClean="0"/>
              <a:t>Pikirkanlah </a:t>
            </a:r>
            <a:r>
              <a:rPr lang="id-ID" sz="2000" b="1" dirty="0"/>
              <a:t>benda yang akan </a:t>
            </a:r>
            <a:r>
              <a:rPr lang="id-ID" sz="2000" b="1" dirty="0" smtClean="0"/>
              <a:t>digambar.</a:t>
            </a:r>
            <a:endParaRPr lang="en-US" sz="2000" b="1" dirty="0" smtClean="0"/>
          </a:p>
          <a:p>
            <a:pPr marL="457200" indent="-457200">
              <a:buAutoNum type="arabicPeriod"/>
            </a:pPr>
            <a:r>
              <a:rPr lang="id-ID" sz="2000" b="1" dirty="0" smtClean="0"/>
              <a:t>Setelah itu</a:t>
            </a:r>
            <a:r>
              <a:rPr lang="en-US" sz="2000" b="1" dirty="0" smtClean="0"/>
              <a:t>,</a:t>
            </a:r>
            <a:r>
              <a:rPr lang="id-ID" sz="2000" b="1" dirty="0" smtClean="0"/>
              <a:t> buat</a:t>
            </a:r>
            <a:r>
              <a:rPr lang="en-US" sz="2000" b="1" dirty="0" err="1" smtClean="0"/>
              <a:t>lah</a:t>
            </a:r>
            <a:r>
              <a:rPr lang="id-ID" sz="2000" b="1" dirty="0" smtClean="0"/>
              <a:t> </a:t>
            </a:r>
            <a:r>
              <a:rPr lang="id-ID" sz="2000" b="1" dirty="0"/>
              <a:t>sketsa gambar. </a:t>
            </a:r>
            <a:r>
              <a:rPr lang="id-ID" sz="2000" b="1" dirty="0">
                <a:solidFill>
                  <a:srgbClr val="FF0000"/>
                </a:solidFill>
              </a:rPr>
              <a:t>Sketsa</a:t>
            </a:r>
            <a:r>
              <a:rPr lang="id-ID" sz="2000" b="1" dirty="0"/>
              <a:t> adalah rancangan gambar berupa </a:t>
            </a:r>
            <a:r>
              <a:rPr lang="id-ID" sz="2000" b="1" dirty="0" smtClean="0"/>
              <a:t>garis.</a:t>
            </a:r>
            <a:endParaRPr lang="en-US" sz="2000" b="1" dirty="0"/>
          </a:p>
          <a:p>
            <a:pPr marL="457200" indent="-457200">
              <a:buAutoNum type="arabicPeriod"/>
            </a:pPr>
            <a:r>
              <a:rPr lang="id-ID" sz="2000" b="1" dirty="0" smtClean="0"/>
              <a:t>Setelah </a:t>
            </a:r>
            <a:r>
              <a:rPr lang="id-ID" sz="2000" b="1" dirty="0"/>
              <a:t>membuat sketsa, </a:t>
            </a:r>
            <a:r>
              <a:rPr lang="id-ID" sz="2000" b="1" dirty="0" smtClean="0"/>
              <a:t>warnai</a:t>
            </a:r>
            <a:r>
              <a:rPr lang="en-US" sz="2000" b="1" dirty="0" err="1" smtClean="0"/>
              <a:t>lah</a:t>
            </a:r>
            <a:r>
              <a:rPr lang="id-ID" sz="2000" b="1" dirty="0" smtClean="0"/>
              <a:t> </a:t>
            </a:r>
            <a:r>
              <a:rPr lang="id-ID" sz="2000" b="1" dirty="0"/>
              <a:t>dengan pensil warna, krayon, atau cat air</a:t>
            </a:r>
            <a:r>
              <a:rPr lang="id-ID" sz="2000" b="1" dirty="0" smtClean="0"/>
              <a:t>.</a:t>
            </a:r>
            <a:endParaRPr lang="en-US" sz="2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482" b="47509"/>
          <a:stretch/>
        </p:blipFill>
        <p:spPr>
          <a:xfrm>
            <a:off x="4979249" y="880241"/>
            <a:ext cx="354751" cy="762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-152400" y="-95250"/>
            <a:ext cx="7666881" cy="971550"/>
            <a:chOff x="-161181" y="-129506"/>
            <a:chExt cx="7666881" cy="1041842"/>
          </a:xfrm>
        </p:grpSpPr>
        <p:sp>
          <p:nvSpPr>
            <p:cNvPr id="14" name="Rectangle 13"/>
            <p:cNvSpPr/>
            <p:nvPr/>
          </p:nvSpPr>
          <p:spPr>
            <a:xfrm>
              <a:off x="105519" y="99442"/>
              <a:ext cx="7133481" cy="56630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bg1"/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id-ID" sz="28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. Membuat dan Menghias Karya Dua Dimensi</a:t>
              </a:r>
              <a:endParaRPr lang="en-US" sz="2800" b="1" dirty="0">
                <a:solidFill>
                  <a:schemeClr val="tx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5" name="4-Point Star 14"/>
            <p:cNvSpPr/>
            <p:nvPr/>
          </p:nvSpPr>
          <p:spPr>
            <a:xfrm>
              <a:off x="6972300" y="419166"/>
              <a:ext cx="533400" cy="493170"/>
            </a:xfrm>
            <a:prstGeom prst="star4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4-Point Star 15"/>
            <p:cNvSpPr/>
            <p:nvPr/>
          </p:nvSpPr>
          <p:spPr>
            <a:xfrm>
              <a:off x="-161181" y="-129506"/>
              <a:ext cx="533400" cy="493170"/>
            </a:xfrm>
            <a:prstGeom prst="star4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05468" y="893742"/>
            <a:ext cx="4168805" cy="769441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 smtClean="0">
                <a:solidFill>
                  <a:schemeClr val="bg1"/>
                </a:solidFill>
              </a:rPr>
              <a:t>Langkah-langkah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membuat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gambar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imajinatif</a:t>
            </a:r>
            <a:r>
              <a:rPr lang="en-US" sz="2200" b="1" dirty="0" smtClean="0">
                <a:solidFill>
                  <a:schemeClr val="bg1"/>
                </a:solidFill>
              </a:rPr>
              <a:t>.</a:t>
            </a:r>
            <a:endParaRPr lang="en-US" sz="2200" b="1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0" r="62365"/>
          <a:stretch/>
        </p:blipFill>
        <p:spPr>
          <a:xfrm>
            <a:off x="5588849" y="1642241"/>
            <a:ext cx="990600" cy="14516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95" r="33090"/>
          <a:stretch/>
        </p:blipFill>
        <p:spPr>
          <a:xfrm>
            <a:off x="6579449" y="2425857"/>
            <a:ext cx="1066800" cy="14516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6"/>
          <a:stretch/>
        </p:blipFill>
        <p:spPr>
          <a:xfrm>
            <a:off x="7903245" y="3257550"/>
            <a:ext cx="1219200" cy="1451692"/>
          </a:xfrm>
          <a:prstGeom prst="rect">
            <a:avLst/>
          </a:prstGeom>
        </p:spPr>
      </p:pic>
      <p:sp>
        <p:nvSpPr>
          <p:cNvPr id="4" name="Down Arrow 3"/>
          <p:cNvSpPr/>
          <p:nvPr/>
        </p:nvSpPr>
        <p:spPr>
          <a:xfrm rot="18186213">
            <a:off x="5374461" y="1430841"/>
            <a:ext cx="304800" cy="38100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 rot="18186213">
            <a:off x="6391310" y="2177586"/>
            <a:ext cx="304800" cy="38100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 rot="18186213">
            <a:off x="7698547" y="3135138"/>
            <a:ext cx="304800" cy="38100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6628344"/>
      </p:ext>
    </p:extLst>
  </p:cSld>
  <p:clrMapOvr>
    <a:masterClrMapping/>
  </p:clrMapOvr>
  <p:transition spd="med" advTm="18811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3" grpId="0" animBg="1"/>
      <p:bldP spid="4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2808" y="646896"/>
            <a:ext cx="47339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500" b="1" dirty="0" smtClean="0"/>
              <a:t>2. Mengenal Kolase.</a:t>
            </a:r>
            <a:endParaRPr lang="en-US" sz="2500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-152400" y="-95250"/>
            <a:ext cx="7666881" cy="971550"/>
            <a:chOff x="-161181" y="-129506"/>
            <a:chExt cx="7666881" cy="1041842"/>
          </a:xfrm>
        </p:grpSpPr>
        <p:sp>
          <p:nvSpPr>
            <p:cNvPr id="13" name="Rectangle 12"/>
            <p:cNvSpPr/>
            <p:nvPr/>
          </p:nvSpPr>
          <p:spPr>
            <a:xfrm>
              <a:off x="105519" y="99442"/>
              <a:ext cx="7133481" cy="56630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bg1"/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id-ID" sz="28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. Membuat dan Menghias Karya Dua Dimensi</a:t>
              </a:r>
              <a:endParaRPr lang="en-US" sz="2800" b="1" dirty="0">
                <a:solidFill>
                  <a:schemeClr val="tx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9" name="4-Point Star 18"/>
            <p:cNvSpPr/>
            <p:nvPr/>
          </p:nvSpPr>
          <p:spPr>
            <a:xfrm>
              <a:off x="6972300" y="419166"/>
              <a:ext cx="533400" cy="493170"/>
            </a:xfrm>
            <a:prstGeom prst="star4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4-Point Star 19"/>
            <p:cNvSpPr/>
            <p:nvPr/>
          </p:nvSpPr>
          <p:spPr>
            <a:xfrm>
              <a:off x="-161181" y="-129506"/>
              <a:ext cx="533400" cy="493170"/>
            </a:xfrm>
            <a:prstGeom prst="star4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42068" y="1200150"/>
            <a:ext cx="4124392" cy="1631216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sz="25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Kolase </a:t>
            </a:r>
            <a:r>
              <a:rPr lang="id-ID" sz="2500" b="1" dirty="0" smtClean="0">
                <a:solidFill>
                  <a:schemeClr val="tx1"/>
                </a:solidFill>
              </a:rPr>
              <a:t>adalah karya seni yang dibuat dengan </a:t>
            </a:r>
            <a:r>
              <a:rPr lang="id-ID" sz="2500" b="1" dirty="0" smtClean="0">
                <a:solidFill>
                  <a:srgbClr val="00B050"/>
                </a:solidFill>
              </a:rPr>
              <a:t>cara menempelkan bahan tertentu di atas bidang datar</a:t>
            </a:r>
            <a:r>
              <a:rPr lang="id-ID" sz="2500" b="1" dirty="0" smtClean="0">
                <a:solidFill>
                  <a:schemeClr val="tx1"/>
                </a:solidFill>
              </a:rPr>
              <a:t>.</a:t>
            </a:r>
            <a:endParaRPr lang="en-US" sz="2500" b="1" dirty="0" smtClean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2068" y="3028950"/>
            <a:ext cx="4124392" cy="1246495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sz="2500" b="1" dirty="0" smtClean="0">
                <a:solidFill>
                  <a:schemeClr val="accent1"/>
                </a:solidFill>
              </a:rPr>
              <a:t>Kolase </a:t>
            </a:r>
            <a:r>
              <a:rPr lang="id-ID" sz="2500" b="1" dirty="0" smtClean="0">
                <a:solidFill>
                  <a:schemeClr val="tx1"/>
                </a:solidFill>
              </a:rPr>
              <a:t>merupakan karya dua dimensi. Kolase dapat dibuat dengan kertas warna.</a:t>
            </a:r>
            <a:endParaRPr lang="id-ID" sz="2500" b="1" dirty="0">
              <a:solidFill>
                <a:schemeClr val="tx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648200" y="1370099"/>
            <a:ext cx="4001043" cy="2801851"/>
            <a:chOff x="842643" y="1752048"/>
            <a:chExt cx="6725945" cy="4710045"/>
          </a:xfrm>
        </p:grpSpPr>
        <p:sp>
          <p:nvSpPr>
            <p:cNvPr id="15" name="Rectangle 14"/>
            <p:cNvSpPr/>
            <p:nvPr/>
          </p:nvSpPr>
          <p:spPr>
            <a:xfrm>
              <a:off x="842643" y="1752048"/>
              <a:ext cx="6725945" cy="4710045"/>
            </a:xfrm>
            <a:prstGeom prst="rect">
              <a:avLst/>
            </a:prstGeom>
            <a:solidFill>
              <a:schemeClr val="bg1"/>
            </a:solidFill>
            <a:ln w="1524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011" y="1897495"/>
              <a:ext cx="5509207" cy="441915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15681685"/>
      </p:ext>
    </p:extLst>
  </p:cSld>
  <p:clrMapOvr>
    <a:masterClrMapping/>
  </p:clrMapOvr>
  <p:transition spd="med" advTm="16893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2808" y="612727"/>
            <a:ext cx="47339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500" b="1" dirty="0" smtClean="0"/>
              <a:t>2. Mengenal Kolase.</a:t>
            </a:r>
            <a:endParaRPr lang="en-US" sz="2500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-152400" y="-95250"/>
            <a:ext cx="7666881" cy="971550"/>
            <a:chOff x="-161181" y="-129506"/>
            <a:chExt cx="7666881" cy="1041842"/>
          </a:xfrm>
        </p:grpSpPr>
        <p:sp>
          <p:nvSpPr>
            <p:cNvPr id="13" name="Rectangle 12"/>
            <p:cNvSpPr/>
            <p:nvPr/>
          </p:nvSpPr>
          <p:spPr>
            <a:xfrm>
              <a:off x="105519" y="99442"/>
              <a:ext cx="7133481" cy="56630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bg1"/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id-ID" sz="28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. Membuat dan Menghias Karya Dua Dimensi</a:t>
              </a:r>
              <a:endParaRPr lang="en-US" sz="2800" b="1" dirty="0">
                <a:solidFill>
                  <a:schemeClr val="tx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9" name="4-Point Star 18"/>
            <p:cNvSpPr/>
            <p:nvPr/>
          </p:nvSpPr>
          <p:spPr>
            <a:xfrm>
              <a:off x="6972300" y="419166"/>
              <a:ext cx="533400" cy="493170"/>
            </a:xfrm>
            <a:prstGeom prst="star4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4-Point Star 19"/>
            <p:cNvSpPr/>
            <p:nvPr/>
          </p:nvSpPr>
          <p:spPr>
            <a:xfrm>
              <a:off x="-161181" y="-129506"/>
              <a:ext cx="533400" cy="493170"/>
            </a:xfrm>
            <a:prstGeom prst="star4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54090" y="1077640"/>
            <a:ext cx="5572192" cy="45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chemeClr val="tx1"/>
                </a:solidFill>
              </a:rPr>
              <a:t>Langkah-langkah membuat kolase berikut.</a:t>
            </a:r>
            <a:endParaRPr lang="id-ID" sz="24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90" y="1733550"/>
            <a:ext cx="5334000" cy="2812819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5716998" y="1733550"/>
            <a:ext cx="2969802" cy="2679971"/>
          </a:xfrm>
          <a:prstGeom prst="roundRect">
            <a:avLst>
              <a:gd name="adj" fmla="val 14578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826282" y="2114550"/>
            <a:ext cx="27472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2">
                    <a:lumMod val="50000"/>
                  </a:schemeClr>
                </a:solidFill>
              </a:rPr>
              <a:t>1. </a:t>
            </a:r>
            <a:r>
              <a:rPr lang="id-ID" sz="3000" dirty="0" smtClean="0"/>
              <a:t>Buatlah </a:t>
            </a:r>
            <a:r>
              <a:rPr lang="id-ID" sz="3000" dirty="0"/>
              <a:t>pola gambar </a:t>
            </a:r>
            <a:endParaRPr lang="en-US" sz="3000" dirty="0"/>
          </a:p>
          <a:p>
            <a:pPr algn="ctr"/>
            <a:r>
              <a:rPr lang="id-ID" sz="3000" dirty="0"/>
              <a:t>di atas kertas warna</a:t>
            </a:r>
            <a:r>
              <a:rPr lang="id-ID" sz="3000" dirty="0" smtClean="0"/>
              <a:t>.</a:t>
            </a:r>
            <a:endParaRPr lang="en-US" sz="3000" dirty="0"/>
          </a:p>
        </p:txBody>
      </p:sp>
      <p:sp>
        <p:nvSpPr>
          <p:cNvPr id="24" name="Rounded Rectangle 23"/>
          <p:cNvSpPr/>
          <p:nvPr/>
        </p:nvSpPr>
        <p:spPr>
          <a:xfrm>
            <a:off x="5830299" y="1836409"/>
            <a:ext cx="2743200" cy="2474252"/>
          </a:xfrm>
          <a:prstGeom prst="roundRect">
            <a:avLst>
              <a:gd name="adj" fmla="val 14201"/>
            </a:avLst>
          </a:prstGeom>
          <a:noFill/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1478586"/>
      </p:ext>
    </p:extLst>
  </p:cSld>
  <p:clrMapOvr>
    <a:masterClrMapping/>
  </p:clrMapOvr>
  <p:transition spd="med" advTm="22583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 animBg="1"/>
      <p:bldP spid="21" grpId="0" animBg="1"/>
      <p:bldP spid="23" grpId="0" build="allAtOnce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2808" y="612727"/>
            <a:ext cx="47339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500" b="1" dirty="0" smtClean="0"/>
              <a:t>2. Mengenal Kolase.</a:t>
            </a:r>
            <a:endParaRPr lang="en-US" sz="2500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-152400" y="-95250"/>
            <a:ext cx="7666881" cy="971550"/>
            <a:chOff x="-161181" y="-129506"/>
            <a:chExt cx="7666881" cy="1041842"/>
          </a:xfrm>
        </p:grpSpPr>
        <p:sp>
          <p:nvSpPr>
            <p:cNvPr id="13" name="Rectangle 12"/>
            <p:cNvSpPr/>
            <p:nvPr/>
          </p:nvSpPr>
          <p:spPr>
            <a:xfrm>
              <a:off x="105519" y="99442"/>
              <a:ext cx="7133481" cy="56630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bg1"/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id-ID" sz="28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. Membuat dan Menghias Karya Dua Dimensi</a:t>
              </a:r>
              <a:endParaRPr lang="en-US" sz="2800" b="1" dirty="0">
                <a:solidFill>
                  <a:schemeClr val="tx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9" name="4-Point Star 18"/>
            <p:cNvSpPr/>
            <p:nvPr/>
          </p:nvSpPr>
          <p:spPr>
            <a:xfrm>
              <a:off x="6972300" y="419166"/>
              <a:ext cx="533400" cy="493170"/>
            </a:xfrm>
            <a:prstGeom prst="star4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4-Point Star 19"/>
            <p:cNvSpPr/>
            <p:nvPr/>
          </p:nvSpPr>
          <p:spPr>
            <a:xfrm>
              <a:off x="-161181" y="-129506"/>
              <a:ext cx="533400" cy="493170"/>
            </a:xfrm>
            <a:prstGeom prst="star4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ounded Rectangle 20"/>
          <p:cNvSpPr/>
          <p:nvPr/>
        </p:nvSpPr>
        <p:spPr>
          <a:xfrm>
            <a:off x="4343400" y="1796779"/>
            <a:ext cx="4343400" cy="2679971"/>
          </a:xfrm>
          <a:prstGeom prst="roundRect">
            <a:avLst>
              <a:gd name="adj" fmla="val 14578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495800" y="2167268"/>
            <a:ext cx="40776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2">
                    <a:lumMod val="50000"/>
                  </a:schemeClr>
                </a:solidFill>
              </a:rPr>
              <a:t>2. </a:t>
            </a:r>
            <a:r>
              <a:rPr lang="id-ID" sz="3000" dirty="0" smtClean="0"/>
              <a:t>Potonglah </a:t>
            </a:r>
            <a:r>
              <a:rPr lang="id-ID" sz="3000" dirty="0"/>
              <a:t>pola gambar dengan gunting. Berhati-hatilah saat menggunakan gunting</a:t>
            </a:r>
            <a:r>
              <a:rPr lang="id-ID" sz="3000" dirty="0" smtClean="0"/>
              <a:t>.</a:t>
            </a:r>
            <a:endParaRPr lang="en-US" sz="3000" dirty="0"/>
          </a:p>
        </p:txBody>
      </p:sp>
      <p:sp>
        <p:nvSpPr>
          <p:cNvPr id="24" name="Rounded Rectangle 23"/>
          <p:cNvSpPr/>
          <p:nvPr/>
        </p:nvSpPr>
        <p:spPr>
          <a:xfrm>
            <a:off x="4495800" y="1899638"/>
            <a:ext cx="4077699" cy="2474252"/>
          </a:xfrm>
          <a:prstGeom prst="roundRect">
            <a:avLst>
              <a:gd name="adj" fmla="val 14201"/>
            </a:avLst>
          </a:prstGeom>
          <a:noFill/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748367"/>
            <a:ext cx="2427072" cy="278011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4090" y="1077640"/>
            <a:ext cx="5572192" cy="45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chemeClr val="tx1"/>
                </a:solidFill>
              </a:rPr>
              <a:t>Langkah-langkah membuat kolase berikut.</a:t>
            </a:r>
            <a:endParaRPr lang="id-ID" sz="24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3163357"/>
      </p:ext>
    </p:extLst>
  </p:cSld>
  <p:clrMapOvr>
    <a:masterClrMapping/>
  </p:clrMapOvr>
  <p:transition spd="med" advTm="22583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build="allAtOnce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2808" y="612727"/>
            <a:ext cx="47339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500" b="1" dirty="0" smtClean="0"/>
              <a:t>2. Mengenal Kolase.</a:t>
            </a:r>
            <a:endParaRPr lang="en-US" sz="2500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-152400" y="-95250"/>
            <a:ext cx="7666881" cy="971550"/>
            <a:chOff x="-161181" y="-129506"/>
            <a:chExt cx="7666881" cy="1041842"/>
          </a:xfrm>
        </p:grpSpPr>
        <p:sp>
          <p:nvSpPr>
            <p:cNvPr id="13" name="Rectangle 12"/>
            <p:cNvSpPr/>
            <p:nvPr/>
          </p:nvSpPr>
          <p:spPr>
            <a:xfrm>
              <a:off x="105519" y="99442"/>
              <a:ext cx="7133481" cy="56630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bg1"/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id-ID" sz="28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. Membuat dan Menghias Karya Dua Dimensi</a:t>
              </a:r>
              <a:endParaRPr lang="en-US" sz="2800" b="1" dirty="0">
                <a:solidFill>
                  <a:schemeClr val="tx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9" name="4-Point Star 18"/>
            <p:cNvSpPr/>
            <p:nvPr/>
          </p:nvSpPr>
          <p:spPr>
            <a:xfrm>
              <a:off x="6972300" y="419166"/>
              <a:ext cx="533400" cy="493170"/>
            </a:xfrm>
            <a:prstGeom prst="star4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4-Point Star 19"/>
            <p:cNvSpPr/>
            <p:nvPr/>
          </p:nvSpPr>
          <p:spPr>
            <a:xfrm>
              <a:off x="-161181" y="-129506"/>
              <a:ext cx="533400" cy="493170"/>
            </a:xfrm>
            <a:prstGeom prst="star4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760796"/>
            <a:ext cx="4413586" cy="2839848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4932219" y="1760796"/>
            <a:ext cx="3754581" cy="2652725"/>
          </a:xfrm>
          <a:prstGeom prst="roundRect">
            <a:avLst>
              <a:gd name="adj" fmla="val 14578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100322" y="2038350"/>
            <a:ext cx="347317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3. </a:t>
            </a:r>
            <a:r>
              <a:rPr lang="id-ID" sz="3200" dirty="0" smtClean="0"/>
              <a:t>Tempellah </a:t>
            </a:r>
            <a:r>
              <a:rPr lang="id-ID" sz="3200" dirty="0"/>
              <a:t>potongan pola gambar di atas kertas</a:t>
            </a:r>
            <a:r>
              <a:rPr lang="id-ID" sz="3200" dirty="0" smtClean="0"/>
              <a:t>.</a:t>
            </a:r>
            <a:endParaRPr lang="en-US" sz="3200" dirty="0"/>
          </a:p>
        </p:txBody>
      </p:sp>
      <p:sp>
        <p:nvSpPr>
          <p:cNvPr id="16" name="Rounded Rectangle 15"/>
          <p:cNvSpPr/>
          <p:nvPr/>
        </p:nvSpPr>
        <p:spPr>
          <a:xfrm>
            <a:off x="5100322" y="1861563"/>
            <a:ext cx="3473177" cy="2449097"/>
          </a:xfrm>
          <a:prstGeom prst="roundRect">
            <a:avLst>
              <a:gd name="adj" fmla="val 14201"/>
            </a:avLst>
          </a:prstGeom>
          <a:noFill/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54090" y="1077640"/>
            <a:ext cx="5572192" cy="45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chemeClr val="tx1"/>
                </a:solidFill>
              </a:rPr>
              <a:t>Langkah-langkah membuat kolase berikut.</a:t>
            </a:r>
            <a:endParaRPr lang="id-ID" sz="24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7953586"/>
      </p:ext>
    </p:extLst>
  </p:cSld>
  <p:clrMapOvr>
    <a:masterClrMapping/>
  </p:clrMapOvr>
  <p:transition spd="med" advTm="22583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build="allAtOnce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2808" y="612727"/>
            <a:ext cx="47339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500" b="1" dirty="0" smtClean="0"/>
              <a:t>2. Mengenal Kolase.</a:t>
            </a:r>
            <a:endParaRPr lang="en-US" sz="2500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-152400" y="-95250"/>
            <a:ext cx="7666881" cy="971550"/>
            <a:chOff x="-161181" y="-129506"/>
            <a:chExt cx="7666881" cy="1041842"/>
          </a:xfrm>
        </p:grpSpPr>
        <p:sp>
          <p:nvSpPr>
            <p:cNvPr id="13" name="Rectangle 12"/>
            <p:cNvSpPr/>
            <p:nvPr/>
          </p:nvSpPr>
          <p:spPr>
            <a:xfrm>
              <a:off x="105519" y="99442"/>
              <a:ext cx="7133481" cy="56630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bg1"/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id-ID" sz="28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. Membuat dan Menghias Karya Dua Dimensi</a:t>
              </a:r>
              <a:endParaRPr lang="en-US" sz="2800" b="1" dirty="0">
                <a:solidFill>
                  <a:schemeClr val="tx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9" name="4-Point Star 18"/>
            <p:cNvSpPr/>
            <p:nvPr/>
          </p:nvSpPr>
          <p:spPr>
            <a:xfrm>
              <a:off x="6972300" y="419166"/>
              <a:ext cx="533400" cy="493170"/>
            </a:xfrm>
            <a:prstGeom prst="star4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4-Point Star 19"/>
            <p:cNvSpPr/>
            <p:nvPr/>
          </p:nvSpPr>
          <p:spPr>
            <a:xfrm>
              <a:off x="-161181" y="-129506"/>
              <a:ext cx="533400" cy="493170"/>
            </a:xfrm>
            <a:prstGeom prst="star4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4932219" y="1760796"/>
            <a:ext cx="3754581" cy="2652725"/>
          </a:xfrm>
          <a:prstGeom prst="roundRect">
            <a:avLst>
              <a:gd name="adj" fmla="val 14578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100322" y="1923693"/>
            <a:ext cx="347317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2">
                    <a:lumMod val="50000"/>
                  </a:schemeClr>
                </a:solidFill>
              </a:rPr>
              <a:t>4. </a:t>
            </a:r>
            <a:r>
              <a:rPr lang="id-ID" sz="3000" dirty="0" smtClean="0"/>
              <a:t>Hiaslah </a:t>
            </a:r>
            <a:r>
              <a:rPr lang="id-ID" sz="3000" dirty="0"/>
              <a:t>kolase buatanmu sesuai dengan kreativitasmu agar tampak menarik</a:t>
            </a:r>
            <a:r>
              <a:rPr lang="id-ID" sz="3000" dirty="0" smtClean="0"/>
              <a:t>.</a:t>
            </a:r>
            <a:endParaRPr lang="en-US" sz="3000" dirty="0"/>
          </a:p>
        </p:txBody>
      </p:sp>
      <p:sp>
        <p:nvSpPr>
          <p:cNvPr id="16" name="Rounded Rectangle 15"/>
          <p:cNvSpPr/>
          <p:nvPr/>
        </p:nvSpPr>
        <p:spPr>
          <a:xfrm>
            <a:off x="5100322" y="1861563"/>
            <a:ext cx="3473177" cy="2449097"/>
          </a:xfrm>
          <a:prstGeom prst="roundRect">
            <a:avLst>
              <a:gd name="adj" fmla="val 14201"/>
            </a:avLst>
          </a:prstGeom>
          <a:noFill/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1760796"/>
            <a:ext cx="3997178" cy="282646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54090" y="1077640"/>
            <a:ext cx="5572192" cy="45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chemeClr val="tx1"/>
                </a:solidFill>
              </a:rPr>
              <a:t>Langkah-langkah membuat kolase berikut.</a:t>
            </a:r>
            <a:endParaRPr lang="id-ID" sz="24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6407463"/>
      </p:ext>
    </p:extLst>
  </p:cSld>
  <p:clrMapOvr>
    <a:masterClrMapping/>
  </p:clrMapOvr>
  <p:transition spd="med" advTm="22583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build="allAtOnce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4.2|2.1|1.6|1.7|1.7|1.5|1.5|1.3|1.2|1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5|4.5|5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4.8|4.7|3.7|1.7|2.3|3.2|2.9|3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4.8|4.7|3.7|1.7|2.3|3.2|2.9|3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4.4|5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.6|6.4|3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5.1|3.1|2.2|2.9|3.6|3.9|4|2.3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3.9|4|3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7|7.3|4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4.3|4.2|4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2|2|3.7|5.5|3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2|2|3.7|5.5|3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2|2|3.7|5.5|3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2|2|3.7|5.5|3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5|4.5|5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3928</TotalTime>
  <Words>657</Words>
  <Application>Microsoft Office PowerPoint</Application>
  <PresentationFormat>On-screen Show (16:9)</PresentationFormat>
  <Paragraphs>105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ＭＳ Ｐゴシック</vt:lpstr>
      <vt:lpstr>Arial</vt:lpstr>
      <vt:lpstr>Calibri</vt:lpstr>
      <vt:lpstr>Open Sans</vt:lpstr>
      <vt:lpstr>Wingdings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Nur Alivia Arianda</cp:lastModifiedBy>
  <cp:revision>245</cp:revision>
  <dcterms:created xsi:type="dcterms:W3CDTF">2022-01-17T01:37:52Z</dcterms:created>
  <dcterms:modified xsi:type="dcterms:W3CDTF">2022-11-17T03:41:24Z</dcterms:modified>
</cp:coreProperties>
</file>