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4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A62C"/>
    <a:srgbClr val="A7E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60" autoAdjust="0"/>
  </p:normalViewPr>
  <p:slideViewPr>
    <p:cSldViewPr>
      <p:cViewPr varScale="1">
        <p:scale>
          <a:sx n="85" d="100"/>
          <a:sy n="85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B3C547-97F8-49A0-81D1-D2E51796F1E4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3D1C3F-4D80-4734-82F6-EEFC688C7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hyperlink" Target="Pelajaran%20II.pptx" TargetMode="Externa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hyperlink" Target="Pelajaran%20I.pptx" TargetMode="External"/><Relationship Id="rId20" Type="http://schemas.openxmlformats.org/officeDocument/2006/relationships/hyperlink" Target="Pelajaran%20III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2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judul.pptx" TargetMode="External"/><Relationship Id="rId22" Type="http://schemas.openxmlformats.org/officeDocument/2006/relationships/hyperlink" Target="Pelajaran%20IV.pptx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8594" r="6250" b="81250"/>
          <a:stretch>
            <a:fillRect/>
          </a:stretch>
        </p:blipFill>
        <p:spPr bwMode="auto">
          <a:xfrm>
            <a:off x="0" y="0"/>
            <a:ext cx="9144000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Rectangle 24">
            <a:hlinkClick r:id="rId14" action="ppaction://hlinkpres?slideindex=1&amp;slidetitle="/>
          </p:cNvPr>
          <p:cNvSpPr/>
          <p:nvPr userDrawn="1"/>
        </p:nvSpPr>
        <p:spPr>
          <a:xfrm>
            <a:off x="3665142" y="236425"/>
            <a:ext cx="80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none" dirty="0" smtClean="0">
                <a:solidFill>
                  <a:srgbClr val="002060"/>
                </a:solidFill>
              </a:rPr>
              <a:t>JUDUL</a:t>
            </a:r>
            <a:endParaRPr lang="en-US" b="1" u="none" dirty="0">
              <a:solidFill>
                <a:srgbClr val="002060"/>
              </a:solidFill>
            </a:endParaRPr>
          </a:p>
        </p:txBody>
      </p:sp>
      <p:sp>
        <p:nvSpPr>
          <p:cNvPr id="26" name="Rectangle 25">
            <a:hlinkClick r:id="rId15" action="ppaction://hlinksldjump"/>
          </p:cNvPr>
          <p:cNvSpPr/>
          <p:nvPr userDrawn="1"/>
        </p:nvSpPr>
        <p:spPr>
          <a:xfrm>
            <a:off x="4593836" y="236425"/>
            <a:ext cx="1208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none" dirty="0" smtClean="0"/>
              <a:t>ISI MATERI</a:t>
            </a:r>
            <a:endParaRPr lang="en-US" b="1" u="none" dirty="0"/>
          </a:p>
        </p:txBody>
      </p:sp>
      <p:grpSp>
        <p:nvGrpSpPr>
          <p:cNvPr id="27" name="Group 26"/>
          <p:cNvGrpSpPr/>
          <p:nvPr userDrawn="1"/>
        </p:nvGrpSpPr>
        <p:grpSpPr>
          <a:xfrm>
            <a:off x="2643174" y="228804"/>
            <a:ext cx="4057899" cy="371704"/>
            <a:chOff x="100244" y="896401"/>
            <a:chExt cx="4057899" cy="371704"/>
          </a:xfrm>
        </p:grpSpPr>
        <p:grpSp>
          <p:nvGrpSpPr>
            <p:cNvPr id="28" name="Group 25"/>
            <p:cNvGrpSpPr/>
            <p:nvPr/>
          </p:nvGrpSpPr>
          <p:grpSpPr>
            <a:xfrm>
              <a:off x="100244" y="896401"/>
              <a:ext cx="907871" cy="369332"/>
              <a:chOff x="1071538" y="884259"/>
              <a:chExt cx="907871" cy="369332"/>
            </a:xfrm>
          </p:grpSpPr>
          <p:sp>
            <p:nvSpPr>
              <p:cNvPr id="54" name="TextBox 53">
                <a:hlinkClick r:id="" action="ppaction://hlinkshowjump?jump=previousslide"/>
              </p:cNvPr>
              <p:cNvSpPr txBox="1"/>
              <p:nvPr/>
            </p:nvSpPr>
            <p:spPr>
              <a:xfrm>
                <a:off x="1154497" y="884259"/>
                <a:ext cx="824912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u="none" dirty="0" smtClean="0">
                    <a:solidFill>
                      <a:srgbClr val="FFFF00"/>
                    </a:solidFill>
                  </a:rPr>
                  <a:t>PREV</a:t>
                </a:r>
                <a:endParaRPr lang="en-US" b="1" u="none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5" name="Chevron 21">
                <a:hlinkClick r:id="" action="ppaction://hlinkshowjump?jump=previousslide"/>
              </p:cNvPr>
              <p:cNvSpPr/>
              <p:nvPr/>
            </p:nvSpPr>
            <p:spPr>
              <a:xfrm flipH="1">
                <a:off x="1071538" y="928670"/>
                <a:ext cx="142876" cy="285752"/>
              </a:xfrm>
              <a:prstGeom prst="chevr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29" name="Group 24"/>
            <p:cNvGrpSpPr/>
            <p:nvPr/>
          </p:nvGrpSpPr>
          <p:grpSpPr>
            <a:xfrm>
              <a:off x="3351055" y="898773"/>
              <a:ext cx="807088" cy="369332"/>
              <a:chOff x="3351055" y="886631"/>
              <a:chExt cx="807088" cy="369332"/>
            </a:xfrm>
          </p:grpSpPr>
          <p:sp>
            <p:nvSpPr>
              <p:cNvPr id="30" name="TextBox 29">
                <a:hlinkClick r:id="" action="ppaction://hlinkshowjump?jump=nextslide"/>
              </p:cNvPr>
              <p:cNvSpPr txBox="1"/>
              <p:nvPr/>
            </p:nvSpPr>
            <p:spPr>
              <a:xfrm>
                <a:off x="3351055" y="886631"/>
                <a:ext cx="80708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u="none" dirty="0" smtClean="0">
                    <a:solidFill>
                      <a:srgbClr val="FFFF00"/>
                    </a:solidFill>
                  </a:rPr>
                  <a:t>NEXT</a:t>
                </a:r>
                <a:endParaRPr lang="en-US" b="1" u="none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3" name="Chevron 20">
                <a:hlinkClick r:id="" action="ppaction://hlinkshowjump?jump=nextslide"/>
              </p:cNvPr>
              <p:cNvSpPr/>
              <p:nvPr/>
            </p:nvSpPr>
            <p:spPr>
              <a:xfrm>
                <a:off x="3993997" y="928670"/>
                <a:ext cx="142876" cy="285752"/>
              </a:xfrm>
              <a:prstGeom prst="chevr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B050"/>
                  </a:solidFill>
                </a:endParaRPr>
              </a:p>
            </p:txBody>
          </p:sp>
        </p:grpSp>
      </p:grpSp>
      <p:pic>
        <p:nvPicPr>
          <p:cNvPr id="57" name="Picture 2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49177" r="40844" b="90625"/>
          <a:stretch>
            <a:fillRect/>
          </a:stretch>
        </p:blipFill>
        <p:spPr bwMode="auto">
          <a:xfrm flipV="1">
            <a:off x="8072462" y="760902"/>
            <a:ext cx="1071538" cy="609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" name="TextBox 57"/>
          <p:cNvSpPr txBox="1"/>
          <p:nvPr userDrawn="1"/>
        </p:nvSpPr>
        <p:spPr>
          <a:xfrm>
            <a:off x="7643834" y="162108"/>
            <a:ext cx="1500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Dunia</a:t>
            </a:r>
            <a:endParaRPr lang="en-US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Matematika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5</a:t>
            </a:r>
            <a:endParaRPr lang="id-ID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9" name="Group 58"/>
          <p:cNvGrpSpPr/>
          <p:nvPr userDrawn="1"/>
        </p:nvGrpSpPr>
        <p:grpSpPr>
          <a:xfrm>
            <a:off x="8001024" y="1187528"/>
            <a:ext cx="1116082" cy="988402"/>
            <a:chOff x="8001024" y="1357298"/>
            <a:chExt cx="1116082" cy="988402"/>
          </a:xfrm>
        </p:grpSpPr>
        <p:sp>
          <p:nvSpPr>
            <p:cNvPr id="60" name="TextBox 59">
              <a:hlinkClick r:id="rId16" action="ppaction://hlinkpres?slideindex=1&amp;slidetitle="/>
            </p:cNvPr>
            <p:cNvSpPr txBox="1"/>
            <p:nvPr/>
          </p:nvSpPr>
          <p:spPr>
            <a:xfrm>
              <a:off x="8001024" y="1357298"/>
              <a:ext cx="111608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I</a:t>
              </a:r>
              <a:endParaRPr lang="en-US" sz="12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1" name="Picture 2">
              <a:hlinkClick r:id="rId16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8103528" y="1643050"/>
              <a:ext cx="1000131" cy="702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2" name="Group 61"/>
          <p:cNvGrpSpPr/>
          <p:nvPr userDrawn="1"/>
        </p:nvGrpSpPr>
        <p:grpSpPr>
          <a:xfrm>
            <a:off x="8072462" y="2473412"/>
            <a:ext cx="1039820" cy="1041641"/>
            <a:chOff x="8072462" y="3071810"/>
            <a:chExt cx="1039820" cy="1041641"/>
          </a:xfrm>
        </p:grpSpPr>
        <p:sp>
          <p:nvSpPr>
            <p:cNvPr id="63" name="TextBox 62">
              <a:hlinkClick r:id="rId18" action="ppaction://hlinkpres?slideindex=1&amp;slidetitle="/>
            </p:cNvPr>
            <p:cNvSpPr txBox="1"/>
            <p:nvPr/>
          </p:nvSpPr>
          <p:spPr>
            <a:xfrm>
              <a:off x="8072462" y="3071810"/>
              <a:ext cx="10398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II</a:t>
              </a:r>
              <a:endParaRPr lang="en-US" sz="12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4" name="Picture 2">
              <a:hlinkClick r:id="rId18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8103527" y="3388659"/>
              <a:ext cx="1000132" cy="7247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5" name="Group 64"/>
          <p:cNvGrpSpPr/>
          <p:nvPr userDrawn="1"/>
        </p:nvGrpSpPr>
        <p:grpSpPr>
          <a:xfrm>
            <a:off x="8072430" y="3884522"/>
            <a:ext cx="1071570" cy="996714"/>
            <a:chOff x="8072430" y="4786322"/>
            <a:chExt cx="1071570" cy="996714"/>
          </a:xfrm>
        </p:grpSpPr>
        <p:sp>
          <p:nvSpPr>
            <p:cNvPr id="66" name="TextBox 65">
              <a:hlinkClick r:id="rId20" action="ppaction://hlinkpres?slideindex=1&amp;slidetitle="/>
            </p:cNvPr>
            <p:cNvSpPr txBox="1"/>
            <p:nvPr/>
          </p:nvSpPr>
          <p:spPr>
            <a:xfrm>
              <a:off x="8072430" y="4786322"/>
              <a:ext cx="10715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III</a:t>
              </a:r>
              <a:endParaRPr lang="en-US" sz="12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7" name="Picture 2">
              <a:hlinkClick r:id="rId20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8103527" y="5103171"/>
              <a:ext cx="1000132" cy="679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8" name="Group 67"/>
          <p:cNvGrpSpPr/>
          <p:nvPr userDrawn="1"/>
        </p:nvGrpSpPr>
        <p:grpSpPr>
          <a:xfrm>
            <a:off x="8059015" y="5227702"/>
            <a:ext cx="1071570" cy="1023518"/>
            <a:chOff x="5929322" y="4929198"/>
            <a:chExt cx="1071570" cy="1023518"/>
          </a:xfrm>
        </p:grpSpPr>
        <p:pic>
          <p:nvPicPr>
            <p:cNvPr id="69" name="Picture 2">
              <a:hlinkClick r:id="rId22" action="ppaction://hlinkpres?slideindex=1&amp;slidetitle="/>
            </p:cNvPr>
            <p:cNvPicPr>
              <a:picLocks noChangeAspect="1" noChangeArrowheads="1"/>
            </p:cNvPicPr>
            <p:nvPr userDrawn="1"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5956216" y="5255291"/>
              <a:ext cx="1000132" cy="697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0" name="TextBox 69">
              <a:hlinkClick r:id="rId22" action="ppaction://hlinkpres?slideindex=1&amp;slidetitle="/>
            </p:cNvPr>
            <p:cNvSpPr txBox="1"/>
            <p:nvPr/>
          </p:nvSpPr>
          <p:spPr>
            <a:xfrm>
              <a:off x="5929322" y="4929198"/>
              <a:ext cx="10715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Pelajaran</a:t>
              </a:r>
              <a:r>
                <a:rPr lang="en-US" sz="1200" b="1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IV</a:t>
              </a:r>
              <a:endParaRPr lang="en-US" sz="1200" b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9.xml"/><Relationship Id="rId5" Type="http://schemas.openxmlformats.org/officeDocument/2006/relationships/slide" Target="slide16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56958" y="812379"/>
            <a:ext cx="1785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Pelajaran</a:t>
            </a:r>
            <a:endParaRPr lang="en-US" sz="2600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57422" y="714356"/>
            <a:ext cx="7143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</a:t>
            </a:r>
            <a:endParaRPr lang="en-US" sz="4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15144" y="526510"/>
            <a:ext cx="525738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Penjumlahan</a:t>
            </a:r>
            <a:r>
              <a:rPr lang="en-US" sz="2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Pengurangan</a:t>
            </a:r>
            <a:r>
              <a:rPr lang="en-US" sz="2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Pecahan</a:t>
            </a:r>
            <a:endParaRPr lang="en-US" sz="2600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928802"/>
            <a:ext cx="4038603" cy="283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714348" y="4880630"/>
            <a:ext cx="764386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Pak </a:t>
            </a:r>
            <a:r>
              <a:rPr lang="en-US" dirty="0" err="1" smtClean="0"/>
              <a:t>Ramli</a:t>
            </a:r>
            <a:r>
              <a:rPr lang="en-US" dirty="0" smtClean="0"/>
              <a:t> </a:t>
            </a:r>
            <a:r>
              <a:rPr lang="en-US" dirty="0" err="1" smtClean="0"/>
              <a:t>menanami</a:t>
            </a:r>
            <a:r>
              <a:rPr lang="en-US" dirty="0" smtClean="0"/>
              <a:t> </a:t>
            </a:r>
            <a:r>
              <a:rPr lang="en-US" dirty="0" err="1" smtClean="0"/>
              <a:t>pekarangannya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tanaman</a:t>
            </a:r>
            <a:r>
              <a:rPr lang="en-US" dirty="0" smtClean="0"/>
              <a:t> </a:t>
            </a:r>
            <a:r>
              <a:rPr lang="en-US" dirty="0" err="1" smtClean="0"/>
              <a:t>palawija</a:t>
            </a:r>
            <a:r>
              <a:rPr lang="en-US" dirty="0" smtClean="0"/>
              <a:t>. Di </a:t>
            </a:r>
            <a:r>
              <a:rPr lang="sv-SE" dirty="0" smtClean="0"/>
              <a:t>pekarangan itu ada tanaman cabai, kacang tanah, dan kedelai. Sepertiga dari pekarangan itu </a:t>
            </a:r>
            <a:r>
              <a:rPr lang="en-US" dirty="0" err="1" smtClean="0"/>
              <a:t>ditanami</a:t>
            </a:r>
            <a:r>
              <a:rPr lang="en-US" dirty="0" smtClean="0"/>
              <a:t> </a:t>
            </a:r>
            <a:r>
              <a:rPr lang="en-US" dirty="0" err="1" smtClean="0"/>
              <a:t>cabai</a:t>
            </a:r>
            <a:r>
              <a:rPr lang="en-US" dirty="0" smtClean="0"/>
              <a:t>. </a:t>
            </a:r>
            <a:r>
              <a:rPr lang="en-US" dirty="0" err="1" smtClean="0"/>
              <a:t>Sisanya</a:t>
            </a:r>
            <a:r>
              <a:rPr lang="en-US" dirty="0" smtClean="0"/>
              <a:t> </a:t>
            </a:r>
            <a:r>
              <a:rPr lang="en-US" dirty="0" err="1" smtClean="0"/>
              <a:t>ditanami</a:t>
            </a:r>
            <a:r>
              <a:rPr lang="en-US" dirty="0" smtClean="0"/>
              <a:t> </a:t>
            </a:r>
            <a:r>
              <a:rPr lang="en-US" dirty="0" err="1" smtClean="0"/>
              <a:t>kacang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kedelai</a:t>
            </a:r>
            <a:r>
              <a:rPr lang="en-US" dirty="0" smtClean="0"/>
              <a:t>. </a:t>
            </a:r>
            <a:r>
              <a:rPr lang="en-US" dirty="0" err="1" smtClean="0"/>
              <a:t>Bagian</a:t>
            </a:r>
            <a:r>
              <a:rPr lang="en-US" dirty="0" smtClean="0"/>
              <a:t> yang </a:t>
            </a:r>
            <a:r>
              <a:rPr lang="en-US" dirty="0" err="1" smtClean="0"/>
              <a:t>ditanami</a:t>
            </a:r>
            <a:r>
              <a:rPr lang="en-US" dirty="0" smtClean="0"/>
              <a:t> </a:t>
            </a:r>
            <a:r>
              <a:rPr lang="en-US" dirty="0" err="1" smtClean="0"/>
              <a:t>kacang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luasnya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yang </a:t>
            </a:r>
            <a:r>
              <a:rPr lang="en-US" dirty="0" err="1" smtClean="0"/>
              <a:t>ditanami</a:t>
            </a:r>
            <a:r>
              <a:rPr lang="en-US" dirty="0" smtClean="0"/>
              <a:t> </a:t>
            </a:r>
            <a:r>
              <a:rPr lang="en-US" dirty="0" err="1" smtClean="0"/>
              <a:t>kedelai</a:t>
            </a:r>
            <a:r>
              <a:rPr lang="en-US" dirty="0" smtClean="0"/>
              <a:t>. </a:t>
            </a:r>
            <a:r>
              <a:rPr lang="en-US" dirty="0" err="1" smtClean="0"/>
              <a:t>Coba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yang </a:t>
            </a:r>
            <a:r>
              <a:rPr lang="en-US" dirty="0" err="1" smtClean="0"/>
              <a:t>ditanami</a:t>
            </a:r>
            <a:r>
              <a:rPr lang="en-US" dirty="0" smtClean="0"/>
              <a:t> </a:t>
            </a:r>
            <a:r>
              <a:rPr lang="en-US" dirty="0" err="1" smtClean="0"/>
              <a:t>kedelai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28596" y="1214422"/>
            <a:ext cx="75009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 smtClean="0">
                <a:solidFill>
                  <a:srgbClr val="00B0F0"/>
                </a:solidFill>
              </a:rPr>
              <a:t>Menjumlahkan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dan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Mengurangkan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Dua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Pecahan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Campuran</a:t>
            </a:r>
            <a:endParaRPr lang="en-US" sz="2200" b="1" dirty="0" smtClean="0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1710674"/>
            <a:ext cx="7572428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menjumlahkan</a:t>
            </a:r>
            <a:r>
              <a:rPr lang="en-US" sz="2200" dirty="0" smtClean="0"/>
              <a:t>/</a:t>
            </a:r>
            <a:r>
              <a:rPr lang="en-US" sz="2200" dirty="0" err="1" smtClean="0"/>
              <a:t>mengurangkan</a:t>
            </a:r>
            <a:r>
              <a:rPr lang="en-US" sz="2200" dirty="0" smtClean="0"/>
              <a:t> </a:t>
            </a:r>
            <a:r>
              <a:rPr lang="en-US" sz="2200" dirty="0" err="1" smtClean="0"/>
              <a:t>dua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campuran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cara-cara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.</a:t>
            </a:r>
          </a:p>
          <a:p>
            <a:pPr marL="449263" indent="-449263">
              <a:lnSpc>
                <a:spcPct val="150000"/>
              </a:lnSpc>
            </a:pPr>
            <a:r>
              <a:rPr lang="en-US" sz="2200" dirty="0" smtClean="0"/>
              <a:t>a. 	</a:t>
            </a:r>
            <a:r>
              <a:rPr lang="en-US" sz="2200" dirty="0" err="1" smtClean="0"/>
              <a:t>Menjumlah</a:t>
            </a:r>
            <a:r>
              <a:rPr lang="en-US" sz="2200" dirty="0" smtClean="0"/>
              <a:t>/</a:t>
            </a:r>
            <a:r>
              <a:rPr lang="en-US" sz="2200" dirty="0" err="1" smtClean="0"/>
              <a:t>mengurangkan</a:t>
            </a:r>
            <a:r>
              <a:rPr lang="en-US" sz="2200" dirty="0" smtClean="0"/>
              <a:t> </a:t>
            </a:r>
            <a:r>
              <a:rPr lang="en-US" sz="2200" dirty="0" err="1" smtClean="0"/>
              <a:t>bagian-bagian</a:t>
            </a:r>
            <a:r>
              <a:rPr lang="en-US" sz="2200" dirty="0" smtClean="0"/>
              <a:t> </a:t>
            </a:r>
            <a:r>
              <a:rPr lang="en-US" sz="2200" dirty="0" err="1" smtClean="0"/>
              <a:t>bulat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bagian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secara</a:t>
            </a:r>
            <a:r>
              <a:rPr lang="en-US" sz="2200" dirty="0" smtClean="0"/>
              <a:t> </a:t>
            </a:r>
            <a:r>
              <a:rPr lang="en-US" sz="2200" dirty="0" err="1" smtClean="0"/>
              <a:t>terpisah</a:t>
            </a:r>
            <a:r>
              <a:rPr lang="en-US" sz="2200" dirty="0" smtClean="0"/>
              <a:t>.</a:t>
            </a:r>
          </a:p>
          <a:p>
            <a:pPr marL="449263" indent="-449263">
              <a:lnSpc>
                <a:spcPct val="150000"/>
              </a:lnSpc>
            </a:pPr>
            <a:r>
              <a:rPr lang="en-US" sz="2200" dirty="0" smtClean="0"/>
              <a:t>b. 	</a:t>
            </a:r>
            <a:r>
              <a:rPr lang="en-US" sz="2200" dirty="0" err="1" smtClean="0"/>
              <a:t>Menyajikan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campuran</a:t>
            </a:r>
            <a:r>
              <a:rPr lang="en-US" sz="2200" dirty="0" smtClean="0"/>
              <a:t> </a:t>
            </a:r>
            <a:r>
              <a:rPr lang="en-US" sz="2200" dirty="0" err="1" smtClean="0"/>
              <a:t>ke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bentuk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biasa</a:t>
            </a:r>
            <a:r>
              <a:rPr lang="en-US" sz="2200" dirty="0" smtClean="0"/>
              <a:t> </a:t>
            </a:r>
            <a:r>
              <a:rPr lang="en-US" sz="2200" dirty="0" err="1" smtClean="0"/>
              <a:t>terlebih</a:t>
            </a:r>
            <a:r>
              <a:rPr lang="en-US" sz="2200" dirty="0" smtClean="0"/>
              <a:t> </a:t>
            </a:r>
            <a:r>
              <a:rPr lang="en-US" sz="2200" dirty="0" err="1" smtClean="0"/>
              <a:t>dahulu</a:t>
            </a:r>
            <a:r>
              <a:rPr lang="en-US" sz="2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Hasil</a:t>
            </a:r>
            <a:r>
              <a:rPr lang="en-US" sz="2200" dirty="0" smtClean="0"/>
              <a:t> </a:t>
            </a:r>
            <a:r>
              <a:rPr lang="en-US" sz="2200" dirty="0" err="1" smtClean="0"/>
              <a:t>penjumlahan</a:t>
            </a:r>
            <a:r>
              <a:rPr lang="en-US" sz="2200" dirty="0" smtClean="0"/>
              <a:t>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dirty="0" err="1" smtClean="0"/>
              <a:t>pengurangan</a:t>
            </a:r>
            <a:r>
              <a:rPr lang="en-US" sz="2200" dirty="0" smtClean="0"/>
              <a:t> </a:t>
            </a:r>
            <a:r>
              <a:rPr lang="en-US" sz="2200" dirty="0" err="1" smtClean="0"/>
              <a:t>kadang</a:t>
            </a:r>
            <a:r>
              <a:rPr lang="en-US" sz="2200" dirty="0" smtClean="0"/>
              <a:t> </a:t>
            </a:r>
            <a:r>
              <a:rPr lang="en-US" sz="2200" dirty="0" err="1" smtClean="0"/>
              <a:t>kala</a:t>
            </a:r>
            <a:r>
              <a:rPr lang="en-US" sz="2200" dirty="0" smtClean="0"/>
              <a:t> </a:t>
            </a:r>
            <a:r>
              <a:rPr lang="en-US" sz="2200" dirty="0" err="1" smtClean="0"/>
              <a:t>belum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bentuk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sederhana</a:t>
            </a:r>
            <a:r>
              <a:rPr lang="en-US" sz="2200" dirty="0" smtClean="0"/>
              <a:t>. </a:t>
            </a:r>
            <a:r>
              <a:rPr lang="en-US" sz="2200" dirty="0" err="1" smtClean="0"/>
              <a:t>Oleh</a:t>
            </a:r>
            <a:r>
              <a:rPr lang="en-US" sz="2200" dirty="0" smtClean="0"/>
              <a:t> </a:t>
            </a:r>
            <a:r>
              <a:rPr lang="en-US" sz="2200" dirty="0" err="1" smtClean="0"/>
              <a:t>karena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,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menyederhanakannya</a:t>
            </a:r>
            <a:r>
              <a:rPr lang="en-US" sz="2200" dirty="0" smtClean="0"/>
              <a:t>, </a:t>
            </a:r>
            <a:r>
              <a:rPr lang="en-US" sz="2200" dirty="0" err="1" smtClean="0"/>
              <a:t>manfaatkan</a:t>
            </a:r>
            <a:r>
              <a:rPr lang="en-US" sz="2200" dirty="0" smtClean="0"/>
              <a:t> </a:t>
            </a:r>
            <a:r>
              <a:rPr lang="en-US" sz="2200" dirty="0" err="1" smtClean="0"/>
              <a:t>konsep</a:t>
            </a:r>
            <a:r>
              <a:rPr lang="en-US" sz="2200" dirty="0" smtClean="0"/>
              <a:t> FPB.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9" y="1083024"/>
            <a:ext cx="765885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200" b="1" dirty="0" smtClean="0"/>
              <a:t>Contoh</a:t>
            </a:r>
          </a:p>
          <a:p>
            <a:r>
              <a:rPr lang="fi-FI" sz="2200" dirty="0" smtClean="0"/>
              <a:t>Tentukan hasil penjumlahan               .</a:t>
            </a:r>
          </a:p>
          <a:p>
            <a:r>
              <a:rPr lang="fi-FI" sz="2200" b="1" dirty="0" smtClean="0"/>
              <a:t>Jawab:</a:t>
            </a:r>
          </a:p>
          <a:p>
            <a:r>
              <a:rPr lang="sv-SE" sz="2400" i="1" dirty="0" smtClean="0"/>
              <a:t>Cara 1: Menjumlahkan bagian bulat dengan bagian bulat; bagian </a:t>
            </a:r>
            <a:r>
              <a:rPr lang="en-US" sz="2400" i="1" dirty="0" err="1" smtClean="0"/>
              <a:t>pecahan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dengan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pecahan</a:t>
            </a:r>
            <a:r>
              <a:rPr lang="en-US" sz="2400" dirty="0" smtClean="0"/>
              <a:t>.</a:t>
            </a:r>
            <a:endParaRPr lang="fi-FI" sz="2200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1392295"/>
            <a:ext cx="962027" cy="582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857496"/>
            <a:ext cx="3608507" cy="575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1584" y="3340565"/>
            <a:ext cx="2500330" cy="3473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1928802"/>
            <a:ext cx="4686312" cy="4055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500034" y="1355039"/>
            <a:ext cx="75009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i="1" dirty="0" smtClean="0"/>
              <a:t>Cara 2: </a:t>
            </a:r>
            <a:r>
              <a:rPr lang="en-US" sz="2200" i="1" dirty="0" err="1" smtClean="0"/>
              <a:t>Mengubah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pecahan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campuran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menjadi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pecahan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biasa</a:t>
            </a:r>
            <a:r>
              <a:rPr lang="en-US" sz="2200" dirty="0" smtClean="0"/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28596" y="1285860"/>
            <a:ext cx="75724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 smtClean="0">
                <a:solidFill>
                  <a:srgbClr val="00B0F0"/>
                </a:solidFill>
              </a:rPr>
              <a:t>Menjumlahkan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dan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Mengurangkan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Pecahan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Campuran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dengan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Bilangan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Bulat</a:t>
            </a:r>
            <a:endParaRPr lang="en-US" sz="2200" b="1" dirty="0" smtClean="0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2428868"/>
            <a:ext cx="75724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menjumlahkan</a:t>
            </a:r>
            <a:r>
              <a:rPr lang="en-US" sz="2200" dirty="0" smtClean="0"/>
              <a:t>/</a:t>
            </a:r>
            <a:r>
              <a:rPr lang="en-US" sz="2200" dirty="0" err="1" smtClean="0"/>
              <a:t>mengurangkan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campuran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bilangan</a:t>
            </a:r>
            <a:r>
              <a:rPr lang="en-US" sz="2200" dirty="0" smtClean="0"/>
              <a:t> </a:t>
            </a:r>
            <a:r>
              <a:rPr lang="en-US" sz="2200" dirty="0" err="1" smtClean="0"/>
              <a:t>bulat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cara-cara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.</a:t>
            </a:r>
          </a:p>
          <a:p>
            <a:pPr marL="360363" indent="-360363">
              <a:lnSpc>
                <a:spcPct val="150000"/>
              </a:lnSpc>
            </a:pPr>
            <a:r>
              <a:rPr lang="en-US" sz="2200" dirty="0" smtClean="0"/>
              <a:t>a. 	</a:t>
            </a:r>
            <a:r>
              <a:rPr lang="en-US" sz="2200" dirty="0" err="1" smtClean="0"/>
              <a:t>Menjumlah</a:t>
            </a:r>
            <a:r>
              <a:rPr lang="en-US" sz="2200" dirty="0" smtClean="0"/>
              <a:t>/</a:t>
            </a:r>
            <a:r>
              <a:rPr lang="en-US" sz="2200" dirty="0" err="1" smtClean="0"/>
              <a:t>mengurangkan</a:t>
            </a:r>
            <a:r>
              <a:rPr lang="en-US" sz="2200" dirty="0" smtClean="0"/>
              <a:t> </a:t>
            </a:r>
            <a:r>
              <a:rPr lang="en-US" sz="2200" dirty="0" err="1" smtClean="0"/>
              <a:t>bagian-bagian</a:t>
            </a:r>
            <a:r>
              <a:rPr lang="en-US" sz="2200" dirty="0" smtClean="0"/>
              <a:t> </a:t>
            </a:r>
            <a:r>
              <a:rPr lang="en-US" sz="2200" dirty="0" err="1" smtClean="0"/>
              <a:t>bulat</a:t>
            </a:r>
            <a:r>
              <a:rPr lang="en-US" sz="2200" dirty="0" smtClean="0"/>
              <a:t> </a:t>
            </a:r>
            <a:r>
              <a:rPr lang="en-US" sz="2200" dirty="0" err="1" smtClean="0"/>
              <a:t>terlebih</a:t>
            </a:r>
            <a:r>
              <a:rPr lang="en-US" sz="2200" dirty="0" smtClean="0"/>
              <a:t> </a:t>
            </a:r>
            <a:r>
              <a:rPr lang="en-US" sz="2200" dirty="0" err="1" smtClean="0"/>
              <a:t>dahulu</a:t>
            </a:r>
            <a:r>
              <a:rPr lang="en-US" sz="2200" dirty="0" smtClean="0"/>
              <a:t>. </a:t>
            </a:r>
            <a:r>
              <a:rPr lang="en-US" sz="2200" dirty="0" err="1" smtClean="0"/>
              <a:t>Kemudian</a:t>
            </a:r>
            <a:r>
              <a:rPr lang="en-US" sz="2200" dirty="0" smtClean="0"/>
              <a:t>, </a:t>
            </a:r>
            <a:r>
              <a:rPr lang="en-US" sz="2200" dirty="0" err="1" smtClean="0"/>
              <a:t>menjumlahkan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bagian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.</a:t>
            </a:r>
          </a:p>
          <a:p>
            <a:pPr marL="360363" indent="-360363">
              <a:lnSpc>
                <a:spcPct val="150000"/>
              </a:lnSpc>
            </a:pPr>
            <a:r>
              <a:rPr lang="en-US" sz="2200" dirty="0" smtClean="0"/>
              <a:t>b. 	</a:t>
            </a:r>
            <a:r>
              <a:rPr lang="en-US" sz="2200" dirty="0" err="1" smtClean="0"/>
              <a:t>Menyajikan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campuran</a:t>
            </a:r>
            <a:r>
              <a:rPr lang="en-US" sz="2200" dirty="0" smtClean="0"/>
              <a:t> </a:t>
            </a:r>
            <a:r>
              <a:rPr lang="en-US" sz="2200" dirty="0" err="1" smtClean="0"/>
              <a:t>ke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bentuk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biasa</a:t>
            </a:r>
            <a:r>
              <a:rPr lang="en-US" sz="2200" dirty="0" smtClean="0"/>
              <a:t> </a:t>
            </a:r>
            <a:r>
              <a:rPr lang="en-US" sz="2200" dirty="0" err="1" smtClean="0"/>
              <a:t>terlebih</a:t>
            </a:r>
            <a:r>
              <a:rPr lang="en-US" sz="2200" dirty="0" smtClean="0"/>
              <a:t> </a:t>
            </a:r>
            <a:r>
              <a:rPr lang="en-US" sz="2200" dirty="0" err="1" smtClean="0"/>
              <a:t>dahulu</a:t>
            </a:r>
            <a:r>
              <a:rPr lang="en-US" sz="2200" dirty="0" smtClean="0"/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13606" y="1071546"/>
            <a:ext cx="7429552" cy="1563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i-FI" sz="2200" b="1" dirty="0" smtClean="0"/>
              <a:t>Contoh</a:t>
            </a:r>
          </a:p>
          <a:p>
            <a:pPr>
              <a:lnSpc>
                <a:spcPct val="150000"/>
              </a:lnSpc>
            </a:pPr>
            <a:r>
              <a:rPr lang="fi-FI" sz="2200" dirty="0" smtClean="0"/>
              <a:t>Tentukan hasil penjumlahan              .</a:t>
            </a:r>
          </a:p>
          <a:p>
            <a:pPr>
              <a:lnSpc>
                <a:spcPct val="150000"/>
              </a:lnSpc>
            </a:pPr>
            <a:r>
              <a:rPr lang="fi-FI" sz="2200" b="1" dirty="0" smtClean="0"/>
              <a:t>Jawab: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69775" y="1653819"/>
            <a:ext cx="857256" cy="590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2108" y="2802215"/>
            <a:ext cx="2502470" cy="213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9694" y="2945181"/>
            <a:ext cx="3425512" cy="2912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71472" y="2297168"/>
            <a:ext cx="735811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mendapatkan</a:t>
            </a:r>
            <a:r>
              <a:rPr lang="en-US" sz="2200" dirty="0" smtClean="0"/>
              <a:t> </a:t>
            </a:r>
            <a:r>
              <a:rPr lang="en-US" sz="2200" dirty="0" err="1" smtClean="0"/>
              <a:t>hasil</a:t>
            </a:r>
            <a:r>
              <a:rPr lang="en-US" sz="2200" dirty="0" smtClean="0"/>
              <a:t> </a:t>
            </a:r>
            <a:r>
              <a:rPr lang="en-US" sz="2200" dirty="0" err="1" smtClean="0"/>
              <a:t>penjumlahan</a:t>
            </a:r>
            <a:r>
              <a:rPr lang="en-US" sz="2200" dirty="0" smtClean="0"/>
              <a:t> </a:t>
            </a:r>
            <a:r>
              <a:rPr lang="en-US" sz="2200" dirty="0" err="1" smtClean="0"/>
              <a:t>tiga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,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dua</a:t>
            </a:r>
            <a:r>
              <a:rPr lang="en-US" sz="2200" dirty="0" smtClean="0"/>
              <a:t> </a:t>
            </a:r>
            <a:r>
              <a:rPr lang="en-US" sz="2200" dirty="0" err="1" smtClean="0"/>
              <a:t>cara</a:t>
            </a:r>
            <a:r>
              <a:rPr lang="en-US" sz="2200" dirty="0" smtClean="0"/>
              <a:t>.</a:t>
            </a:r>
          </a:p>
          <a:p>
            <a:pPr marL="449263" indent="-449263">
              <a:lnSpc>
                <a:spcPct val="150000"/>
              </a:lnSpc>
            </a:pPr>
            <a:r>
              <a:rPr lang="en-US" sz="2200" dirty="0" smtClean="0"/>
              <a:t>a. 	</a:t>
            </a:r>
            <a:r>
              <a:rPr lang="en-US" sz="2200" dirty="0" err="1" smtClean="0"/>
              <a:t>Kerjakan</a:t>
            </a:r>
            <a:r>
              <a:rPr lang="en-US" sz="2200" dirty="0" smtClean="0"/>
              <a:t> </a:t>
            </a:r>
            <a:r>
              <a:rPr lang="en-US" sz="2200" dirty="0" err="1" smtClean="0"/>
              <a:t>dua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terlebih</a:t>
            </a:r>
            <a:r>
              <a:rPr lang="en-US" sz="2200" dirty="0" smtClean="0"/>
              <a:t> </a:t>
            </a:r>
            <a:r>
              <a:rPr lang="en-US" sz="2200" dirty="0" err="1" smtClean="0"/>
              <a:t>dahulu</a:t>
            </a:r>
            <a:r>
              <a:rPr lang="en-US" sz="2200" dirty="0" smtClean="0"/>
              <a:t>. </a:t>
            </a:r>
            <a:r>
              <a:rPr lang="en-US" sz="2200" dirty="0" err="1" smtClean="0"/>
              <a:t>Kemudian</a:t>
            </a:r>
            <a:r>
              <a:rPr lang="en-US" sz="2200" dirty="0" smtClean="0"/>
              <a:t>, </a:t>
            </a:r>
            <a:r>
              <a:rPr lang="en-US" sz="2200" dirty="0" err="1" smtClean="0"/>
              <a:t>jumlahkan</a:t>
            </a:r>
            <a:r>
              <a:rPr lang="en-US" sz="2200" dirty="0" smtClean="0"/>
              <a:t> </a:t>
            </a:r>
            <a:r>
              <a:rPr lang="en-US" sz="2200" dirty="0" err="1" smtClean="0"/>
              <a:t>hasilnya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berikutnya</a:t>
            </a:r>
            <a:r>
              <a:rPr lang="en-US" sz="2200" dirty="0" smtClean="0"/>
              <a:t>.</a:t>
            </a:r>
          </a:p>
          <a:p>
            <a:pPr marL="449263" indent="-449263">
              <a:lnSpc>
                <a:spcPct val="150000"/>
              </a:lnSpc>
            </a:pPr>
            <a:r>
              <a:rPr lang="sv-SE" sz="2200" dirty="0" smtClean="0"/>
              <a:t>b. 	Kerjakan sekaligus dengan cara menyamakan penyebut ketiga pecahan itu. Ingat, menyamakan </a:t>
            </a:r>
            <a:r>
              <a:rPr lang="en-US" sz="2200" dirty="0" err="1" smtClean="0"/>
              <a:t>penyebut</a:t>
            </a:r>
            <a:r>
              <a:rPr lang="en-US" sz="2200" dirty="0" smtClean="0"/>
              <a:t> </a:t>
            </a:r>
            <a:r>
              <a:rPr lang="en-US" sz="2200" dirty="0" err="1" smtClean="0"/>
              <a:t>lebih</a:t>
            </a:r>
            <a:r>
              <a:rPr lang="en-US" sz="2200" dirty="0" smtClean="0"/>
              <a:t> </a:t>
            </a:r>
            <a:r>
              <a:rPr lang="en-US" sz="2200" dirty="0" err="1" smtClean="0"/>
              <a:t>mudah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menggunakan</a:t>
            </a:r>
            <a:r>
              <a:rPr lang="en-US" sz="2200" dirty="0" smtClean="0"/>
              <a:t> KPK </a:t>
            </a:r>
            <a:r>
              <a:rPr lang="en-US" sz="2200" dirty="0" err="1" smtClean="0"/>
              <a:t>ketiga</a:t>
            </a:r>
            <a:r>
              <a:rPr lang="en-US" sz="2200" dirty="0" smtClean="0"/>
              <a:t> </a:t>
            </a:r>
            <a:r>
              <a:rPr lang="en-US" sz="2200" dirty="0" err="1" smtClean="0"/>
              <a:t>bilangan</a:t>
            </a:r>
            <a:r>
              <a:rPr lang="en-US" sz="2200" dirty="0" smtClean="0"/>
              <a:t> </a:t>
            </a:r>
            <a:r>
              <a:rPr lang="en-US" sz="2200" dirty="0" err="1" smtClean="0"/>
              <a:t>penyebut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472" y="1214422"/>
            <a:ext cx="7358114" cy="1055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 smtClean="0">
                <a:solidFill>
                  <a:srgbClr val="00B0F0"/>
                </a:solidFill>
              </a:rPr>
              <a:t>Menjumlahkan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atau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Mengurangkan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Tiga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Pecahan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Berturut-turut</a:t>
            </a:r>
            <a:endParaRPr lang="en-US" sz="22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1142984"/>
            <a:ext cx="75724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D.   </a:t>
            </a:r>
            <a:r>
              <a:rPr lang="en-US" sz="2200" b="1" dirty="0" err="1" smtClean="0">
                <a:solidFill>
                  <a:srgbClr val="002060"/>
                </a:solidFill>
              </a:rPr>
              <a:t>Menjumlahkan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Mengurangkan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Pecahan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Desimal</a:t>
            </a:r>
            <a:endParaRPr lang="en-US" sz="2200" b="1" dirty="0" smtClean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58" y="1571611"/>
            <a:ext cx="764386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 smtClean="0">
                <a:solidFill>
                  <a:srgbClr val="00B0F0"/>
                </a:solidFill>
              </a:rPr>
              <a:t>Menjumlahkan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Pecahan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Desimal</a:t>
            </a:r>
            <a:endParaRPr lang="en-US" sz="2200" b="1" dirty="0" smtClean="0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cara</a:t>
            </a:r>
            <a:r>
              <a:rPr lang="en-US" sz="2200" dirty="0" smtClean="0"/>
              <a:t> </a:t>
            </a:r>
            <a:r>
              <a:rPr lang="en-US" sz="2200" dirty="0" err="1" smtClean="0"/>
              <a:t>bersusun</a:t>
            </a:r>
            <a:r>
              <a:rPr lang="en-US" sz="2200" dirty="0" smtClean="0"/>
              <a:t> </a:t>
            </a:r>
            <a:r>
              <a:rPr lang="en-US" sz="2200" dirty="0" err="1" smtClean="0"/>
              <a:t>ke</a:t>
            </a:r>
            <a:r>
              <a:rPr lang="en-US" sz="2200" dirty="0" smtClean="0"/>
              <a:t> </a:t>
            </a:r>
            <a:r>
              <a:rPr lang="en-US" sz="2200" dirty="0" err="1" smtClean="0"/>
              <a:t>bawah</a:t>
            </a:r>
            <a:r>
              <a:rPr lang="en-US" sz="2200" dirty="0" smtClean="0"/>
              <a:t>,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disusun</a:t>
            </a:r>
            <a:r>
              <a:rPr lang="en-US" sz="2200" dirty="0" smtClean="0"/>
              <a:t> </a:t>
            </a:r>
            <a:r>
              <a:rPr lang="en-US" sz="2200" dirty="0" err="1" smtClean="0"/>
              <a:t>sehingga</a:t>
            </a:r>
            <a:r>
              <a:rPr lang="en-US" sz="2200" dirty="0" smtClean="0"/>
              <a:t> </a:t>
            </a:r>
            <a:r>
              <a:rPr lang="en-US" sz="2200" dirty="0" err="1" smtClean="0"/>
              <a:t>nilai</a:t>
            </a:r>
            <a:r>
              <a:rPr lang="en-US" sz="2200" dirty="0" smtClean="0"/>
              <a:t> </a:t>
            </a:r>
            <a:r>
              <a:rPr lang="en-US" sz="2200" dirty="0" err="1" smtClean="0"/>
              <a:t>tempat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angka</a:t>
            </a:r>
            <a:r>
              <a:rPr lang="en-US" sz="2200" dirty="0" smtClean="0"/>
              <a:t> </a:t>
            </a:r>
            <a:r>
              <a:rPr lang="en-US" sz="2200" dirty="0" err="1" smtClean="0"/>
              <a:t>persepuluhan</a:t>
            </a:r>
            <a:r>
              <a:rPr lang="en-US" sz="2200" dirty="0" smtClean="0"/>
              <a:t> </a:t>
            </a:r>
            <a:r>
              <a:rPr lang="en-US" sz="2200" dirty="0" err="1" smtClean="0"/>
              <a:t>menjadi</a:t>
            </a:r>
            <a:r>
              <a:rPr lang="en-US" sz="2200" dirty="0" smtClean="0"/>
              <a:t> </a:t>
            </a:r>
            <a:r>
              <a:rPr lang="en-US" sz="2200" dirty="0" err="1" smtClean="0"/>
              <a:t>acuan</a:t>
            </a:r>
            <a:r>
              <a:rPr lang="en-US" sz="2200" dirty="0" smtClean="0"/>
              <a:t>. </a:t>
            </a:r>
            <a:r>
              <a:rPr lang="en-US" sz="2200" dirty="0" err="1" smtClean="0"/>
              <a:t>Nilai</a:t>
            </a:r>
            <a:r>
              <a:rPr lang="en-US" sz="2200" dirty="0" smtClean="0"/>
              <a:t> </a:t>
            </a:r>
            <a:r>
              <a:rPr lang="en-US" sz="2200" dirty="0" err="1" smtClean="0"/>
              <a:t>tempat</a:t>
            </a:r>
            <a:r>
              <a:rPr lang="en-US" sz="2200" dirty="0" smtClean="0"/>
              <a:t> yang lain </a:t>
            </a:r>
            <a:r>
              <a:rPr lang="en-US" sz="2200" dirty="0" err="1" smtClean="0"/>
              <a:t>menyesuaikan</a:t>
            </a:r>
            <a:r>
              <a:rPr lang="en-US" sz="2200" dirty="0" smtClean="0"/>
              <a:t>. </a:t>
            </a:r>
            <a:r>
              <a:rPr lang="en-US" sz="2200" dirty="0" err="1" smtClean="0"/>
              <a:t>Singkatnya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.</a:t>
            </a:r>
          </a:p>
          <a:p>
            <a:pPr marL="360363" indent="-360363">
              <a:lnSpc>
                <a:spcPct val="150000"/>
              </a:lnSpc>
            </a:pPr>
            <a:r>
              <a:rPr lang="en-US" sz="2200" dirty="0" smtClean="0"/>
              <a:t>a. 	</a:t>
            </a:r>
            <a:r>
              <a:rPr lang="en-US" sz="2200" dirty="0" err="1" smtClean="0"/>
              <a:t>Posisikan</a:t>
            </a:r>
            <a:r>
              <a:rPr lang="en-US" sz="2200" dirty="0" smtClean="0"/>
              <a:t> </a:t>
            </a:r>
            <a:r>
              <a:rPr lang="en-US" sz="2200" dirty="0" err="1" smtClean="0"/>
              <a:t>nilai</a:t>
            </a:r>
            <a:r>
              <a:rPr lang="en-US" sz="2200" dirty="0" smtClean="0"/>
              <a:t> </a:t>
            </a:r>
            <a:r>
              <a:rPr lang="en-US" sz="2200" dirty="0" err="1" smtClean="0"/>
              <a:t>tempat</a:t>
            </a:r>
            <a:r>
              <a:rPr lang="en-US" sz="2200" dirty="0" smtClean="0"/>
              <a:t> </a:t>
            </a:r>
            <a:r>
              <a:rPr lang="en-US" sz="2200" dirty="0" err="1" smtClean="0"/>
              <a:t>satuan</a:t>
            </a:r>
            <a:r>
              <a:rPr lang="en-US" sz="2200" dirty="0" smtClean="0"/>
              <a:t> </a:t>
            </a:r>
            <a:r>
              <a:rPr lang="en-US" sz="2200" dirty="0" err="1" smtClean="0"/>
              <a:t>lurus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satuan</a:t>
            </a:r>
            <a:r>
              <a:rPr lang="en-US" sz="2200" dirty="0" smtClean="0"/>
              <a:t>; </a:t>
            </a:r>
            <a:r>
              <a:rPr lang="en-US" sz="2200" dirty="0" err="1" smtClean="0"/>
              <a:t>persepuluhan</a:t>
            </a:r>
            <a:r>
              <a:rPr lang="en-US" sz="2200" dirty="0" smtClean="0"/>
              <a:t> </a:t>
            </a:r>
            <a:r>
              <a:rPr lang="en-US" sz="2200" dirty="0" err="1" smtClean="0"/>
              <a:t>lurus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persepuluhan</a:t>
            </a:r>
            <a:r>
              <a:rPr lang="en-US" sz="2200" dirty="0" smtClean="0"/>
              <a:t>;</a:t>
            </a:r>
          </a:p>
          <a:p>
            <a:pPr marL="360363" indent="-360363">
              <a:lnSpc>
                <a:spcPct val="150000"/>
              </a:lnSpc>
            </a:pPr>
            <a:r>
              <a:rPr lang="sv-SE" sz="2200" dirty="0" smtClean="0"/>
              <a:t>	perseratusan lurus dengan perseratusan; dan seterusnya.</a:t>
            </a:r>
          </a:p>
          <a:p>
            <a:pPr marL="360363" indent="-360363">
              <a:lnSpc>
                <a:spcPct val="150000"/>
              </a:lnSpc>
            </a:pPr>
            <a:r>
              <a:rPr lang="en-US" sz="2200" dirty="0" smtClean="0"/>
              <a:t>b. 	</a:t>
            </a:r>
            <a:r>
              <a:rPr lang="en-US" sz="2200" dirty="0" err="1" smtClean="0"/>
              <a:t>Jumlahkan</a:t>
            </a:r>
            <a:r>
              <a:rPr lang="en-US" sz="2200" dirty="0" smtClean="0"/>
              <a:t> </a:t>
            </a:r>
            <a:r>
              <a:rPr lang="en-US" sz="2200" dirty="0" err="1" smtClean="0"/>
              <a:t>seperti</a:t>
            </a:r>
            <a:r>
              <a:rPr lang="en-US" sz="2200" dirty="0" smtClean="0"/>
              <a:t> </a:t>
            </a:r>
            <a:r>
              <a:rPr lang="en-US" sz="2200" dirty="0" err="1" smtClean="0"/>
              <a:t>kamu</a:t>
            </a:r>
            <a:r>
              <a:rPr lang="en-US" sz="2200" dirty="0" smtClean="0"/>
              <a:t> </a:t>
            </a:r>
            <a:r>
              <a:rPr lang="en-US" sz="2200" dirty="0" err="1" smtClean="0"/>
              <a:t>menjumlah</a:t>
            </a:r>
            <a:r>
              <a:rPr lang="en-US" sz="2200" dirty="0" smtClean="0"/>
              <a:t> </a:t>
            </a:r>
            <a:r>
              <a:rPr lang="en-US" sz="2200" dirty="0" err="1" smtClean="0"/>
              <a:t>bilangan</a:t>
            </a:r>
            <a:r>
              <a:rPr lang="en-US" sz="2200" dirty="0" smtClean="0"/>
              <a:t> </a:t>
            </a:r>
            <a:r>
              <a:rPr lang="en-US" sz="2200" dirty="0" err="1" smtClean="0"/>
              <a:t>bulat</a:t>
            </a:r>
            <a:r>
              <a:rPr lang="en-US" sz="2200" dirty="0" smtClean="0"/>
              <a:t> </a:t>
            </a:r>
            <a:r>
              <a:rPr lang="en-US" sz="2200" dirty="0" err="1" smtClean="0"/>
              <a:t>secara</a:t>
            </a:r>
            <a:r>
              <a:rPr lang="en-US" sz="2200" dirty="0" smtClean="0"/>
              <a:t> </a:t>
            </a:r>
            <a:r>
              <a:rPr lang="en-US" sz="2200" dirty="0" err="1" smtClean="0"/>
              <a:t>bersusun</a:t>
            </a:r>
            <a:r>
              <a:rPr lang="en-US" sz="2200" dirty="0" smtClean="0"/>
              <a:t> </a:t>
            </a:r>
            <a:r>
              <a:rPr lang="en-US" sz="2200" dirty="0" err="1" smtClean="0"/>
              <a:t>ke</a:t>
            </a:r>
            <a:r>
              <a:rPr lang="en-US" sz="2200" dirty="0" smtClean="0"/>
              <a:t> </a:t>
            </a:r>
            <a:r>
              <a:rPr lang="en-US" sz="2200" dirty="0" err="1" smtClean="0"/>
              <a:t>bawah</a:t>
            </a:r>
            <a:r>
              <a:rPr lang="en-US" sz="2200" dirty="0" smtClean="0"/>
              <a:t>.</a:t>
            </a:r>
          </a:p>
          <a:p>
            <a:pPr marL="360363" indent="-360363">
              <a:lnSpc>
                <a:spcPct val="150000"/>
              </a:lnSpc>
            </a:pPr>
            <a:r>
              <a:rPr lang="fi-FI" sz="2200" dirty="0" smtClean="0"/>
              <a:t>c. 	Posisi tanda koma pada penjumlahan harus tetap lurus.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1285860"/>
            <a:ext cx="6500842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 smtClean="0"/>
              <a:t>Contoh</a:t>
            </a:r>
            <a:endParaRPr lang="en-US" sz="2200" b="1" dirty="0" smtClean="0"/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Tentukan</a:t>
            </a:r>
            <a:r>
              <a:rPr lang="en-US" sz="2200" dirty="0" smtClean="0"/>
              <a:t> </a:t>
            </a:r>
            <a:r>
              <a:rPr lang="en-US" sz="2200" dirty="0" err="1" smtClean="0"/>
              <a:t>hasil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operasi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.</a:t>
            </a:r>
          </a:p>
          <a:p>
            <a:pPr>
              <a:lnSpc>
                <a:spcPct val="150000"/>
              </a:lnSpc>
              <a:tabLst>
                <a:tab pos="449263" algn="l"/>
              </a:tabLst>
            </a:pPr>
            <a:r>
              <a:rPr lang="en-US" sz="2200" dirty="0" smtClean="0"/>
              <a:t>a. 	0,1 + 0,2 = ....</a:t>
            </a:r>
          </a:p>
          <a:p>
            <a:pPr marL="457200" indent="-457200">
              <a:lnSpc>
                <a:spcPct val="150000"/>
              </a:lnSpc>
              <a:buAutoNum type="alphaLcPeriod" startAt="2"/>
              <a:tabLst>
                <a:tab pos="449263" algn="l"/>
              </a:tabLst>
            </a:pPr>
            <a:r>
              <a:rPr lang="en-US" sz="2200" dirty="0" smtClean="0"/>
              <a:t>0,4 + 0,52 = ....</a:t>
            </a:r>
          </a:p>
          <a:p>
            <a:pPr marL="457200" indent="-457200">
              <a:lnSpc>
                <a:spcPct val="150000"/>
              </a:lnSpc>
              <a:tabLst>
                <a:tab pos="449263" algn="l"/>
              </a:tabLst>
            </a:pPr>
            <a:r>
              <a:rPr lang="en-US" sz="2200" b="1" dirty="0" err="1" smtClean="0"/>
              <a:t>Jawab</a:t>
            </a:r>
            <a:r>
              <a:rPr lang="en-US" sz="2200" b="1" dirty="0" smtClean="0"/>
              <a:t>: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7833" y="5143511"/>
            <a:ext cx="875209" cy="130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357190" y="3857628"/>
            <a:ext cx="357186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/>
            <a:r>
              <a:rPr lang="en-US" sz="2200" dirty="0" smtClean="0"/>
              <a:t>a. 	Kita </a:t>
            </a:r>
            <a:r>
              <a:rPr lang="en-US" sz="2200" dirty="0" err="1" smtClean="0"/>
              <a:t>susun</a:t>
            </a:r>
            <a:r>
              <a:rPr lang="en-US" sz="2200" dirty="0" smtClean="0"/>
              <a:t> </a:t>
            </a:r>
            <a:r>
              <a:rPr lang="en-US" sz="2200" dirty="0" err="1" smtClean="0"/>
              <a:t>ke</a:t>
            </a:r>
            <a:r>
              <a:rPr lang="en-US" sz="2200" dirty="0" smtClean="0"/>
              <a:t> </a:t>
            </a:r>
            <a:r>
              <a:rPr lang="en-US" sz="2200" dirty="0" err="1" smtClean="0"/>
              <a:t>bawah</a:t>
            </a:r>
            <a:r>
              <a:rPr lang="en-US" sz="2200" dirty="0" smtClean="0"/>
              <a:t> (</a:t>
            </a:r>
            <a:r>
              <a:rPr lang="en-US" sz="2200" dirty="0" err="1" smtClean="0"/>
              <a:t>bersusun</a:t>
            </a:r>
            <a:r>
              <a:rPr lang="en-US" sz="2200" dirty="0" smtClean="0"/>
              <a:t> </a:t>
            </a:r>
            <a:r>
              <a:rPr lang="en-US" sz="2200" dirty="0" err="1" smtClean="0"/>
              <a:t>pendek</a:t>
            </a:r>
            <a:r>
              <a:rPr lang="en-US" sz="2200" dirty="0" smtClean="0"/>
              <a:t>)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3929058" y="3786190"/>
            <a:ext cx="40005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LcPeriod" startAt="2"/>
            </a:pPr>
            <a:r>
              <a:rPr lang="en-US" sz="2200" dirty="0" err="1" smtClean="0"/>
              <a:t>Bilangan</a:t>
            </a:r>
            <a:r>
              <a:rPr lang="en-US" sz="2200" dirty="0" smtClean="0"/>
              <a:t> 0,4 = 0,40 = 0,400 = 0,4000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seterusnya</a:t>
            </a:r>
            <a:endParaRPr lang="en-US" sz="22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7973" y="4760663"/>
            <a:ext cx="94297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1283601"/>
            <a:ext cx="64937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 smtClean="0">
                <a:solidFill>
                  <a:srgbClr val="00B0F0"/>
                </a:solidFill>
              </a:rPr>
              <a:t>Mengurangkan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Pecahan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Desimal</a:t>
            </a:r>
            <a:endParaRPr lang="en-US" sz="2200" b="1" dirty="0" smtClean="0">
              <a:solidFill>
                <a:srgbClr val="00B0F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034" y="1785926"/>
            <a:ext cx="6357966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 smtClean="0"/>
              <a:t>Contoh</a:t>
            </a:r>
            <a:endParaRPr lang="en-US" sz="2200" b="1" dirty="0" smtClean="0"/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Tentukan</a:t>
            </a:r>
            <a:r>
              <a:rPr lang="en-US" sz="2200" dirty="0" smtClean="0"/>
              <a:t> </a:t>
            </a:r>
            <a:r>
              <a:rPr lang="en-US" sz="2200" dirty="0" err="1" smtClean="0"/>
              <a:t>hasil</a:t>
            </a:r>
            <a:r>
              <a:rPr lang="en-US" sz="2200" dirty="0" smtClean="0"/>
              <a:t> </a:t>
            </a:r>
            <a:r>
              <a:rPr lang="en-US" sz="2200" dirty="0" err="1" smtClean="0"/>
              <a:t>operasi</a:t>
            </a:r>
            <a:r>
              <a:rPr lang="en-US" sz="2200" dirty="0" smtClean="0"/>
              <a:t> </a:t>
            </a:r>
            <a:r>
              <a:rPr lang="en-US" sz="2200" dirty="0" err="1" smtClean="0"/>
              <a:t>pengurangan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.</a:t>
            </a:r>
          </a:p>
          <a:p>
            <a:pPr marL="449263" indent="-449263">
              <a:lnSpc>
                <a:spcPct val="150000"/>
              </a:lnSpc>
              <a:tabLst>
                <a:tab pos="3133725" algn="l"/>
                <a:tab pos="3492500" algn="l"/>
              </a:tabLst>
            </a:pPr>
            <a:r>
              <a:rPr lang="en-US" sz="2200" dirty="0" smtClean="0"/>
              <a:t>a. 	0,8 – 0,2 = .... 	b. 	0,27 – 0,07 = ....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472" y="3714752"/>
            <a:ext cx="300039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 smtClean="0"/>
              <a:t>Jawab</a:t>
            </a:r>
            <a:r>
              <a:rPr lang="en-US" sz="2200" b="1" dirty="0" smtClean="0"/>
              <a:t>:</a:t>
            </a:r>
          </a:p>
          <a:p>
            <a:r>
              <a:rPr lang="en-US" sz="2200" dirty="0" smtClean="0"/>
              <a:t>a.    0,8</a:t>
            </a:r>
          </a:p>
          <a:p>
            <a:r>
              <a:rPr lang="en-US" sz="2200" dirty="0" smtClean="0"/>
              <a:t>       0,2</a:t>
            </a:r>
          </a:p>
          <a:p>
            <a:r>
              <a:rPr lang="en-US" sz="2200" dirty="0" smtClean="0"/>
              <a:t>       ––– –</a:t>
            </a:r>
          </a:p>
          <a:p>
            <a:r>
              <a:rPr lang="en-US" sz="2200" dirty="0" smtClean="0"/>
              <a:t>       0,6</a:t>
            </a:r>
          </a:p>
          <a:p>
            <a:r>
              <a:rPr lang="it-IT" sz="2200" dirty="0" smtClean="0"/>
              <a:t>Jadi, nilai dari 0,8 – 0,2 = 0,6.</a:t>
            </a:r>
          </a:p>
        </p:txBody>
      </p:sp>
      <p:sp>
        <p:nvSpPr>
          <p:cNvPr id="7" name="Rectangle 6"/>
          <p:cNvSpPr/>
          <p:nvPr/>
        </p:nvSpPr>
        <p:spPr>
          <a:xfrm>
            <a:off x="3643306" y="3929066"/>
            <a:ext cx="4214842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/>
              <a:t>b.    0,27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       0,07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       ––– –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       0,20</a:t>
            </a:r>
          </a:p>
          <a:p>
            <a:pPr>
              <a:lnSpc>
                <a:spcPct val="150000"/>
              </a:lnSpc>
            </a:pPr>
            <a:r>
              <a:rPr lang="it-IT" sz="2200" dirty="0" smtClean="0"/>
              <a:t>Jadi, nilai dari 0,27 – 0,07 = 0,20.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1214422"/>
            <a:ext cx="77153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200" b="1" dirty="0" smtClean="0">
                <a:solidFill>
                  <a:srgbClr val="002060"/>
                </a:solidFill>
              </a:rPr>
              <a:t>E.    Menyelesaikan Permasalahan yang Terkait dengan Pecahan</a:t>
            </a:r>
          </a:p>
        </p:txBody>
      </p:sp>
      <p:sp>
        <p:nvSpPr>
          <p:cNvPr id="5" name="Rectangle 4"/>
          <p:cNvSpPr/>
          <p:nvPr/>
        </p:nvSpPr>
        <p:spPr>
          <a:xfrm>
            <a:off x="357158" y="1571612"/>
            <a:ext cx="635796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200" b="1" dirty="0" smtClean="0"/>
              <a:t>Contoh</a:t>
            </a:r>
          </a:p>
          <a:p>
            <a:pPr>
              <a:lnSpc>
                <a:spcPct val="150000"/>
              </a:lnSpc>
            </a:pPr>
            <a:r>
              <a:rPr lang="it-IT" sz="2200" dirty="0" smtClean="0"/>
              <a:t>Bu Rima mempunyai     </a:t>
            </a:r>
            <a:r>
              <a:rPr lang="en-US" sz="2200" dirty="0" smtClean="0"/>
              <a:t>kg </a:t>
            </a:r>
            <a:r>
              <a:rPr lang="en-US" sz="2200" dirty="0" err="1" smtClean="0"/>
              <a:t>gula</a:t>
            </a:r>
            <a:r>
              <a:rPr lang="en-US" sz="2200" dirty="0" smtClean="0"/>
              <a:t> </a:t>
            </a:r>
            <a:r>
              <a:rPr lang="en-US" sz="2200" dirty="0" err="1" smtClean="0"/>
              <a:t>putih</a:t>
            </a:r>
            <a:r>
              <a:rPr lang="en-US" sz="2200" dirty="0" smtClean="0"/>
              <a:t>. </a:t>
            </a:r>
            <a:r>
              <a:rPr lang="en-US" sz="2200" dirty="0" err="1" smtClean="0"/>
              <a:t>Gula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 </a:t>
            </a:r>
            <a:r>
              <a:rPr lang="en-US" sz="2200" dirty="0" err="1" smtClean="0"/>
              <a:t>baru</a:t>
            </a:r>
            <a:r>
              <a:rPr lang="en-US" sz="2200" dirty="0" smtClean="0"/>
              <a:t> </a:t>
            </a:r>
            <a:r>
              <a:rPr lang="en-US" sz="2200" dirty="0" err="1" smtClean="0"/>
              <a:t>saja</a:t>
            </a:r>
            <a:r>
              <a:rPr lang="en-US" sz="2200" dirty="0" smtClean="0"/>
              <a:t> </a:t>
            </a:r>
            <a:r>
              <a:rPr lang="en-US" sz="2200" dirty="0" err="1" smtClean="0"/>
              <a:t>digunakan</a:t>
            </a:r>
            <a:r>
              <a:rPr lang="en-US" sz="2200" dirty="0" smtClean="0"/>
              <a:t> </a:t>
            </a:r>
            <a:r>
              <a:rPr lang="fi-FI" sz="2200" dirty="0" smtClean="0"/>
              <a:t>untuk membuat minuman     </a:t>
            </a:r>
            <a:r>
              <a:rPr lang="en-US" sz="2200" dirty="0" smtClean="0"/>
              <a:t>kg. </a:t>
            </a:r>
            <a:r>
              <a:rPr lang="en-US" sz="2200" dirty="0" err="1" smtClean="0"/>
              <a:t>Berapa</a:t>
            </a:r>
            <a:r>
              <a:rPr lang="en-US" sz="2200" dirty="0" smtClean="0"/>
              <a:t> </a:t>
            </a:r>
            <a:r>
              <a:rPr lang="en-US" sz="2200" dirty="0" err="1" smtClean="0"/>
              <a:t>sisa</a:t>
            </a:r>
            <a:r>
              <a:rPr lang="en-US" sz="2200" dirty="0" smtClean="0"/>
              <a:t> </a:t>
            </a:r>
            <a:r>
              <a:rPr lang="en-US" sz="2200" dirty="0" err="1" smtClean="0"/>
              <a:t>gula</a:t>
            </a:r>
            <a:r>
              <a:rPr lang="en-US" sz="2200" dirty="0" smtClean="0"/>
              <a:t> </a:t>
            </a:r>
            <a:r>
              <a:rPr lang="en-US" sz="2200" dirty="0" err="1" smtClean="0"/>
              <a:t>putih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dimiliki</a:t>
            </a:r>
            <a:r>
              <a:rPr lang="en-US" sz="2200" dirty="0" smtClean="0"/>
              <a:t> Bu </a:t>
            </a:r>
            <a:r>
              <a:rPr lang="en-US" sz="2200" dirty="0" err="1" smtClean="0"/>
              <a:t>Rima</a:t>
            </a:r>
            <a:r>
              <a:rPr lang="en-US" sz="2200" dirty="0" smtClean="0"/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357158" y="3571876"/>
            <a:ext cx="4572000" cy="263149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 smtClean="0"/>
              <a:t>Jawab</a:t>
            </a:r>
            <a:r>
              <a:rPr lang="en-US" sz="2200" b="1" dirty="0" smtClean="0"/>
              <a:t>:</a:t>
            </a:r>
          </a:p>
          <a:p>
            <a:pPr>
              <a:lnSpc>
                <a:spcPct val="200000"/>
              </a:lnSpc>
              <a:tabLst>
                <a:tab pos="2593975" algn="l"/>
              </a:tabLst>
            </a:pPr>
            <a:r>
              <a:rPr lang="en-US" sz="2200" dirty="0" err="1" smtClean="0"/>
              <a:t>Gula</a:t>
            </a:r>
            <a:r>
              <a:rPr lang="en-US" sz="2200" dirty="0" smtClean="0"/>
              <a:t> </a:t>
            </a:r>
            <a:r>
              <a:rPr lang="en-US" sz="2200" dirty="0" err="1" smtClean="0"/>
              <a:t>semula</a:t>
            </a:r>
            <a:r>
              <a:rPr lang="en-US" sz="2200" dirty="0" smtClean="0"/>
              <a:t> 	: </a:t>
            </a:r>
          </a:p>
          <a:p>
            <a:pPr>
              <a:lnSpc>
                <a:spcPct val="200000"/>
              </a:lnSpc>
              <a:tabLst>
                <a:tab pos="2593975" algn="l"/>
              </a:tabLst>
            </a:pPr>
            <a:r>
              <a:rPr lang="sv-SE" sz="2200" dirty="0" smtClean="0"/>
              <a:t>Gula yang digunakan 	:</a:t>
            </a:r>
            <a:endParaRPr lang="en-US" sz="2200" dirty="0" smtClean="0"/>
          </a:p>
          <a:p>
            <a:pPr>
              <a:lnSpc>
                <a:spcPct val="200000"/>
              </a:lnSpc>
              <a:tabLst>
                <a:tab pos="2593975" algn="l"/>
              </a:tabLst>
            </a:pPr>
            <a:r>
              <a:rPr lang="it-IT" sz="2200" dirty="0" smtClean="0"/>
              <a:t>Sisa gula Bu Rima 	:</a:t>
            </a:r>
            <a:endParaRPr lang="en-US" sz="2200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3276" y="4212257"/>
            <a:ext cx="632737" cy="60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56136" y="4928151"/>
            <a:ext cx="602606" cy="587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29668" y="5574888"/>
            <a:ext cx="2214578" cy="62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 r="54839"/>
          <a:stretch>
            <a:fillRect/>
          </a:stretch>
        </p:blipFill>
        <p:spPr bwMode="auto">
          <a:xfrm>
            <a:off x="2812884" y="2071678"/>
            <a:ext cx="285752" cy="60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 r="64435"/>
          <a:stretch>
            <a:fillRect/>
          </a:stretch>
        </p:blipFill>
        <p:spPr bwMode="auto">
          <a:xfrm>
            <a:off x="5214942" y="2620880"/>
            <a:ext cx="214314" cy="587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3071802" y="1357298"/>
            <a:ext cx="2500330" cy="500066"/>
          </a:xfrm>
          <a:prstGeom prst="roundRect">
            <a:avLst>
              <a:gd name="adj" fmla="val 4459"/>
            </a:avLst>
          </a:prstGeom>
          <a:solidFill>
            <a:schemeClr val="accent2">
              <a:lumMod val="40000"/>
              <a:lumOff val="60000"/>
              <a:alpha val="98000"/>
            </a:schemeClr>
          </a:solidFill>
          <a:scene3d>
            <a:camera prst="orthographicFront">
              <a:rot lat="0" lon="0" rev="0"/>
            </a:camera>
            <a:lightRig rig="flood" dir="t"/>
          </a:scene3d>
          <a:sp3d prstMaterial="matte">
            <a:bevelT w="190500" h="25400"/>
            <a:bevelB w="139700" h="139700" prst="divo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544440" y="1384960"/>
            <a:ext cx="17859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Isi</a:t>
            </a:r>
            <a:r>
              <a:rPr lang="en-US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Materi</a:t>
            </a:r>
            <a:endParaRPr lang="en-US" sz="2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857224" y="2285992"/>
            <a:ext cx="692948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A.   </a:t>
            </a:r>
            <a:r>
              <a:rPr lang="en-US" sz="2200" b="1" dirty="0" err="1" smtClean="0">
                <a:solidFill>
                  <a:srgbClr val="002060"/>
                </a:solidFill>
              </a:rPr>
              <a:t>Menjumlahkan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Pecahan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Biasa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10" name="Rectangle 9">
            <a:hlinkClick r:id="rId3" action="ppaction://hlinksldjump"/>
          </p:cNvPr>
          <p:cNvSpPr/>
          <p:nvPr/>
        </p:nvSpPr>
        <p:spPr>
          <a:xfrm>
            <a:off x="857224" y="2786058"/>
            <a:ext cx="692948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B.   </a:t>
            </a:r>
            <a:r>
              <a:rPr lang="en-US" sz="2200" b="1" dirty="0" err="1" smtClean="0">
                <a:solidFill>
                  <a:srgbClr val="002060"/>
                </a:solidFill>
              </a:rPr>
              <a:t>Mengurangkan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Pecahan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Biasa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857224" y="3286124"/>
            <a:ext cx="72152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C.   </a:t>
            </a:r>
            <a:r>
              <a:rPr lang="en-US" sz="2200" b="1" dirty="0" err="1" smtClean="0">
                <a:solidFill>
                  <a:srgbClr val="002060"/>
                </a:solidFill>
              </a:rPr>
              <a:t>Menjumlahkan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Mengurangkan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Pecahan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Campuran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857224" y="3786190"/>
            <a:ext cx="692948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D.   </a:t>
            </a:r>
            <a:r>
              <a:rPr lang="en-US" sz="2200" b="1" dirty="0" err="1" smtClean="0">
                <a:solidFill>
                  <a:srgbClr val="002060"/>
                </a:solidFill>
              </a:rPr>
              <a:t>Menjumlahkan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Mengurangkan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Pecahan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Desimal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13" name="Rectangle 12">
            <a:hlinkClick r:id="rId6" action="ppaction://hlinksldjump"/>
          </p:cNvPr>
          <p:cNvSpPr/>
          <p:nvPr/>
        </p:nvSpPr>
        <p:spPr>
          <a:xfrm>
            <a:off x="857224" y="4286256"/>
            <a:ext cx="69294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/>
            <a:r>
              <a:rPr lang="en-US" sz="2200" b="1" dirty="0" smtClean="0">
                <a:solidFill>
                  <a:srgbClr val="002060"/>
                </a:solidFill>
              </a:rPr>
              <a:t>E.   </a:t>
            </a:r>
            <a:r>
              <a:rPr lang="en-US" sz="2200" b="1" dirty="0" err="1" smtClean="0">
                <a:solidFill>
                  <a:srgbClr val="002060"/>
                </a:solidFill>
              </a:rPr>
              <a:t>Menyelesaikan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Permasalahan</a:t>
            </a:r>
            <a:r>
              <a:rPr lang="en-US" sz="2200" b="1" dirty="0" smtClean="0">
                <a:solidFill>
                  <a:srgbClr val="002060"/>
                </a:solidFill>
              </a:rPr>
              <a:t> yang </a:t>
            </a:r>
            <a:r>
              <a:rPr lang="en-US" sz="2200" b="1" dirty="0" err="1" smtClean="0">
                <a:solidFill>
                  <a:srgbClr val="002060"/>
                </a:solidFill>
              </a:rPr>
              <a:t>Terkait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dengan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Pecahan</a:t>
            </a:r>
            <a:endParaRPr lang="en-US" sz="2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710" y="1000108"/>
            <a:ext cx="7286676" cy="547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>
              <a:lnSpc>
                <a:spcPct val="150000"/>
              </a:lnSpc>
              <a:tabLst>
                <a:tab pos="354013" algn="l"/>
              </a:tabLst>
            </a:pPr>
            <a:r>
              <a:rPr lang="fi-FI" sz="2200" b="1" dirty="0" smtClean="0">
                <a:solidFill>
                  <a:srgbClr val="002060"/>
                </a:solidFill>
              </a:rPr>
              <a:t>A. 	Menjumlahkan Pecahan Biasa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85720" y="1835163"/>
            <a:ext cx="7643866" cy="3485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100" dirty="0" err="1" smtClean="0"/>
              <a:t>Misal</a:t>
            </a:r>
            <a:r>
              <a:rPr lang="en-US" sz="2100" dirty="0" smtClean="0"/>
              <a:t> </a:t>
            </a:r>
            <a:r>
              <a:rPr lang="en-US" sz="2100" dirty="0" err="1" smtClean="0"/>
              <a:t>akan</a:t>
            </a:r>
            <a:r>
              <a:rPr lang="en-US" sz="2100" dirty="0" smtClean="0"/>
              <a:t> </a:t>
            </a:r>
            <a:r>
              <a:rPr lang="en-US" sz="2100" dirty="0" err="1" smtClean="0"/>
              <a:t>dicari</a:t>
            </a:r>
            <a:r>
              <a:rPr lang="en-US" sz="2100" dirty="0" smtClean="0"/>
              <a:t> </a:t>
            </a:r>
            <a:r>
              <a:rPr lang="en-US" sz="2100" dirty="0" err="1" smtClean="0"/>
              <a:t>penjumlahan</a:t>
            </a:r>
            <a:r>
              <a:rPr lang="en-US" sz="2100" dirty="0" smtClean="0"/>
              <a:t>           .</a:t>
            </a:r>
          </a:p>
          <a:p>
            <a:pPr marL="360363" indent="-360363">
              <a:lnSpc>
                <a:spcPct val="150000"/>
              </a:lnSpc>
            </a:pPr>
            <a:r>
              <a:rPr lang="en-US" sz="2100" dirty="0" smtClean="0"/>
              <a:t>a.	</a:t>
            </a:r>
            <a:r>
              <a:rPr lang="en-US" sz="2100" dirty="0" err="1" smtClean="0"/>
              <a:t>Menyediakan</a:t>
            </a:r>
            <a:r>
              <a:rPr lang="en-US" sz="2100" dirty="0" smtClean="0"/>
              <a:t> </a:t>
            </a:r>
            <a:r>
              <a:rPr lang="en-US" sz="2100" dirty="0" err="1" smtClean="0"/>
              <a:t>kertas</a:t>
            </a:r>
            <a:r>
              <a:rPr lang="en-US" sz="2100" dirty="0" smtClean="0"/>
              <a:t> yang </a:t>
            </a:r>
            <a:r>
              <a:rPr lang="en-US" sz="2100" dirty="0" err="1" smtClean="0"/>
              <a:t>dilipat</a:t>
            </a:r>
            <a:r>
              <a:rPr lang="en-US" sz="2100" dirty="0" smtClean="0"/>
              <a:t> </a:t>
            </a:r>
            <a:r>
              <a:rPr lang="en-US" sz="2100" dirty="0" err="1" smtClean="0"/>
              <a:t>menjadi</a:t>
            </a:r>
            <a:r>
              <a:rPr lang="en-US" sz="2100" dirty="0" smtClean="0"/>
              <a:t> 4 </a:t>
            </a:r>
            <a:r>
              <a:rPr lang="en-US" sz="2100" dirty="0" err="1" smtClean="0"/>
              <a:t>persegi</a:t>
            </a:r>
            <a:r>
              <a:rPr lang="en-US" sz="2100" dirty="0" smtClean="0"/>
              <a:t> (</a:t>
            </a:r>
            <a:r>
              <a:rPr lang="en-US" sz="2100" dirty="0" err="1" smtClean="0"/>
              <a:t>mengacu</a:t>
            </a:r>
            <a:r>
              <a:rPr lang="en-US" sz="2100" dirty="0" smtClean="0"/>
              <a:t> </a:t>
            </a:r>
            <a:r>
              <a:rPr lang="en-US" sz="2100" dirty="0" err="1" smtClean="0"/>
              <a:t>pada</a:t>
            </a:r>
            <a:r>
              <a:rPr lang="en-US" sz="2100" dirty="0" smtClean="0"/>
              <a:t> </a:t>
            </a:r>
            <a:r>
              <a:rPr lang="en-US" sz="2100" dirty="0" err="1" smtClean="0"/>
              <a:t>penyebut</a:t>
            </a:r>
            <a:r>
              <a:rPr lang="en-US" sz="2100" dirty="0" smtClean="0"/>
              <a:t> </a:t>
            </a:r>
            <a:r>
              <a:rPr lang="en-US" sz="2100" dirty="0" err="1" smtClean="0"/>
              <a:t>pecahan</a:t>
            </a:r>
            <a:r>
              <a:rPr lang="en-US" sz="2100" dirty="0" smtClean="0"/>
              <a:t>).</a:t>
            </a:r>
          </a:p>
          <a:p>
            <a:pPr marL="360363" indent="-360363">
              <a:lnSpc>
                <a:spcPct val="150000"/>
              </a:lnSpc>
            </a:pPr>
            <a:endParaRPr lang="pt-BR" sz="2100" dirty="0" smtClean="0"/>
          </a:p>
          <a:p>
            <a:pPr marL="360363" indent="-360363">
              <a:lnSpc>
                <a:spcPct val="150000"/>
              </a:lnSpc>
            </a:pPr>
            <a:endParaRPr lang="pt-BR" sz="2100" dirty="0" smtClean="0"/>
          </a:p>
          <a:p>
            <a:pPr marL="360363" indent="-360363">
              <a:lnSpc>
                <a:spcPct val="150000"/>
              </a:lnSpc>
            </a:pPr>
            <a:r>
              <a:rPr lang="pt-BR" sz="2100" dirty="0" smtClean="0"/>
              <a:t>b.	Karena pada soal diketahui      </a:t>
            </a:r>
            <a:r>
              <a:rPr lang="en-US" sz="2100" dirty="0" smtClean="0"/>
              <a:t>(</a:t>
            </a:r>
            <a:r>
              <a:rPr lang="en-US" sz="2100" dirty="0" err="1" smtClean="0"/>
              <a:t>bilangan</a:t>
            </a:r>
            <a:r>
              <a:rPr lang="en-US" sz="2100" dirty="0" smtClean="0"/>
              <a:t> </a:t>
            </a:r>
            <a:r>
              <a:rPr lang="en-US" sz="2100" dirty="0" err="1" smtClean="0"/>
              <a:t>pertama</a:t>
            </a:r>
            <a:r>
              <a:rPr lang="en-US" sz="2100" dirty="0" smtClean="0"/>
              <a:t>) </a:t>
            </a:r>
            <a:r>
              <a:rPr lang="fi-FI" sz="2100" dirty="0" smtClean="0"/>
              <a:t>maka 1 bagian dari 4 kotak itu kita arsir. (Mengacu </a:t>
            </a:r>
            <a:r>
              <a:rPr lang="en-US" sz="2100" dirty="0" err="1" smtClean="0"/>
              <a:t>bilangan</a:t>
            </a:r>
            <a:r>
              <a:rPr lang="en-US" sz="2100" dirty="0" smtClean="0"/>
              <a:t> </a:t>
            </a:r>
            <a:r>
              <a:rPr lang="en-US" sz="2100" dirty="0" err="1" smtClean="0"/>
              <a:t>pertama</a:t>
            </a:r>
            <a:r>
              <a:rPr lang="en-US" sz="2100" dirty="0" smtClean="0"/>
              <a:t>)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357562"/>
            <a:ext cx="325755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5310211"/>
            <a:ext cx="32766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14"/>
          <p:cNvSpPr/>
          <p:nvPr/>
        </p:nvSpPr>
        <p:spPr>
          <a:xfrm>
            <a:off x="285720" y="1512905"/>
            <a:ext cx="7143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 smtClean="0">
                <a:solidFill>
                  <a:srgbClr val="00B0F0"/>
                </a:solidFill>
              </a:rPr>
              <a:t>Menjumlahkan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Pecahan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Berpenyebut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Sama</a:t>
            </a:r>
            <a:endParaRPr lang="en-US" sz="2200" b="1" dirty="0" smtClean="0">
              <a:solidFill>
                <a:srgbClr val="00B0F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9516"/>
          <a:stretch>
            <a:fillRect/>
          </a:stretch>
        </p:blipFill>
        <p:spPr bwMode="auto">
          <a:xfrm>
            <a:off x="3591324" y="1928802"/>
            <a:ext cx="7143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5806"/>
          <a:stretch>
            <a:fillRect/>
          </a:stretch>
        </p:blipFill>
        <p:spPr bwMode="auto">
          <a:xfrm>
            <a:off x="3652107" y="4330860"/>
            <a:ext cx="28575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5720" y="1000108"/>
            <a:ext cx="7643866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>
              <a:lnSpc>
                <a:spcPct val="150000"/>
              </a:lnSpc>
            </a:pPr>
            <a:r>
              <a:rPr lang="en-US" sz="2100" dirty="0" smtClean="0"/>
              <a:t>c.	</a:t>
            </a:r>
            <a:r>
              <a:rPr lang="en-US" sz="2100" dirty="0" err="1" smtClean="0"/>
              <a:t>Diketahui</a:t>
            </a:r>
            <a:r>
              <a:rPr lang="en-US" sz="2100" dirty="0" smtClean="0"/>
              <a:t> </a:t>
            </a:r>
            <a:r>
              <a:rPr lang="en-US" sz="2100" dirty="0" err="1" smtClean="0"/>
              <a:t>bilangan</a:t>
            </a:r>
            <a:r>
              <a:rPr lang="en-US" sz="2100" dirty="0" smtClean="0"/>
              <a:t> </a:t>
            </a:r>
            <a:r>
              <a:rPr lang="en-US" sz="2100" dirty="0" err="1" smtClean="0"/>
              <a:t>kedua</a:t>
            </a:r>
            <a:r>
              <a:rPr lang="en-US" sz="2100" dirty="0" smtClean="0"/>
              <a:t>     </a:t>
            </a:r>
            <a:r>
              <a:rPr lang="en-US" sz="2100" dirty="0" err="1" smtClean="0"/>
              <a:t>sehingga</a:t>
            </a:r>
            <a:r>
              <a:rPr lang="en-US" sz="2100" dirty="0" smtClean="0"/>
              <a:t> </a:t>
            </a:r>
            <a:r>
              <a:rPr lang="en-US" sz="2100" dirty="0" err="1" smtClean="0"/>
              <a:t>untuk</a:t>
            </a:r>
            <a:r>
              <a:rPr lang="en-US" sz="2100" dirty="0" smtClean="0"/>
              <a:t> </a:t>
            </a:r>
            <a:r>
              <a:rPr lang="en-US" sz="2100" dirty="0" err="1" smtClean="0"/>
              <a:t>menjumlahkan</a:t>
            </a:r>
            <a:r>
              <a:rPr lang="en-US" sz="2100" dirty="0" smtClean="0"/>
              <a:t>  </a:t>
            </a:r>
            <a:r>
              <a:rPr lang="en-US" sz="2100" dirty="0" err="1" smtClean="0"/>
              <a:t>dengan</a:t>
            </a:r>
            <a:r>
              <a:rPr lang="en-US" sz="2100" dirty="0" smtClean="0"/>
              <a:t>    , </a:t>
            </a:r>
            <a:r>
              <a:rPr lang="en-US" sz="2100" dirty="0" err="1" smtClean="0"/>
              <a:t>daerah</a:t>
            </a:r>
            <a:r>
              <a:rPr lang="en-US" sz="2100" dirty="0" smtClean="0"/>
              <a:t> </a:t>
            </a:r>
            <a:r>
              <a:rPr lang="en-US" sz="2100" dirty="0" err="1" smtClean="0"/>
              <a:t>arsiran</a:t>
            </a:r>
            <a:r>
              <a:rPr lang="en-US" sz="2100" dirty="0" smtClean="0"/>
              <a:t> </a:t>
            </a:r>
            <a:r>
              <a:rPr lang="en-US" sz="2100" dirty="0" err="1" smtClean="0"/>
              <a:t>dari</a:t>
            </a:r>
            <a:r>
              <a:rPr lang="en-US" sz="2100" dirty="0" smtClean="0"/>
              <a:t> </a:t>
            </a:r>
            <a:r>
              <a:rPr lang="en-US" sz="2100" dirty="0" err="1" smtClean="0"/>
              <a:t>bilangan</a:t>
            </a:r>
            <a:r>
              <a:rPr lang="en-US" sz="2100" dirty="0" smtClean="0"/>
              <a:t> </a:t>
            </a:r>
            <a:r>
              <a:rPr lang="en-US" sz="2100" dirty="0" err="1" smtClean="0"/>
              <a:t>pertama</a:t>
            </a:r>
            <a:r>
              <a:rPr lang="en-US" sz="2100" dirty="0" smtClean="0"/>
              <a:t> </a:t>
            </a:r>
            <a:r>
              <a:rPr lang="en-US" sz="2100" dirty="0" err="1" smtClean="0"/>
              <a:t>ditambah</a:t>
            </a:r>
            <a:r>
              <a:rPr lang="en-US" sz="2100" dirty="0" smtClean="0"/>
              <a:t> 2 </a:t>
            </a:r>
            <a:r>
              <a:rPr lang="en-US" sz="2100" dirty="0" err="1" smtClean="0"/>
              <a:t>bagian</a:t>
            </a:r>
            <a:r>
              <a:rPr lang="en-US" sz="2100" dirty="0" smtClean="0"/>
              <a:t> </a:t>
            </a:r>
            <a:r>
              <a:rPr lang="en-US" sz="2100" dirty="0" err="1" smtClean="0"/>
              <a:t>lagi</a:t>
            </a:r>
            <a:r>
              <a:rPr lang="en-US" sz="2100" dirty="0" smtClean="0"/>
              <a:t>. Daerah yang </a:t>
            </a:r>
            <a:r>
              <a:rPr lang="en-US" sz="2100" dirty="0" err="1" smtClean="0"/>
              <a:t>terarsir</a:t>
            </a:r>
            <a:r>
              <a:rPr lang="en-US" sz="2100" dirty="0" smtClean="0"/>
              <a:t> </a:t>
            </a:r>
            <a:r>
              <a:rPr lang="en-US" sz="2100" dirty="0" err="1" smtClean="0"/>
              <a:t>menjadi</a:t>
            </a:r>
            <a:r>
              <a:rPr lang="en-US" sz="2100" dirty="0" smtClean="0"/>
              <a:t> 3 </a:t>
            </a:r>
            <a:r>
              <a:rPr lang="fi-FI" sz="2100" dirty="0" smtClean="0"/>
              <a:t>dari 4 bagian yang ada. (Proses penjumlahan)</a:t>
            </a:r>
          </a:p>
          <a:p>
            <a:pPr marL="360363" indent="-360363">
              <a:lnSpc>
                <a:spcPct val="150000"/>
              </a:lnSpc>
            </a:pPr>
            <a:endParaRPr lang="en-US" sz="2100" dirty="0" smtClean="0"/>
          </a:p>
          <a:p>
            <a:pPr marL="360363" indent="-360363">
              <a:lnSpc>
                <a:spcPct val="150000"/>
              </a:lnSpc>
            </a:pPr>
            <a:endParaRPr lang="en-US" sz="2100" dirty="0" smtClean="0"/>
          </a:p>
          <a:p>
            <a:pPr marL="360363" indent="-360363">
              <a:lnSpc>
                <a:spcPct val="150000"/>
              </a:lnSpc>
            </a:pPr>
            <a:endParaRPr lang="en-US" sz="2100" dirty="0" smtClean="0"/>
          </a:p>
          <a:p>
            <a:pPr marL="360363" indent="-360363">
              <a:lnSpc>
                <a:spcPct val="150000"/>
              </a:lnSpc>
            </a:pPr>
            <a:r>
              <a:rPr lang="en-US" sz="2100" dirty="0" smtClean="0"/>
              <a:t>d.	</a:t>
            </a:r>
            <a:r>
              <a:rPr lang="en-US" sz="2100" dirty="0" err="1" smtClean="0"/>
              <a:t>Bagian</a:t>
            </a:r>
            <a:r>
              <a:rPr lang="en-US" sz="2100" dirty="0" smtClean="0"/>
              <a:t> yang </a:t>
            </a:r>
            <a:r>
              <a:rPr lang="en-US" sz="2100" dirty="0" err="1" smtClean="0"/>
              <a:t>terarsir</a:t>
            </a:r>
            <a:r>
              <a:rPr lang="en-US" sz="2100" dirty="0" smtClean="0"/>
              <a:t> </a:t>
            </a:r>
            <a:r>
              <a:rPr lang="en-US" sz="2100" dirty="0" err="1" smtClean="0"/>
              <a:t>sebanyak</a:t>
            </a:r>
            <a:r>
              <a:rPr lang="en-US" sz="2100" dirty="0" smtClean="0"/>
              <a:t> 3 </a:t>
            </a:r>
            <a:r>
              <a:rPr lang="en-US" sz="2100" dirty="0" err="1" smtClean="0"/>
              <a:t>merupakan</a:t>
            </a:r>
            <a:r>
              <a:rPr lang="en-US" sz="2100" dirty="0" smtClean="0"/>
              <a:t> </a:t>
            </a:r>
            <a:r>
              <a:rPr lang="en-US" sz="2100" dirty="0" err="1" smtClean="0"/>
              <a:t>pembilang</a:t>
            </a:r>
            <a:r>
              <a:rPr lang="en-US" sz="2100" dirty="0" smtClean="0"/>
              <a:t>. </a:t>
            </a:r>
            <a:r>
              <a:rPr lang="en-US" sz="2100" dirty="0" err="1" smtClean="0"/>
              <a:t>Seluruh</a:t>
            </a:r>
            <a:r>
              <a:rPr lang="en-US" sz="2100" dirty="0" smtClean="0"/>
              <a:t> </a:t>
            </a:r>
            <a:r>
              <a:rPr lang="en-US" sz="2100" dirty="0" err="1" smtClean="0"/>
              <a:t>kotak</a:t>
            </a:r>
            <a:r>
              <a:rPr lang="en-US" sz="2100" dirty="0" smtClean="0"/>
              <a:t> yang </a:t>
            </a:r>
            <a:r>
              <a:rPr lang="en-US" sz="2100" dirty="0" err="1" smtClean="0"/>
              <a:t>ada</a:t>
            </a:r>
            <a:r>
              <a:rPr lang="en-US" sz="2100" dirty="0" smtClean="0"/>
              <a:t> </a:t>
            </a:r>
            <a:r>
              <a:rPr lang="en-US" sz="2100" dirty="0" err="1" smtClean="0"/>
              <a:t>sebanyak</a:t>
            </a:r>
            <a:r>
              <a:rPr lang="en-US" sz="2100" dirty="0" smtClean="0"/>
              <a:t> 4 </a:t>
            </a:r>
            <a:r>
              <a:rPr lang="en-US" sz="2100" dirty="0" err="1" smtClean="0"/>
              <a:t>merupakan</a:t>
            </a:r>
            <a:r>
              <a:rPr lang="en-US" sz="2100" dirty="0" smtClean="0"/>
              <a:t> </a:t>
            </a:r>
            <a:r>
              <a:rPr lang="en-US" sz="2100" dirty="0" err="1" smtClean="0"/>
              <a:t>penyebut</a:t>
            </a:r>
            <a:r>
              <a:rPr lang="en-US" sz="2100" dirty="0" smtClean="0"/>
              <a:t>.</a:t>
            </a:r>
          </a:p>
          <a:p>
            <a:pPr marL="360363" indent="-360363">
              <a:lnSpc>
                <a:spcPct val="150000"/>
              </a:lnSpc>
            </a:pPr>
            <a:r>
              <a:rPr lang="en-US" sz="2100" dirty="0" smtClean="0"/>
              <a:t>e.	</a:t>
            </a:r>
            <a:r>
              <a:rPr lang="en-US" sz="2100" dirty="0" err="1" smtClean="0"/>
              <a:t>Terlihat</a:t>
            </a:r>
            <a:r>
              <a:rPr lang="en-US" sz="2100" dirty="0" smtClean="0"/>
              <a:t> </a:t>
            </a:r>
            <a:r>
              <a:rPr lang="en-US" sz="2100" dirty="0" err="1" smtClean="0"/>
              <a:t>jelas</a:t>
            </a:r>
            <a:r>
              <a:rPr lang="en-US" sz="2100" dirty="0" smtClean="0"/>
              <a:t> </a:t>
            </a:r>
            <a:r>
              <a:rPr lang="en-US" sz="2100" dirty="0" err="1" smtClean="0"/>
              <a:t>bahwa</a:t>
            </a:r>
            <a:r>
              <a:rPr lang="en-US" sz="2100" dirty="0" smtClean="0"/>
              <a:t> </a:t>
            </a:r>
            <a:r>
              <a:rPr lang="en-US" sz="2100" dirty="0" err="1" smtClean="0"/>
              <a:t>hasil</a:t>
            </a:r>
            <a:r>
              <a:rPr lang="en-US" sz="2100" dirty="0" smtClean="0"/>
              <a:t> </a:t>
            </a:r>
            <a:r>
              <a:rPr lang="en-US" sz="2100" dirty="0" err="1" smtClean="0"/>
              <a:t>penjumlahannya</a:t>
            </a:r>
            <a:r>
              <a:rPr lang="en-US" sz="2100" dirty="0" smtClean="0"/>
              <a:t>    . </a:t>
            </a:r>
            <a:r>
              <a:rPr lang="en-US" sz="2100" dirty="0" err="1" smtClean="0"/>
              <a:t>Jadi</a:t>
            </a:r>
            <a:r>
              <a:rPr lang="en-US" sz="2100" dirty="0" smtClean="0"/>
              <a:t>,                   .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20" y="5997379"/>
            <a:ext cx="7715304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err="1" smtClean="0"/>
              <a:t>Penjumlahan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pecahan</a:t>
            </a:r>
            <a:r>
              <a:rPr lang="en-US" dirty="0" smtClean="0"/>
              <a:t> yang </a:t>
            </a:r>
            <a:r>
              <a:rPr lang="en-US" dirty="0" err="1" smtClean="0"/>
              <a:t>penyebutnya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,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menjumlahkan</a:t>
            </a:r>
            <a:r>
              <a:rPr lang="en-US" b="1" dirty="0" smtClean="0"/>
              <a:t> </a:t>
            </a:r>
            <a:r>
              <a:rPr lang="en-US" b="1" dirty="0" err="1" smtClean="0"/>
              <a:t>pembilangnya</a:t>
            </a:r>
            <a:r>
              <a:rPr lang="en-US" b="1" dirty="0" smtClean="0"/>
              <a:t> </a:t>
            </a:r>
            <a:r>
              <a:rPr lang="en-US" b="1" dirty="0" err="1" smtClean="0"/>
              <a:t>saja</a:t>
            </a:r>
            <a:r>
              <a:rPr lang="en-US" b="1" dirty="0" smtClean="0"/>
              <a:t>, </a:t>
            </a:r>
            <a:r>
              <a:rPr lang="en-US" b="1" dirty="0" err="1" smtClean="0"/>
              <a:t>sedangkan</a:t>
            </a:r>
            <a:r>
              <a:rPr lang="en-US" b="1" dirty="0" smtClean="0"/>
              <a:t> </a:t>
            </a:r>
            <a:r>
              <a:rPr lang="en-US" b="1" dirty="0" err="1" smtClean="0"/>
              <a:t>penyebutnya</a:t>
            </a:r>
            <a:r>
              <a:rPr lang="en-US" b="1" dirty="0" smtClean="0"/>
              <a:t>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dijumlahkan</a:t>
            </a:r>
            <a:r>
              <a:rPr lang="en-US" b="1" dirty="0" smtClean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5429264"/>
            <a:ext cx="1181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12848" y="5466962"/>
            <a:ext cx="2286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6264" y="1124715"/>
            <a:ext cx="209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63299" y="1602219"/>
            <a:ext cx="209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5806"/>
          <a:stretch>
            <a:fillRect/>
          </a:stretch>
        </p:blipFill>
        <p:spPr bwMode="auto">
          <a:xfrm>
            <a:off x="7072330" y="1071546"/>
            <a:ext cx="28575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57458" y="3000372"/>
            <a:ext cx="32575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091" t="61405" r="81818"/>
          <a:stretch>
            <a:fillRect/>
          </a:stretch>
        </p:blipFill>
        <p:spPr bwMode="auto">
          <a:xfrm>
            <a:off x="2814648" y="3902926"/>
            <a:ext cx="285752" cy="583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5455" t="61405" r="45454"/>
          <a:stretch>
            <a:fillRect/>
          </a:stretch>
        </p:blipFill>
        <p:spPr bwMode="auto">
          <a:xfrm>
            <a:off x="3743342" y="3916849"/>
            <a:ext cx="285752" cy="583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8182" t="61405" r="70454"/>
          <a:stretch>
            <a:fillRect/>
          </a:stretch>
        </p:blipFill>
        <p:spPr bwMode="auto">
          <a:xfrm>
            <a:off x="3028962" y="3916849"/>
            <a:ext cx="357190" cy="583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4091" t="61405" r="56818"/>
          <a:stretch>
            <a:fillRect/>
          </a:stretch>
        </p:blipFill>
        <p:spPr bwMode="auto">
          <a:xfrm>
            <a:off x="3386152" y="3916849"/>
            <a:ext cx="285752" cy="583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9091" t="61405" r="34091"/>
          <a:stretch>
            <a:fillRect/>
          </a:stretch>
        </p:blipFill>
        <p:spPr bwMode="auto">
          <a:xfrm>
            <a:off x="4100532" y="3929066"/>
            <a:ext cx="214314" cy="583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62313" y="2989221"/>
            <a:ext cx="32670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57158" y="1142984"/>
            <a:ext cx="7143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 smtClean="0">
                <a:solidFill>
                  <a:srgbClr val="00B0F0"/>
                </a:solidFill>
              </a:rPr>
              <a:t>Menjumlahkan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Pecahan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Berpenyebut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Tidak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Sama</a:t>
            </a:r>
            <a:endParaRPr lang="en-US" sz="2200" b="1" dirty="0" smtClean="0">
              <a:solidFill>
                <a:srgbClr val="00B0F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7158" y="1503538"/>
            <a:ext cx="7572428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menjumlahkan</a:t>
            </a:r>
            <a:r>
              <a:rPr lang="en-US" sz="2200" dirty="0" smtClean="0"/>
              <a:t> </a:t>
            </a:r>
            <a:r>
              <a:rPr lang="en-US" sz="2200" dirty="0" err="1" smtClean="0"/>
              <a:t>dua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, </a:t>
            </a:r>
            <a:r>
              <a:rPr lang="en-US" sz="2200" dirty="0" err="1" smtClean="0"/>
              <a:t>kedua</a:t>
            </a:r>
            <a:r>
              <a:rPr lang="en-US" sz="2200" dirty="0" smtClean="0"/>
              <a:t> </a:t>
            </a:r>
            <a:r>
              <a:rPr lang="en-US" sz="2200" dirty="0" err="1" smtClean="0"/>
              <a:t>penyebut</a:t>
            </a:r>
            <a:r>
              <a:rPr lang="en-US" sz="2200" dirty="0" smtClean="0"/>
              <a:t> </a:t>
            </a:r>
            <a:r>
              <a:rPr lang="en-US" sz="2200" dirty="0" err="1" smtClean="0"/>
              <a:t>disamakan</a:t>
            </a:r>
            <a:r>
              <a:rPr lang="en-US" sz="2200" dirty="0" smtClean="0"/>
              <a:t> </a:t>
            </a:r>
            <a:r>
              <a:rPr lang="en-US" sz="2200" dirty="0" err="1" smtClean="0"/>
              <a:t>terlebih</a:t>
            </a:r>
            <a:r>
              <a:rPr lang="en-US" sz="2200" dirty="0" smtClean="0"/>
              <a:t> </a:t>
            </a:r>
            <a:r>
              <a:rPr lang="en-US" sz="2200" dirty="0" err="1" smtClean="0"/>
              <a:t>dahulu</a:t>
            </a:r>
            <a:r>
              <a:rPr lang="en-US" sz="2200" dirty="0" smtClean="0"/>
              <a:t>. </a:t>
            </a:r>
            <a:r>
              <a:rPr lang="en-US" sz="2200" dirty="0" err="1" smtClean="0"/>
              <a:t>Menyamakan</a:t>
            </a:r>
            <a:r>
              <a:rPr lang="en-US" sz="2200" dirty="0" smtClean="0"/>
              <a:t> </a:t>
            </a:r>
            <a:r>
              <a:rPr lang="en-US" sz="2200" dirty="0" err="1" smtClean="0"/>
              <a:t>penyebut</a:t>
            </a:r>
            <a:r>
              <a:rPr lang="en-US" sz="2200" dirty="0" smtClean="0"/>
              <a:t> </a:t>
            </a:r>
            <a:r>
              <a:rPr lang="en-US" sz="2200" dirty="0" err="1" smtClean="0"/>
              <a:t>kedua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digunakan</a:t>
            </a:r>
            <a:r>
              <a:rPr lang="en-US" sz="2200" dirty="0" smtClean="0"/>
              <a:t> KPK </a:t>
            </a:r>
            <a:r>
              <a:rPr lang="en-US" sz="2200" dirty="0" err="1" smtClean="0"/>
              <a:t>dua</a:t>
            </a:r>
            <a:r>
              <a:rPr lang="en-US" sz="2200" dirty="0" smtClean="0"/>
              <a:t> </a:t>
            </a:r>
            <a:r>
              <a:rPr lang="en-US" sz="2200" dirty="0" err="1" smtClean="0"/>
              <a:t>bilangan</a:t>
            </a:r>
            <a:r>
              <a:rPr lang="en-US" sz="2200" dirty="0" smtClean="0"/>
              <a:t>.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penyebut</a:t>
            </a:r>
            <a:r>
              <a:rPr lang="en-US" sz="2200" dirty="0" smtClean="0"/>
              <a:t> yang </a:t>
            </a:r>
            <a:r>
              <a:rPr lang="en-US" sz="2200" dirty="0" err="1" smtClean="0"/>
              <a:t>baru</a:t>
            </a:r>
            <a:r>
              <a:rPr lang="en-US" sz="2200" dirty="0" smtClean="0"/>
              <a:t> </a:t>
            </a:r>
            <a:r>
              <a:rPr lang="en-US" sz="2200" dirty="0" err="1" smtClean="0"/>
              <a:t>mengakibatkan</a:t>
            </a:r>
            <a:r>
              <a:rPr lang="en-US" sz="2200" dirty="0" smtClean="0"/>
              <a:t> </a:t>
            </a:r>
            <a:r>
              <a:rPr lang="en-US" sz="2200" dirty="0" err="1" smtClean="0"/>
              <a:t>pembilang</a:t>
            </a:r>
            <a:r>
              <a:rPr lang="en-US" sz="2200" dirty="0" smtClean="0"/>
              <a:t> </a:t>
            </a:r>
            <a:r>
              <a:rPr lang="en-US" sz="2200" dirty="0" err="1" smtClean="0"/>
              <a:t>juga</a:t>
            </a:r>
            <a:r>
              <a:rPr lang="en-US" sz="2200" dirty="0" smtClean="0"/>
              <a:t> </a:t>
            </a:r>
            <a:r>
              <a:rPr lang="en-US" sz="2200" dirty="0" err="1" smtClean="0"/>
              <a:t>berubah</a:t>
            </a:r>
            <a:r>
              <a:rPr lang="en-US" sz="2200" dirty="0" smtClean="0"/>
              <a:t> agar </a:t>
            </a:r>
            <a:r>
              <a:rPr lang="en-US" sz="2200" dirty="0" err="1" smtClean="0"/>
              <a:t>nilai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tetap</a:t>
            </a:r>
            <a:r>
              <a:rPr lang="en-US" sz="2200" dirty="0" smtClean="0"/>
              <a:t> (</a:t>
            </a:r>
            <a:r>
              <a:rPr lang="en-US" sz="2200" dirty="0" err="1" smtClean="0"/>
              <a:t>setara</a:t>
            </a:r>
            <a:r>
              <a:rPr lang="en-US" sz="2200" dirty="0" smtClean="0"/>
              <a:t>).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2168" y="4154858"/>
            <a:ext cx="439344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0363" indent="-360363">
              <a:buFont typeface="Arial" pitchFamily="34" charset="0"/>
              <a:buChar char="•"/>
            </a:pPr>
            <a:r>
              <a:rPr lang="en-US" sz="2200" dirty="0" smtClean="0"/>
              <a:t>Kita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menjumlahkan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endParaRPr lang="en-US" sz="2200" dirty="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26917" y="4128390"/>
            <a:ext cx="687349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Rectangle 15"/>
          <p:cNvSpPr/>
          <p:nvPr/>
        </p:nvSpPr>
        <p:spPr>
          <a:xfrm>
            <a:off x="684368" y="4520052"/>
            <a:ext cx="737310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Terlebih</a:t>
            </a:r>
            <a:r>
              <a:rPr lang="en-US" sz="2200" dirty="0" smtClean="0"/>
              <a:t> </a:t>
            </a:r>
            <a:r>
              <a:rPr lang="en-US" sz="2200" dirty="0" err="1" smtClean="0"/>
              <a:t>dahulu</a:t>
            </a:r>
            <a:r>
              <a:rPr lang="en-US" sz="2200" dirty="0" smtClean="0"/>
              <a:t> </a:t>
            </a:r>
            <a:r>
              <a:rPr lang="en-US" sz="2200" dirty="0" err="1" smtClean="0"/>
              <a:t>kita</a:t>
            </a:r>
            <a:r>
              <a:rPr lang="en-US" sz="2200" dirty="0" smtClean="0"/>
              <a:t> </a:t>
            </a:r>
            <a:r>
              <a:rPr lang="en-US" sz="2200" dirty="0" err="1" smtClean="0"/>
              <a:t>samakan</a:t>
            </a:r>
            <a:r>
              <a:rPr lang="en-US" sz="2200" dirty="0" smtClean="0"/>
              <a:t> </a:t>
            </a:r>
            <a:r>
              <a:rPr lang="en-US" sz="2200" dirty="0" err="1" smtClean="0"/>
              <a:t>penyebutnya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cara</a:t>
            </a:r>
            <a:r>
              <a:rPr lang="en-US" sz="2200" dirty="0" smtClean="0"/>
              <a:t>  </a:t>
            </a:r>
            <a:r>
              <a:rPr lang="en-US" sz="2200" dirty="0" err="1" smtClean="0"/>
              <a:t>menentukan</a:t>
            </a:r>
            <a:r>
              <a:rPr lang="en-US" sz="2200" dirty="0" smtClean="0"/>
              <a:t> KPK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penyebut</a:t>
            </a:r>
            <a:r>
              <a:rPr lang="en-US" sz="2200" dirty="0" smtClean="0"/>
              <a:t> </a:t>
            </a:r>
            <a:r>
              <a:rPr lang="en-US" sz="2200" dirty="0" err="1" smtClean="0"/>
              <a:t>kedua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. </a:t>
            </a:r>
            <a:r>
              <a:rPr lang="en-US" sz="2200" dirty="0" err="1" smtClean="0"/>
              <a:t>Kamu</a:t>
            </a:r>
            <a:r>
              <a:rPr lang="en-US" sz="2200" dirty="0" smtClean="0"/>
              <a:t> </a:t>
            </a:r>
            <a:r>
              <a:rPr lang="en-US" sz="2200" dirty="0" err="1" smtClean="0"/>
              <a:t>tentu</a:t>
            </a:r>
            <a:r>
              <a:rPr lang="en-US" sz="2200" dirty="0" smtClean="0"/>
              <a:t> </a:t>
            </a:r>
            <a:r>
              <a:rPr lang="en-US" sz="2200" dirty="0" err="1" smtClean="0"/>
              <a:t>masih</a:t>
            </a:r>
            <a:r>
              <a:rPr lang="en-US" sz="2200" dirty="0" smtClean="0"/>
              <a:t> </a:t>
            </a:r>
            <a:r>
              <a:rPr lang="en-US" sz="2200" dirty="0" err="1" smtClean="0"/>
              <a:t>ingat</a:t>
            </a:r>
            <a:r>
              <a:rPr lang="en-US" sz="2200" dirty="0" smtClean="0"/>
              <a:t>, KPK </a:t>
            </a:r>
            <a:r>
              <a:rPr lang="en-US" sz="2200" dirty="0" err="1" smtClean="0"/>
              <a:t>dari</a:t>
            </a:r>
            <a:r>
              <a:rPr lang="en-US" sz="2200" dirty="0" smtClean="0"/>
              <a:t> 2 </a:t>
            </a:r>
            <a:r>
              <a:rPr lang="en-US" sz="2200" dirty="0" err="1" smtClean="0"/>
              <a:t>dan</a:t>
            </a:r>
            <a:r>
              <a:rPr lang="en-US" sz="2200" dirty="0" smtClean="0"/>
              <a:t> 4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4. </a:t>
            </a:r>
            <a:r>
              <a:rPr lang="en-US" sz="2200" dirty="0" err="1" smtClean="0"/>
              <a:t>Oleh</a:t>
            </a:r>
            <a:r>
              <a:rPr lang="en-US" sz="2200" dirty="0" smtClean="0"/>
              <a:t> </a:t>
            </a:r>
            <a:r>
              <a:rPr lang="en-US" sz="2200" dirty="0" err="1" smtClean="0"/>
              <a:t>karena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, </a:t>
            </a:r>
            <a:r>
              <a:rPr lang="en-US" sz="2200" dirty="0" err="1" smtClean="0"/>
              <a:t>kedua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harus</a:t>
            </a:r>
            <a:r>
              <a:rPr lang="en-US" sz="2200" dirty="0" smtClean="0"/>
              <a:t> </a:t>
            </a:r>
            <a:r>
              <a:rPr lang="en-US" sz="2200" dirty="0" err="1" smtClean="0"/>
              <a:t>memiliki</a:t>
            </a:r>
            <a:r>
              <a:rPr lang="en-US" sz="2200" dirty="0" smtClean="0"/>
              <a:t> </a:t>
            </a:r>
            <a:r>
              <a:rPr lang="en-US" sz="2200" dirty="0" err="1" smtClean="0"/>
              <a:t>penyebut</a:t>
            </a:r>
            <a:r>
              <a:rPr lang="en-US" sz="2200" dirty="0" smtClean="0"/>
              <a:t> 4.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1142984"/>
            <a:ext cx="46694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2200" b="1" dirty="0" smtClean="0"/>
              <a:t>Contoh</a:t>
            </a:r>
          </a:p>
          <a:p>
            <a:r>
              <a:rPr lang="fi-FI" sz="2200" dirty="0" smtClean="0"/>
              <a:t>Tentukan hasil dari penjumlahan           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 r="41176" b="-2114"/>
          <a:stretch>
            <a:fillRect/>
          </a:stretch>
        </p:blipFill>
        <p:spPr bwMode="auto">
          <a:xfrm>
            <a:off x="4227818" y="1462228"/>
            <a:ext cx="714379" cy="526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458576" y="1785926"/>
            <a:ext cx="754244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 smtClean="0"/>
              <a:t>Jawab</a:t>
            </a:r>
            <a:r>
              <a:rPr lang="en-US" sz="2200" b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Penyebut-penyebut</a:t>
            </a:r>
            <a:r>
              <a:rPr lang="en-US" sz="2200" dirty="0" smtClean="0"/>
              <a:t> </a:t>
            </a:r>
            <a:r>
              <a:rPr lang="en-US" sz="2200" dirty="0" err="1" smtClean="0"/>
              <a:t>kedua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7 </a:t>
            </a:r>
            <a:r>
              <a:rPr lang="en-US" sz="2200" dirty="0" err="1" smtClean="0"/>
              <a:t>dan</a:t>
            </a:r>
            <a:r>
              <a:rPr lang="en-US" sz="2200" dirty="0" smtClean="0"/>
              <a:t> 3. Kita </a:t>
            </a:r>
            <a:r>
              <a:rPr lang="en-US" sz="2200" dirty="0" err="1" smtClean="0"/>
              <a:t>samakan</a:t>
            </a:r>
            <a:endParaRPr lang="en-US" sz="2200" dirty="0" smtClean="0"/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menggunakan</a:t>
            </a:r>
            <a:r>
              <a:rPr lang="en-US" sz="2200" dirty="0" smtClean="0"/>
              <a:t> </a:t>
            </a:r>
            <a:r>
              <a:rPr lang="en-US" sz="2200" dirty="0" err="1" smtClean="0"/>
              <a:t>konsep</a:t>
            </a:r>
            <a:r>
              <a:rPr lang="en-US" sz="2200" dirty="0" smtClean="0"/>
              <a:t> KPK.</a:t>
            </a:r>
          </a:p>
          <a:p>
            <a:pPr>
              <a:lnSpc>
                <a:spcPct val="150000"/>
              </a:lnSpc>
            </a:pPr>
            <a:r>
              <a:rPr lang="nl-NL" sz="2200" dirty="0" smtClean="0"/>
              <a:t>KPK dari 7 dan 3 adalah 21. </a:t>
            </a:r>
            <a:r>
              <a:rPr lang="en-US" sz="2200" dirty="0" err="1" smtClean="0"/>
              <a:t>Oleh</a:t>
            </a:r>
            <a:r>
              <a:rPr lang="en-US" sz="2200" dirty="0" smtClean="0"/>
              <a:t> </a:t>
            </a:r>
            <a:r>
              <a:rPr lang="en-US" sz="2200" dirty="0" err="1" smtClean="0"/>
              <a:t>karena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,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 b="66014"/>
          <a:stretch>
            <a:fillRect/>
          </a:stretch>
        </p:blipFill>
        <p:spPr bwMode="auto">
          <a:xfrm>
            <a:off x="557824" y="3929066"/>
            <a:ext cx="2656854" cy="66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 t="33007" b="30318"/>
          <a:stretch>
            <a:fillRect/>
          </a:stretch>
        </p:blipFill>
        <p:spPr bwMode="auto">
          <a:xfrm>
            <a:off x="556482" y="4582932"/>
            <a:ext cx="265685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 t="66014" r="35469"/>
          <a:stretch>
            <a:fillRect/>
          </a:stretch>
        </p:blipFill>
        <p:spPr bwMode="auto">
          <a:xfrm>
            <a:off x="541492" y="5237352"/>
            <a:ext cx="1714512" cy="66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 l="64532" t="66014"/>
          <a:stretch>
            <a:fillRect/>
          </a:stretch>
        </p:blipFill>
        <p:spPr bwMode="auto">
          <a:xfrm>
            <a:off x="1383758" y="5910274"/>
            <a:ext cx="942342" cy="66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214422"/>
            <a:ext cx="410734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B.   </a:t>
            </a:r>
            <a:r>
              <a:rPr lang="en-US" sz="2200" b="1" dirty="0" err="1" smtClean="0">
                <a:solidFill>
                  <a:srgbClr val="002060"/>
                </a:solidFill>
              </a:rPr>
              <a:t>Mengurangkan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Pecahan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Biasa</a:t>
            </a:r>
            <a:endParaRPr lang="en-US" sz="2200" b="1" dirty="0" smtClean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8616" y="1684508"/>
            <a:ext cx="528054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err="1" smtClean="0">
                <a:solidFill>
                  <a:srgbClr val="00B0F0"/>
                </a:solidFill>
              </a:rPr>
              <a:t>Mengurangkan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Pecahan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Berpenyebut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Sama</a:t>
            </a:r>
            <a:endParaRPr lang="en-US" sz="2200" b="1" dirty="0" smtClean="0">
              <a:solidFill>
                <a:srgbClr val="00B0F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8596" y="2086668"/>
            <a:ext cx="7643866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 smtClean="0"/>
              <a:t>Perhatikan</a:t>
            </a:r>
            <a:r>
              <a:rPr lang="en-US" sz="2200" dirty="0" smtClean="0"/>
              <a:t> </a:t>
            </a:r>
            <a:r>
              <a:rPr lang="en-US" sz="2200" dirty="0" err="1" smtClean="0"/>
              <a:t>permasalahan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Adi</a:t>
            </a:r>
            <a:r>
              <a:rPr lang="en-US" sz="2200" dirty="0" smtClean="0"/>
              <a:t> </a:t>
            </a:r>
            <a:r>
              <a:rPr lang="en-US" sz="2200" dirty="0" err="1" smtClean="0"/>
              <a:t>selalu</a:t>
            </a:r>
            <a:r>
              <a:rPr lang="en-US" sz="2200" dirty="0" smtClean="0"/>
              <a:t> </a:t>
            </a:r>
            <a:r>
              <a:rPr lang="en-US" sz="2200" dirty="0" err="1" smtClean="0"/>
              <a:t>rajin</a:t>
            </a:r>
            <a:r>
              <a:rPr lang="en-US" sz="2200" dirty="0" smtClean="0"/>
              <a:t> </a:t>
            </a:r>
            <a:r>
              <a:rPr lang="en-US" sz="2200" dirty="0" err="1" smtClean="0"/>
              <a:t>minum</a:t>
            </a:r>
            <a:r>
              <a:rPr lang="en-US" sz="2200" dirty="0" smtClean="0"/>
              <a:t> </a:t>
            </a:r>
            <a:r>
              <a:rPr lang="en-US" sz="2200" dirty="0" err="1" smtClean="0"/>
              <a:t>susu</a:t>
            </a:r>
            <a:r>
              <a:rPr lang="en-US" sz="2200" dirty="0" smtClean="0"/>
              <a:t> </a:t>
            </a:r>
            <a:r>
              <a:rPr lang="en-US" sz="2200" dirty="0" err="1" smtClean="0"/>
              <a:t>sebelum</a:t>
            </a:r>
            <a:r>
              <a:rPr lang="en-US" sz="2200" dirty="0" smtClean="0"/>
              <a:t> </a:t>
            </a:r>
            <a:r>
              <a:rPr lang="en-US" sz="2200" dirty="0" err="1" smtClean="0"/>
              <a:t>berangkat</a:t>
            </a:r>
            <a:r>
              <a:rPr lang="en-US" sz="2200" dirty="0" smtClean="0"/>
              <a:t> </a:t>
            </a:r>
            <a:r>
              <a:rPr lang="en-US" sz="2200" dirty="0" err="1" smtClean="0"/>
              <a:t>sekolah</a:t>
            </a:r>
            <a:r>
              <a:rPr lang="en-US" sz="2200" dirty="0" smtClean="0"/>
              <a:t>. </a:t>
            </a:r>
            <a:r>
              <a:rPr lang="en-US" sz="2200" dirty="0" err="1" smtClean="0"/>
              <a:t>Pagi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, Bu </a:t>
            </a:r>
            <a:r>
              <a:rPr lang="en-US" sz="2200" dirty="0" err="1" smtClean="0"/>
              <a:t>Hindun</a:t>
            </a:r>
            <a:r>
              <a:rPr lang="en-US" sz="2200" dirty="0" smtClean="0"/>
              <a:t> </a:t>
            </a:r>
            <a:r>
              <a:rPr lang="en-US" sz="2200" dirty="0" err="1" smtClean="0"/>
              <a:t>membuat</a:t>
            </a:r>
            <a:r>
              <a:rPr lang="en-US" sz="2200" dirty="0" smtClean="0"/>
              <a:t> </a:t>
            </a:r>
            <a:r>
              <a:rPr lang="en-US" sz="2200" dirty="0" err="1" smtClean="0"/>
              <a:t>susu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Adi</a:t>
            </a:r>
            <a:r>
              <a:rPr lang="en-US" sz="2200" dirty="0" smtClean="0"/>
              <a:t> yang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berangkat</a:t>
            </a:r>
            <a:r>
              <a:rPr lang="en-US" sz="2200" dirty="0" smtClean="0"/>
              <a:t> </a:t>
            </a:r>
            <a:r>
              <a:rPr lang="en-US" sz="2200" dirty="0" err="1" smtClean="0"/>
              <a:t>sekolah</a:t>
            </a:r>
            <a:r>
              <a:rPr lang="en-US" sz="2200" dirty="0" smtClean="0"/>
              <a:t>. </a:t>
            </a:r>
            <a:r>
              <a:rPr lang="en-US" sz="2200" dirty="0" err="1" smtClean="0"/>
              <a:t>Sebanyak</a:t>
            </a:r>
            <a:r>
              <a:rPr lang="en-US" sz="2200" dirty="0" smtClean="0"/>
              <a:t>        liter </a:t>
            </a:r>
            <a:r>
              <a:rPr lang="en-US" sz="2200" dirty="0" err="1" smtClean="0"/>
              <a:t>sudah</a:t>
            </a:r>
            <a:r>
              <a:rPr lang="en-US" sz="2200" dirty="0" smtClean="0"/>
              <a:t> </a:t>
            </a:r>
            <a:r>
              <a:rPr lang="en-US" sz="2200" dirty="0" err="1" smtClean="0"/>
              <a:t>dibuat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teko</a:t>
            </a:r>
            <a:r>
              <a:rPr lang="en-US" sz="2200" dirty="0" smtClean="0"/>
              <a:t>. Bu </a:t>
            </a:r>
            <a:r>
              <a:rPr lang="en-US" sz="2200" dirty="0" err="1" smtClean="0"/>
              <a:t>Hindun</a:t>
            </a:r>
            <a:r>
              <a:rPr lang="en-US" sz="2200" dirty="0" smtClean="0"/>
              <a:t> </a:t>
            </a:r>
            <a:r>
              <a:rPr lang="en-US" sz="2200" dirty="0" err="1" smtClean="0"/>
              <a:t>menuangkan</a:t>
            </a:r>
            <a:r>
              <a:rPr lang="en-US" sz="2200" dirty="0" smtClean="0"/>
              <a:t>       liter </a:t>
            </a:r>
            <a:r>
              <a:rPr lang="en-US" sz="2200" dirty="0" err="1" smtClean="0"/>
              <a:t>susu</a:t>
            </a:r>
            <a:r>
              <a:rPr lang="en-US" sz="2200" dirty="0" smtClean="0"/>
              <a:t> </a:t>
            </a:r>
            <a:r>
              <a:rPr lang="en-US" sz="2200" dirty="0" err="1" smtClean="0"/>
              <a:t>ke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gelas</a:t>
            </a:r>
            <a:r>
              <a:rPr lang="en-US" sz="2200" dirty="0" smtClean="0"/>
              <a:t> yang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diberikan</a:t>
            </a:r>
            <a:r>
              <a:rPr lang="en-US" sz="2200" dirty="0" smtClean="0"/>
              <a:t> </a:t>
            </a:r>
            <a:r>
              <a:rPr lang="en-US" sz="2200" dirty="0" err="1" smtClean="0"/>
              <a:t>kepada</a:t>
            </a:r>
            <a:r>
              <a:rPr lang="en-US" sz="2200" dirty="0" smtClean="0"/>
              <a:t> </a:t>
            </a:r>
            <a:r>
              <a:rPr lang="en-US" sz="2200" dirty="0" err="1" smtClean="0"/>
              <a:t>Adi</a:t>
            </a:r>
            <a:r>
              <a:rPr lang="en-US" sz="2200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Masih</a:t>
            </a:r>
            <a:r>
              <a:rPr lang="en-US" sz="2200" dirty="0" smtClean="0"/>
              <a:t> </a:t>
            </a:r>
            <a:r>
              <a:rPr lang="en-US" sz="2200" dirty="0" err="1" smtClean="0"/>
              <a:t>tersisa</a:t>
            </a:r>
            <a:r>
              <a:rPr lang="en-US" sz="2200" dirty="0" smtClean="0"/>
              <a:t> </a:t>
            </a:r>
            <a:r>
              <a:rPr lang="en-US" sz="2200" dirty="0" err="1" smtClean="0"/>
              <a:t>berapa</a:t>
            </a:r>
            <a:r>
              <a:rPr lang="en-US" sz="2200" dirty="0" smtClean="0"/>
              <a:t> </a:t>
            </a:r>
            <a:r>
              <a:rPr lang="en-US" sz="2200" dirty="0" err="1" smtClean="0"/>
              <a:t>literkah</a:t>
            </a:r>
            <a:r>
              <a:rPr lang="en-US" sz="2200" dirty="0" smtClean="0"/>
              <a:t> </a:t>
            </a:r>
            <a:r>
              <a:rPr lang="en-US" sz="2200" dirty="0" err="1" smtClean="0"/>
              <a:t>susu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teko</a:t>
            </a:r>
            <a:r>
              <a:rPr lang="en-US" sz="2200" dirty="0" smtClean="0"/>
              <a:t>? </a:t>
            </a:r>
          </a:p>
          <a:p>
            <a:pPr>
              <a:lnSpc>
                <a:spcPct val="150000"/>
              </a:lnSpc>
            </a:pPr>
            <a:r>
              <a:rPr lang="sv-SE" sz="2400" dirty="0" smtClean="0"/>
              <a:t>Sisa susu dalam teko adalah                                   liter.</a:t>
            </a:r>
            <a:endParaRPr lang="en-US" sz="22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85506" y="5643578"/>
            <a:ext cx="2357454" cy="681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4848"/>
          <a:stretch>
            <a:fillRect/>
          </a:stretch>
        </p:blipFill>
        <p:spPr bwMode="auto">
          <a:xfrm>
            <a:off x="2669642" y="3586866"/>
            <a:ext cx="357190" cy="681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242" r="60606"/>
          <a:stretch>
            <a:fillRect/>
          </a:stretch>
        </p:blipFill>
        <p:spPr bwMode="auto">
          <a:xfrm>
            <a:off x="2943916" y="4086932"/>
            <a:ext cx="357190" cy="681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0034" y="1214422"/>
            <a:ext cx="75724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 smtClean="0">
                <a:solidFill>
                  <a:srgbClr val="00B0F0"/>
                </a:solidFill>
              </a:rPr>
              <a:t>Mengurangkan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Pecahan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Berpenyebut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Tidak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Sama</a:t>
            </a:r>
            <a:endParaRPr lang="en-US" sz="2200" b="1" dirty="0" smtClean="0">
              <a:solidFill>
                <a:srgbClr val="00B0F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0034" y="1714488"/>
            <a:ext cx="7500990" cy="2579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v-SE" sz="2200" dirty="0" smtClean="0"/>
              <a:t>Sama seperti ketika kamu menjumlah pecahan dengan penyebut berbeda. Terlebih dahulu </a:t>
            </a:r>
            <a:r>
              <a:rPr lang="en-US" sz="2200" dirty="0" err="1" smtClean="0"/>
              <a:t>kamu</a:t>
            </a:r>
            <a:r>
              <a:rPr lang="en-US" sz="2200" dirty="0" smtClean="0"/>
              <a:t> </a:t>
            </a:r>
            <a:r>
              <a:rPr lang="en-US" sz="2200" dirty="0" err="1" smtClean="0"/>
              <a:t>samakan</a:t>
            </a:r>
            <a:r>
              <a:rPr lang="en-US" sz="2200" dirty="0" smtClean="0"/>
              <a:t> </a:t>
            </a:r>
            <a:r>
              <a:rPr lang="en-US" sz="2200" dirty="0" err="1" smtClean="0"/>
              <a:t>penyebutnya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cara</a:t>
            </a:r>
            <a:r>
              <a:rPr lang="en-US" sz="2200" dirty="0" smtClean="0"/>
              <a:t> </a:t>
            </a:r>
            <a:r>
              <a:rPr lang="en-US" sz="2200" dirty="0" err="1" smtClean="0"/>
              <a:t>menentukan</a:t>
            </a:r>
            <a:r>
              <a:rPr lang="en-US" sz="2200" dirty="0" smtClean="0"/>
              <a:t> KPK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penyebut</a:t>
            </a:r>
            <a:r>
              <a:rPr lang="en-US" sz="2200" dirty="0" smtClean="0"/>
              <a:t> </a:t>
            </a:r>
            <a:r>
              <a:rPr lang="en-US" sz="2200" dirty="0" err="1" smtClean="0"/>
              <a:t>kedua</a:t>
            </a:r>
            <a:r>
              <a:rPr lang="en-US" sz="2200" dirty="0" smtClean="0"/>
              <a:t> </a:t>
            </a:r>
            <a:r>
              <a:rPr lang="en-US" sz="2200" dirty="0" err="1" smtClean="0"/>
              <a:t>bilangan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. </a:t>
            </a:r>
            <a:r>
              <a:rPr lang="en-US" sz="2200" dirty="0" err="1" smtClean="0"/>
              <a:t>Kamu</a:t>
            </a:r>
            <a:r>
              <a:rPr lang="en-US" sz="2200" dirty="0" smtClean="0"/>
              <a:t> </a:t>
            </a:r>
            <a:r>
              <a:rPr lang="en-US" sz="2200" dirty="0" err="1" smtClean="0"/>
              <a:t>tentu</a:t>
            </a:r>
            <a:r>
              <a:rPr lang="en-US" sz="2200" dirty="0" smtClean="0"/>
              <a:t> </a:t>
            </a:r>
            <a:r>
              <a:rPr lang="en-US" sz="2200" dirty="0" err="1" smtClean="0"/>
              <a:t>masih</a:t>
            </a:r>
            <a:r>
              <a:rPr lang="en-US" sz="2200" dirty="0" smtClean="0"/>
              <a:t> </a:t>
            </a:r>
            <a:r>
              <a:rPr lang="en-US" sz="2200" dirty="0" err="1" smtClean="0"/>
              <a:t>ingat</a:t>
            </a:r>
            <a:r>
              <a:rPr lang="en-US" sz="2200" dirty="0" smtClean="0"/>
              <a:t>, KPK </a:t>
            </a:r>
            <a:r>
              <a:rPr lang="en-US" sz="2200" dirty="0" err="1" smtClean="0"/>
              <a:t>dari</a:t>
            </a:r>
            <a:r>
              <a:rPr lang="en-US" sz="2200" dirty="0" smtClean="0"/>
              <a:t> 2 </a:t>
            </a:r>
            <a:r>
              <a:rPr lang="en-US" sz="2200" dirty="0" err="1" smtClean="0"/>
              <a:t>dan</a:t>
            </a:r>
            <a:r>
              <a:rPr lang="en-US" sz="2200" dirty="0" smtClean="0"/>
              <a:t> 4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4. </a:t>
            </a:r>
            <a:r>
              <a:rPr lang="en-US" sz="2200" dirty="0" err="1" smtClean="0"/>
              <a:t>Oleh</a:t>
            </a:r>
            <a:r>
              <a:rPr lang="en-US" sz="2200" dirty="0" smtClean="0"/>
              <a:t> </a:t>
            </a:r>
            <a:r>
              <a:rPr lang="en-US" sz="2200" dirty="0" err="1" smtClean="0"/>
              <a:t>karena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,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73913"/>
          <a:stretch>
            <a:fillRect/>
          </a:stretch>
        </p:blipFill>
        <p:spPr bwMode="auto">
          <a:xfrm>
            <a:off x="500034" y="4357694"/>
            <a:ext cx="193301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6087" b="47826"/>
          <a:stretch>
            <a:fillRect/>
          </a:stretch>
        </p:blipFill>
        <p:spPr bwMode="auto">
          <a:xfrm>
            <a:off x="500034" y="4929198"/>
            <a:ext cx="193301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913" b="26208"/>
          <a:stretch>
            <a:fillRect/>
          </a:stretch>
        </p:blipFill>
        <p:spPr bwMode="auto">
          <a:xfrm>
            <a:off x="495842" y="5455732"/>
            <a:ext cx="1933018" cy="545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000"/>
          <a:stretch>
            <a:fillRect/>
          </a:stretch>
        </p:blipFill>
        <p:spPr bwMode="auto">
          <a:xfrm>
            <a:off x="485044" y="6000768"/>
            <a:ext cx="1933018" cy="547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8596" y="1195921"/>
            <a:ext cx="75724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C.   </a:t>
            </a:r>
            <a:r>
              <a:rPr lang="en-US" sz="2200" b="1" dirty="0" err="1" smtClean="0">
                <a:solidFill>
                  <a:srgbClr val="002060"/>
                </a:solidFill>
              </a:rPr>
              <a:t>Menjumlahkan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dan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Mengurangkan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Pecahan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Campuran</a:t>
            </a:r>
            <a:endParaRPr lang="en-US" sz="2200" b="1" dirty="0" smtClean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0034" y="1797405"/>
            <a:ext cx="74295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 smtClean="0">
                <a:solidFill>
                  <a:srgbClr val="00B0F0"/>
                </a:solidFill>
              </a:rPr>
              <a:t>Mengubah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Pecahan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Campuran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Menjadi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Pecahan</a:t>
            </a:r>
            <a:r>
              <a:rPr lang="en-US" sz="2200" b="1" dirty="0" smtClean="0">
                <a:solidFill>
                  <a:srgbClr val="00B0F0"/>
                </a:solidFill>
              </a:rPr>
              <a:t> </a:t>
            </a:r>
            <a:r>
              <a:rPr lang="en-US" sz="2200" b="1" dirty="0" err="1" smtClean="0">
                <a:solidFill>
                  <a:srgbClr val="00B0F0"/>
                </a:solidFill>
              </a:rPr>
              <a:t>Biasa</a:t>
            </a:r>
            <a:endParaRPr lang="en-US" sz="2200" b="1" dirty="0" smtClean="0">
              <a:solidFill>
                <a:srgbClr val="00B0F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 b="66394"/>
          <a:stretch>
            <a:fillRect/>
          </a:stretch>
        </p:blipFill>
        <p:spPr bwMode="auto">
          <a:xfrm>
            <a:off x="601452" y="4309212"/>
            <a:ext cx="207170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500034" y="2226032"/>
            <a:ext cx="7358114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 smtClean="0"/>
              <a:t>Contoh</a:t>
            </a:r>
            <a:endParaRPr lang="en-US" sz="2200" b="1" dirty="0" smtClean="0"/>
          </a:p>
          <a:p>
            <a:pPr>
              <a:lnSpc>
                <a:spcPct val="150000"/>
              </a:lnSpc>
            </a:pPr>
            <a:r>
              <a:rPr lang="en-US" sz="2200" dirty="0" err="1" smtClean="0"/>
              <a:t>Ubahlah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pecahan-pecahan</a:t>
            </a:r>
            <a:r>
              <a:rPr lang="en-US" sz="2200" dirty="0" smtClean="0"/>
              <a:t>                               </a:t>
            </a:r>
            <a:r>
              <a:rPr lang="en-US" sz="2200" dirty="0" err="1" smtClean="0"/>
              <a:t>menjadi</a:t>
            </a:r>
            <a:r>
              <a:rPr lang="en-US" sz="2200" dirty="0" smtClean="0"/>
              <a:t> </a:t>
            </a:r>
            <a:r>
              <a:rPr lang="en-US" sz="2200" dirty="0" err="1" smtClean="0"/>
              <a:t>pecahan</a:t>
            </a:r>
            <a:r>
              <a:rPr lang="en-US" sz="2200" dirty="0" smtClean="0"/>
              <a:t> </a:t>
            </a:r>
            <a:r>
              <a:rPr lang="en-US" sz="2200" dirty="0" err="1" smtClean="0"/>
              <a:t>biasa</a:t>
            </a:r>
            <a:r>
              <a:rPr lang="en-US" sz="2200" dirty="0" smtClean="0"/>
              <a:t>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9515" y="2759437"/>
            <a:ext cx="1924055" cy="659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 t="33605" b="32790"/>
          <a:stretch>
            <a:fillRect/>
          </a:stretch>
        </p:blipFill>
        <p:spPr bwMode="auto">
          <a:xfrm>
            <a:off x="571472" y="5610086"/>
            <a:ext cx="2071702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E7D2"/>
              </a:clrFrom>
              <a:clrTo>
                <a:srgbClr val="EAE7D2">
                  <a:alpha val="0"/>
                </a:srgbClr>
              </a:clrTo>
            </a:clrChange>
          </a:blip>
          <a:srcRect t="67210"/>
          <a:stretch>
            <a:fillRect/>
          </a:stretch>
        </p:blipFill>
        <p:spPr bwMode="auto">
          <a:xfrm>
            <a:off x="4071934" y="4369172"/>
            <a:ext cx="2071702" cy="1045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509574" y="3726230"/>
            <a:ext cx="990592" cy="5477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 smtClean="0"/>
              <a:t>Jawab</a:t>
            </a:r>
            <a:r>
              <a:rPr lang="en-US" sz="2200" b="1" dirty="0" smtClean="0"/>
              <a:t>: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651</Words>
  <Application>Microsoft Office PowerPoint</Application>
  <PresentationFormat>On-screen Show (4:3)</PresentationFormat>
  <Paragraphs>104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Dean Ganteng</cp:lastModifiedBy>
  <cp:revision>141</cp:revision>
  <dcterms:created xsi:type="dcterms:W3CDTF">2008-12-31T17:37:56Z</dcterms:created>
  <dcterms:modified xsi:type="dcterms:W3CDTF">2020-07-21T14:12:43Z</dcterms:modified>
</cp:coreProperties>
</file>