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08" r:id="rId2"/>
    <p:sldId id="257" r:id="rId3"/>
    <p:sldId id="270" r:id="rId4"/>
    <p:sldId id="258" r:id="rId5"/>
    <p:sldId id="263" r:id="rId6"/>
    <p:sldId id="265" r:id="rId7"/>
    <p:sldId id="266" r:id="rId8"/>
    <p:sldId id="267" r:id="rId9"/>
    <p:sldId id="269" r:id="rId10"/>
    <p:sldId id="271" r:id="rId11"/>
    <p:sldId id="272" r:id="rId12"/>
    <p:sldId id="275" r:id="rId13"/>
    <p:sldId id="273" r:id="rId14"/>
    <p:sldId id="274" r:id="rId15"/>
    <p:sldId id="276" r:id="rId16"/>
    <p:sldId id="261" r:id="rId17"/>
    <p:sldId id="279" r:id="rId18"/>
    <p:sldId id="288" r:id="rId19"/>
    <p:sldId id="284" r:id="rId20"/>
    <p:sldId id="264" r:id="rId21"/>
    <p:sldId id="285" r:id="rId22"/>
    <p:sldId id="286" r:id="rId23"/>
    <p:sldId id="287" r:id="rId24"/>
    <p:sldId id="289" r:id="rId25"/>
    <p:sldId id="281" r:id="rId26"/>
    <p:sldId id="290" r:id="rId27"/>
    <p:sldId id="291" r:id="rId28"/>
    <p:sldId id="292" r:id="rId29"/>
    <p:sldId id="259" r:id="rId30"/>
    <p:sldId id="302" r:id="rId31"/>
    <p:sldId id="303" r:id="rId32"/>
    <p:sldId id="304" r:id="rId33"/>
    <p:sldId id="305" r:id="rId34"/>
    <p:sldId id="260" r:id="rId35"/>
    <p:sldId id="293" r:id="rId36"/>
    <p:sldId id="306" r:id="rId37"/>
    <p:sldId id="307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923"/>
    <a:srgbClr val="E8253D"/>
    <a:srgbClr val="FF0066"/>
    <a:srgbClr val="990033"/>
    <a:srgbClr val="002060"/>
    <a:srgbClr val="000099"/>
    <a:srgbClr val="66FFFF"/>
    <a:srgbClr val="7030A0"/>
    <a:srgbClr val="F6DC0A"/>
    <a:srgbClr val="435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1083D-5EE8-40CD-A667-7A7DC3950F1E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434E38FF-458E-4D2F-9C74-C7C6F5C1B40F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accent2">
                  <a:lumMod val="75000"/>
                </a:schemeClr>
              </a:solidFill>
            </a:rPr>
            <a:t>Agraris</a:t>
          </a:r>
          <a:endParaRPr lang="en-ID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3FA28A08-8AB7-47A4-861F-15C526203B4C}" type="parTrans" cxnId="{B0DD2292-0476-4721-94EB-F73A4FD94B3D}">
      <dgm:prSet/>
      <dgm:spPr/>
      <dgm:t>
        <a:bodyPr/>
        <a:lstStyle/>
        <a:p>
          <a:endParaRPr lang="en-ID"/>
        </a:p>
      </dgm:t>
    </dgm:pt>
    <dgm:pt modelId="{0D9CFDEB-7E31-4350-BE51-2229FAF8D737}" type="sibTrans" cxnId="{B0DD2292-0476-4721-94EB-F73A4FD94B3D}">
      <dgm:prSet/>
      <dgm:spPr/>
      <dgm:t>
        <a:bodyPr/>
        <a:lstStyle/>
        <a:p>
          <a:endParaRPr lang="en-ID"/>
        </a:p>
      </dgm:t>
    </dgm:pt>
    <dgm:pt modelId="{A31524A7-BC81-4080-8436-A1BAE4D020D5}">
      <dgm:prSet phldrT="[Text]" custT="1"/>
      <dgm:spPr/>
      <dgm:t>
        <a:bodyPr/>
        <a:lstStyle/>
        <a:p>
          <a:r>
            <a:rPr lang="en-US" sz="2400" dirty="0"/>
            <a:t>Dataran </a:t>
          </a:r>
          <a:r>
            <a:rPr lang="en-US" sz="2400" dirty="0" err="1"/>
            <a:t>rendah</a:t>
          </a:r>
          <a:r>
            <a:rPr lang="en-US" sz="2400" dirty="0"/>
            <a:t>, </a:t>
          </a:r>
          <a:r>
            <a:rPr lang="en-US" sz="2400" dirty="0" err="1"/>
            <a:t>tinggi</a:t>
          </a:r>
          <a:r>
            <a:rPr lang="en-US" sz="2400" dirty="0"/>
            <a:t>, dan </a:t>
          </a:r>
          <a:r>
            <a:rPr lang="en-US" sz="2400" dirty="0" err="1"/>
            <a:t>pantai</a:t>
          </a:r>
          <a:endParaRPr lang="en-ID" sz="2400" dirty="0"/>
        </a:p>
      </dgm:t>
    </dgm:pt>
    <dgm:pt modelId="{2D8F6F94-E248-4E1B-8D8B-DAB85AFE0557}" type="parTrans" cxnId="{8960E31F-5C02-4E2E-A8D6-EB009D2ED7F1}">
      <dgm:prSet/>
      <dgm:spPr/>
      <dgm:t>
        <a:bodyPr/>
        <a:lstStyle/>
        <a:p>
          <a:endParaRPr lang="en-ID"/>
        </a:p>
      </dgm:t>
    </dgm:pt>
    <dgm:pt modelId="{1A3CC8EB-ED31-443F-8F96-F36711299582}" type="sibTrans" cxnId="{8960E31F-5C02-4E2E-A8D6-EB009D2ED7F1}">
      <dgm:prSet/>
      <dgm:spPr/>
      <dgm:t>
        <a:bodyPr/>
        <a:lstStyle/>
        <a:p>
          <a:endParaRPr lang="en-ID"/>
        </a:p>
      </dgm:t>
    </dgm:pt>
    <dgm:pt modelId="{DBFB15CE-3613-4E9A-AAFC-1AE96F3AFDC9}">
      <dgm:prSet phldrT="[Text]" custT="1"/>
      <dgm:spPr/>
      <dgm:t>
        <a:bodyPr/>
        <a:lstStyle/>
        <a:p>
          <a:r>
            <a:rPr lang="en-US" sz="2300" b="1" dirty="0">
              <a:solidFill>
                <a:schemeClr val="accent2">
                  <a:lumMod val="75000"/>
                </a:schemeClr>
              </a:solidFill>
            </a:rPr>
            <a:t>Tambang</a:t>
          </a:r>
          <a:endParaRPr lang="en-ID" sz="2300" b="1" dirty="0">
            <a:solidFill>
              <a:schemeClr val="accent2">
                <a:lumMod val="75000"/>
              </a:schemeClr>
            </a:solidFill>
          </a:endParaRPr>
        </a:p>
      </dgm:t>
    </dgm:pt>
    <dgm:pt modelId="{60291D2A-19DA-4CDB-A7D1-F7CF6232E9B7}" type="parTrans" cxnId="{77E9EE08-ACD2-4480-9C03-65B1C2FD9391}">
      <dgm:prSet/>
      <dgm:spPr/>
      <dgm:t>
        <a:bodyPr/>
        <a:lstStyle/>
        <a:p>
          <a:endParaRPr lang="en-ID"/>
        </a:p>
      </dgm:t>
    </dgm:pt>
    <dgm:pt modelId="{C39901F8-F6A2-4B28-9517-B2FAB025B0E3}" type="sibTrans" cxnId="{77E9EE08-ACD2-4480-9C03-65B1C2FD9391}">
      <dgm:prSet/>
      <dgm:spPr/>
      <dgm:t>
        <a:bodyPr/>
        <a:lstStyle/>
        <a:p>
          <a:endParaRPr lang="en-ID"/>
        </a:p>
      </dgm:t>
    </dgm:pt>
    <dgm:pt modelId="{1EFE8280-4C7C-4BD7-A2A1-F675D6277B62}">
      <dgm:prSet phldrT="[Text]" custT="1"/>
      <dgm:spPr/>
      <dgm:t>
        <a:bodyPr/>
        <a:lstStyle/>
        <a:p>
          <a:r>
            <a:rPr lang="en-US" sz="2400" dirty="0" err="1"/>
            <a:t>Pengolahan</a:t>
          </a:r>
          <a:r>
            <a:rPr lang="en-US" sz="2400" dirty="0"/>
            <a:t> bahan </a:t>
          </a:r>
          <a:r>
            <a:rPr lang="en-US" sz="2400" dirty="0" err="1"/>
            <a:t>tambang</a:t>
          </a:r>
          <a:r>
            <a:rPr lang="en-US" sz="2400" dirty="0"/>
            <a:t> dan </a:t>
          </a:r>
          <a:r>
            <a:rPr lang="en-US" sz="2400" dirty="0" err="1"/>
            <a:t>galian</a:t>
          </a:r>
          <a:r>
            <a:rPr lang="en-US" sz="2400" dirty="0"/>
            <a:t>.</a:t>
          </a:r>
          <a:endParaRPr lang="en-ID" sz="2400" dirty="0"/>
        </a:p>
      </dgm:t>
    </dgm:pt>
    <dgm:pt modelId="{6FCDF729-4C40-4601-99EB-4B9DD5A9B1BE}" type="parTrans" cxnId="{A025AB9A-7840-42AB-B19C-5A5D318153ED}">
      <dgm:prSet/>
      <dgm:spPr/>
      <dgm:t>
        <a:bodyPr/>
        <a:lstStyle/>
        <a:p>
          <a:endParaRPr lang="en-ID"/>
        </a:p>
      </dgm:t>
    </dgm:pt>
    <dgm:pt modelId="{88AEB9DD-CEB8-414D-80DE-7B6136486764}" type="sibTrans" cxnId="{A025AB9A-7840-42AB-B19C-5A5D318153ED}">
      <dgm:prSet/>
      <dgm:spPr/>
      <dgm:t>
        <a:bodyPr/>
        <a:lstStyle/>
        <a:p>
          <a:endParaRPr lang="en-ID"/>
        </a:p>
      </dgm:t>
    </dgm:pt>
    <dgm:pt modelId="{CEE8D182-3D15-4F54-AB4F-7E8DA00D0607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accent2">
                  <a:lumMod val="75000"/>
                </a:schemeClr>
              </a:solidFill>
            </a:rPr>
            <a:t>Industri</a:t>
          </a:r>
          <a:endParaRPr lang="en-ID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3A03AE59-B762-4605-8508-ED8A19DF15EA}" type="parTrans" cxnId="{883442C6-23C7-4009-96FB-760310E4CE19}">
      <dgm:prSet/>
      <dgm:spPr/>
      <dgm:t>
        <a:bodyPr/>
        <a:lstStyle/>
        <a:p>
          <a:endParaRPr lang="en-ID"/>
        </a:p>
      </dgm:t>
    </dgm:pt>
    <dgm:pt modelId="{54775547-7F55-4FBA-BB36-9F0FE84EA1B4}" type="sibTrans" cxnId="{883442C6-23C7-4009-96FB-760310E4CE19}">
      <dgm:prSet/>
      <dgm:spPr/>
      <dgm:t>
        <a:bodyPr/>
        <a:lstStyle/>
        <a:p>
          <a:endParaRPr lang="en-ID"/>
        </a:p>
      </dgm:t>
    </dgm:pt>
    <dgm:pt modelId="{5FD0CED4-5D33-4456-98E6-2162374D28B7}">
      <dgm:prSet phldrT="[Text]" custT="1"/>
      <dgm:spPr/>
      <dgm:t>
        <a:bodyPr/>
        <a:lstStyle/>
        <a:p>
          <a:r>
            <a:rPr lang="en-US" sz="2400" dirty="0" err="1"/>
            <a:t>Industri</a:t>
          </a:r>
          <a:r>
            <a:rPr lang="en-US" sz="2400" dirty="0"/>
            <a:t> barang dan </a:t>
          </a:r>
          <a:r>
            <a:rPr lang="en-US" sz="2400" dirty="0" err="1"/>
            <a:t>jasa</a:t>
          </a:r>
          <a:r>
            <a:rPr lang="en-US" sz="2400" dirty="0"/>
            <a:t>.</a:t>
          </a:r>
          <a:endParaRPr lang="en-ID" sz="2400" dirty="0"/>
        </a:p>
      </dgm:t>
    </dgm:pt>
    <dgm:pt modelId="{44624B12-E5B4-4503-B762-76EF952C55D9}" type="parTrans" cxnId="{66737B65-109D-4E8F-84E4-042D7E17A572}">
      <dgm:prSet/>
      <dgm:spPr/>
      <dgm:t>
        <a:bodyPr/>
        <a:lstStyle/>
        <a:p>
          <a:endParaRPr lang="en-ID"/>
        </a:p>
      </dgm:t>
    </dgm:pt>
    <dgm:pt modelId="{CB52191F-CCA5-4A1D-AB03-032ECAF9F4D9}" type="sibTrans" cxnId="{66737B65-109D-4E8F-84E4-042D7E17A572}">
      <dgm:prSet/>
      <dgm:spPr/>
      <dgm:t>
        <a:bodyPr/>
        <a:lstStyle/>
        <a:p>
          <a:endParaRPr lang="en-ID"/>
        </a:p>
      </dgm:t>
    </dgm:pt>
    <dgm:pt modelId="{CBEFD1DA-9E22-4FE2-B317-174B9A1A9732}">
      <dgm:prSet phldrT="[Text]" custT="1"/>
      <dgm:spPr/>
      <dgm:t>
        <a:bodyPr/>
        <a:lstStyle/>
        <a:p>
          <a:r>
            <a:rPr lang="en-US" sz="2300" b="1" dirty="0" err="1">
              <a:solidFill>
                <a:schemeClr val="accent2">
                  <a:lumMod val="75000"/>
                </a:schemeClr>
              </a:solidFill>
            </a:rPr>
            <a:t>Dagang</a:t>
          </a:r>
          <a:endParaRPr lang="en-ID" sz="2300" b="1" dirty="0">
            <a:solidFill>
              <a:schemeClr val="accent2">
                <a:lumMod val="75000"/>
              </a:schemeClr>
            </a:solidFill>
          </a:endParaRPr>
        </a:p>
      </dgm:t>
    </dgm:pt>
    <dgm:pt modelId="{4C518303-28CC-408C-BC3C-CB08C6E595D1}" type="parTrans" cxnId="{5B7E7559-B2F9-40D5-9814-14AFC73E283F}">
      <dgm:prSet/>
      <dgm:spPr/>
      <dgm:t>
        <a:bodyPr/>
        <a:lstStyle/>
        <a:p>
          <a:endParaRPr lang="en-ID"/>
        </a:p>
      </dgm:t>
    </dgm:pt>
    <dgm:pt modelId="{3EC8D663-EE03-4616-A186-94E715545A93}" type="sibTrans" cxnId="{5B7E7559-B2F9-40D5-9814-14AFC73E283F}">
      <dgm:prSet/>
      <dgm:spPr/>
      <dgm:t>
        <a:bodyPr/>
        <a:lstStyle/>
        <a:p>
          <a:endParaRPr lang="en-ID"/>
        </a:p>
      </dgm:t>
    </dgm:pt>
    <dgm:pt modelId="{48A19C02-90EA-4804-8365-D2E283ACB929}">
      <dgm:prSet phldrT="[Text]" custT="1"/>
      <dgm:spPr/>
      <dgm:t>
        <a:bodyPr/>
        <a:lstStyle/>
        <a:p>
          <a:r>
            <a:rPr lang="en-US" sz="2400" dirty="0"/>
            <a:t>Jual </a:t>
          </a:r>
          <a:r>
            <a:rPr lang="en-US" sz="2400" dirty="0" err="1"/>
            <a:t>beli</a:t>
          </a:r>
          <a:r>
            <a:rPr lang="en-US" sz="2400" dirty="0"/>
            <a:t> barang dan </a:t>
          </a:r>
          <a:r>
            <a:rPr lang="en-US" sz="2400" dirty="0" err="1"/>
            <a:t>jasa</a:t>
          </a:r>
          <a:r>
            <a:rPr lang="en-US" sz="2400" dirty="0"/>
            <a:t>.</a:t>
          </a:r>
          <a:endParaRPr lang="en-ID" sz="2400" dirty="0"/>
        </a:p>
      </dgm:t>
    </dgm:pt>
    <dgm:pt modelId="{0C534C71-160C-44EB-ABC9-F2824746A5E3}" type="parTrans" cxnId="{BC49563A-CA74-4C29-B8F3-173E3EB3E750}">
      <dgm:prSet/>
      <dgm:spPr/>
      <dgm:t>
        <a:bodyPr/>
        <a:lstStyle/>
        <a:p>
          <a:endParaRPr lang="en-ID"/>
        </a:p>
      </dgm:t>
    </dgm:pt>
    <dgm:pt modelId="{D43770A9-1C9B-41BF-8D3B-0852A307662C}" type="sibTrans" cxnId="{BC49563A-CA74-4C29-B8F3-173E3EB3E750}">
      <dgm:prSet/>
      <dgm:spPr/>
      <dgm:t>
        <a:bodyPr/>
        <a:lstStyle/>
        <a:p>
          <a:endParaRPr lang="en-ID"/>
        </a:p>
      </dgm:t>
    </dgm:pt>
    <dgm:pt modelId="{A8DC885A-4A21-4BC0-ACF3-3E077555C536}" type="pres">
      <dgm:prSet presAssocID="{4911083D-5EE8-40CD-A667-7A7DC3950F1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2DEB51-11B2-4F5A-8D85-C0F647B6BFD3}" type="pres">
      <dgm:prSet presAssocID="{434E38FF-458E-4D2F-9C74-C7C6F5C1B40F}" presName="composite" presStyleCnt="0"/>
      <dgm:spPr/>
    </dgm:pt>
    <dgm:pt modelId="{114132B8-9CB5-46F9-8E18-1E78AB3CC51A}" type="pres">
      <dgm:prSet presAssocID="{434E38FF-458E-4D2F-9C74-C7C6F5C1B40F}" presName="BackAccent" presStyleLbl="bgShp" presStyleIdx="0" presStyleCnt="4"/>
      <dgm:spPr/>
    </dgm:pt>
    <dgm:pt modelId="{B9804614-D7AA-4BE6-8230-9D6EC6815A89}" type="pres">
      <dgm:prSet presAssocID="{434E38FF-458E-4D2F-9C74-C7C6F5C1B40F}" presName="Accent" presStyleLbl="alignNode1" presStyleIdx="0" presStyleCnt="4"/>
      <dgm:spPr/>
    </dgm:pt>
    <dgm:pt modelId="{43EAB806-81DE-4F92-8C9D-08DA03AFC8D8}" type="pres">
      <dgm:prSet presAssocID="{434E38FF-458E-4D2F-9C74-C7C6F5C1B40F}" presName="Child" presStyleLbl="revTx" presStyleIdx="0" presStyleCnt="8" custScaleX="176517" custLinFactNeighborX="-2262" custLinFactNeighborY="3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09FD5-D2B3-40AF-94AF-227A1B02C1D9}" type="pres">
      <dgm:prSet presAssocID="{434E38FF-458E-4D2F-9C74-C7C6F5C1B40F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933C3-F747-4C41-A12F-C3E0A84C8B23}" type="pres">
      <dgm:prSet presAssocID="{0D9CFDEB-7E31-4350-BE51-2229FAF8D737}" presName="sibTrans" presStyleCnt="0"/>
      <dgm:spPr/>
    </dgm:pt>
    <dgm:pt modelId="{9001329C-19B1-45D8-BC09-548FC59C783F}" type="pres">
      <dgm:prSet presAssocID="{DBFB15CE-3613-4E9A-AAFC-1AE96F3AFDC9}" presName="composite" presStyleCnt="0"/>
      <dgm:spPr/>
    </dgm:pt>
    <dgm:pt modelId="{79FF2C66-5D85-4403-AD64-8FEB8342C894}" type="pres">
      <dgm:prSet presAssocID="{DBFB15CE-3613-4E9A-AAFC-1AE96F3AFDC9}" presName="BackAccent" presStyleLbl="bgShp" presStyleIdx="1" presStyleCnt="4"/>
      <dgm:spPr/>
    </dgm:pt>
    <dgm:pt modelId="{B96AFA7F-F73D-40BE-8E7E-D8C6D77F46BA}" type="pres">
      <dgm:prSet presAssocID="{DBFB15CE-3613-4E9A-AAFC-1AE96F3AFDC9}" presName="Accent" presStyleLbl="alignNode1" presStyleIdx="1" presStyleCnt="4"/>
      <dgm:spPr/>
    </dgm:pt>
    <dgm:pt modelId="{36EC1B85-C40F-4A66-8155-E0E28C9BF171}" type="pres">
      <dgm:prSet presAssocID="{DBFB15CE-3613-4E9A-AAFC-1AE96F3AFDC9}" presName="Child" presStyleLbl="revTx" presStyleIdx="2" presStyleCnt="8" custScaleX="164861" custScaleY="110373" custLinFactNeighborX="-856" custLinFactNeighborY="10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92181-E66E-417A-A868-0C1398F848C9}" type="pres">
      <dgm:prSet presAssocID="{DBFB15CE-3613-4E9A-AAFC-1AE96F3AFDC9}" presName="Parent" presStyleLbl="revTx" presStyleIdx="3" presStyleCnt="8" custScaleX="179735" custLinFactNeighborX="31432" custLinFactNeighborY="-8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3A1F-4AA0-47C2-AB0D-FF4762521A82}" type="pres">
      <dgm:prSet presAssocID="{C39901F8-F6A2-4B28-9517-B2FAB025B0E3}" presName="sibTrans" presStyleCnt="0"/>
      <dgm:spPr/>
    </dgm:pt>
    <dgm:pt modelId="{BBA2AC3B-EF63-4649-A2F2-D8EA44BDD095}" type="pres">
      <dgm:prSet presAssocID="{CEE8D182-3D15-4F54-AB4F-7E8DA00D0607}" presName="composite" presStyleCnt="0"/>
      <dgm:spPr/>
    </dgm:pt>
    <dgm:pt modelId="{B33A9698-63B0-4A7F-8962-E1DD347BE2DD}" type="pres">
      <dgm:prSet presAssocID="{CEE8D182-3D15-4F54-AB4F-7E8DA00D0607}" presName="BackAccent" presStyleLbl="bgShp" presStyleIdx="2" presStyleCnt="4"/>
      <dgm:spPr/>
    </dgm:pt>
    <dgm:pt modelId="{1754702D-9014-45BC-9EDC-504C82E606AB}" type="pres">
      <dgm:prSet presAssocID="{CEE8D182-3D15-4F54-AB4F-7E8DA00D0607}" presName="Accent" presStyleLbl="alignNode1" presStyleIdx="2" presStyleCnt="4"/>
      <dgm:spPr/>
    </dgm:pt>
    <dgm:pt modelId="{AEE5C99F-7889-4510-B192-E132FB8CE827}" type="pres">
      <dgm:prSet presAssocID="{CEE8D182-3D15-4F54-AB4F-7E8DA00D0607}" presName="Child" presStyleLbl="revTx" presStyleIdx="4" presStyleCnt="8" custScaleX="149854" custLinFactNeighborX="-10827" custLinFactNeighborY="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AFDE-DDF7-4531-B90B-E99C82019830}" type="pres">
      <dgm:prSet presAssocID="{CEE8D182-3D15-4F54-AB4F-7E8DA00D0607}" presName="Parent" presStyleLbl="revTx" presStyleIdx="5" presStyleCnt="8" custScaleX="136924" custLinFactNeighborX="12893" custLinFactNeighborY="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EE171-AF34-48FD-8742-63D9BCCFDEA1}" type="pres">
      <dgm:prSet presAssocID="{54775547-7F55-4FBA-BB36-9F0FE84EA1B4}" presName="sibTrans" presStyleCnt="0"/>
      <dgm:spPr/>
    </dgm:pt>
    <dgm:pt modelId="{6996EC2C-3D65-4D77-AAC4-E42AC4DE58D0}" type="pres">
      <dgm:prSet presAssocID="{CBEFD1DA-9E22-4FE2-B317-174B9A1A9732}" presName="composite" presStyleCnt="0"/>
      <dgm:spPr/>
    </dgm:pt>
    <dgm:pt modelId="{A525C247-9521-4AB3-A597-C3B4F4EEF807}" type="pres">
      <dgm:prSet presAssocID="{CBEFD1DA-9E22-4FE2-B317-174B9A1A9732}" presName="BackAccent" presStyleLbl="bgShp" presStyleIdx="3" presStyleCnt="4"/>
      <dgm:spPr/>
    </dgm:pt>
    <dgm:pt modelId="{DC9F3010-12A5-4FF3-9A6C-655A8B64A931}" type="pres">
      <dgm:prSet presAssocID="{CBEFD1DA-9E22-4FE2-B317-174B9A1A9732}" presName="Accent" presStyleLbl="alignNode1" presStyleIdx="3" presStyleCnt="4"/>
      <dgm:spPr/>
    </dgm:pt>
    <dgm:pt modelId="{10F727AA-B3D5-4550-912B-4B7D37F0A5ED}" type="pres">
      <dgm:prSet presAssocID="{CBEFD1DA-9E22-4FE2-B317-174B9A1A9732}" presName="Child" presStyleLbl="revTx" presStyleIdx="6" presStyleCnt="8" custScaleX="159143" custLinFactNeighborX="-1968" custLinFactNeighborY="3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93778-B868-47E9-BD3C-CE0AE2E48770}" type="pres">
      <dgm:prSet presAssocID="{CBEFD1DA-9E22-4FE2-B317-174B9A1A9732}" presName="Parent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5AB9A-7840-42AB-B19C-5A5D318153ED}" srcId="{DBFB15CE-3613-4E9A-AAFC-1AE96F3AFDC9}" destId="{1EFE8280-4C7C-4BD7-A2A1-F675D6277B62}" srcOrd="0" destOrd="0" parTransId="{6FCDF729-4C40-4601-99EB-4B9DD5A9B1BE}" sibTransId="{88AEB9DD-CEB8-414D-80DE-7B6136486764}"/>
    <dgm:cxn modelId="{1955C886-1AF7-41E2-8954-9A3D39A9CC3D}" type="presOf" srcId="{CEE8D182-3D15-4F54-AB4F-7E8DA00D0607}" destId="{23EFAFDE-DDF7-4531-B90B-E99C82019830}" srcOrd="0" destOrd="0" presId="urn:microsoft.com/office/officeart/2008/layout/IncreasingCircleProcess"/>
    <dgm:cxn modelId="{0280C531-85EC-4B1B-8081-991C27058CA7}" type="presOf" srcId="{5FD0CED4-5D33-4456-98E6-2162374D28B7}" destId="{AEE5C99F-7889-4510-B192-E132FB8CE827}" srcOrd="0" destOrd="0" presId="urn:microsoft.com/office/officeart/2008/layout/IncreasingCircleProcess"/>
    <dgm:cxn modelId="{883442C6-23C7-4009-96FB-760310E4CE19}" srcId="{4911083D-5EE8-40CD-A667-7A7DC3950F1E}" destId="{CEE8D182-3D15-4F54-AB4F-7E8DA00D0607}" srcOrd="2" destOrd="0" parTransId="{3A03AE59-B762-4605-8508-ED8A19DF15EA}" sibTransId="{54775547-7F55-4FBA-BB36-9F0FE84EA1B4}"/>
    <dgm:cxn modelId="{3774729B-F38D-4166-9950-3B45EEA3F917}" type="presOf" srcId="{48A19C02-90EA-4804-8365-D2E283ACB929}" destId="{10F727AA-B3D5-4550-912B-4B7D37F0A5ED}" srcOrd="0" destOrd="0" presId="urn:microsoft.com/office/officeart/2008/layout/IncreasingCircleProcess"/>
    <dgm:cxn modelId="{66737B65-109D-4E8F-84E4-042D7E17A572}" srcId="{CEE8D182-3D15-4F54-AB4F-7E8DA00D0607}" destId="{5FD0CED4-5D33-4456-98E6-2162374D28B7}" srcOrd="0" destOrd="0" parTransId="{44624B12-E5B4-4503-B762-76EF952C55D9}" sibTransId="{CB52191F-CCA5-4A1D-AB03-032ECAF9F4D9}"/>
    <dgm:cxn modelId="{906A9F3B-55DF-4A4E-A2DB-EECE95270FF6}" type="presOf" srcId="{A31524A7-BC81-4080-8436-A1BAE4D020D5}" destId="{43EAB806-81DE-4F92-8C9D-08DA03AFC8D8}" srcOrd="0" destOrd="0" presId="urn:microsoft.com/office/officeart/2008/layout/IncreasingCircleProcess"/>
    <dgm:cxn modelId="{77E9EE08-ACD2-4480-9C03-65B1C2FD9391}" srcId="{4911083D-5EE8-40CD-A667-7A7DC3950F1E}" destId="{DBFB15CE-3613-4E9A-AAFC-1AE96F3AFDC9}" srcOrd="1" destOrd="0" parTransId="{60291D2A-19DA-4CDB-A7D1-F7CF6232E9B7}" sibTransId="{C39901F8-F6A2-4B28-9517-B2FAB025B0E3}"/>
    <dgm:cxn modelId="{CEA3A0A7-4460-4A05-860B-2BA687EA2824}" type="presOf" srcId="{434E38FF-458E-4D2F-9C74-C7C6F5C1B40F}" destId="{44109FD5-D2B3-40AF-94AF-227A1B02C1D9}" srcOrd="0" destOrd="0" presId="urn:microsoft.com/office/officeart/2008/layout/IncreasingCircleProcess"/>
    <dgm:cxn modelId="{BC49563A-CA74-4C29-B8F3-173E3EB3E750}" srcId="{CBEFD1DA-9E22-4FE2-B317-174B9A1A9732}" destId="{48A19C02-90EA-4804-8365-D2E283ACB929}" srcOrd="0" destOrd="0" parTransId="{0C534C71-160C-44EB-ABC9-F2824746A5E3}" sibTransId="{D43770A9-1C9B-41BF-8D3B-0852A307662C}"/>
    <dgm:cxn modelId="{46EC5162-7D27-4382-81D1-3BFAC25D11A0}" type="presOf" srcId="{CBEFD1DA-9E22-4FE2-B317-174B9A1A9732}" destId="{3B593778-B868-47E9-BD3C-CE0AE2E48770}" srcOrd="0" destOrd="0" presId="urn:microsoft.com/office/officeart/2008/layout/IncreasingCircleProcess"/>
    <dgm:cxn modelId="{84947E13-CBA3-48A6-B48B-36B0E8F37292}" type="presOf" srcId="{4911083D-5EE8-40CD-A667-7A7DC3950F1E}" destId="{A8DC885A-4A21-4BC0-ACF3-3E077555C536}" srcOrd="0" destOrd="0" presId="urn:microsoft.com/office/officeart/2008/layout/IncreasingCircleProcess"/>
    <dgm:cxn modelId="{F32E751D-5052-487C-9BF8-AD6E34FE418F}" type="presOf" srcId="{1EFE8280-4C7C-4BD7-A2A1-F675D6277B62}" destId="{36EC1B85-C40F-4A66-8155-E0E28C9BF171}" srcOrd="0" destOrd="0" presId="urn:microsoft.com/office/officeart/2008/layout/IncreasingCircleProcess"/>
    <dgm:cxn modelId="{B0DD2292-0476-4721-94EB-F73A4FD94B3D}" srcId="{4911083D-5EE8-40CD-A667-7A7DC3950F1E}" destId="{434E38FF-458E-4D2F-9C74-C7C6F5C1B40F}" srcOrd="0" destOrd="0" parTransId="{3FA28A08-8AB7-47A4-861F-15C526203B4C}" sibTransId="{0D9CFDEB-7E31-4350-BE51-2229FAF8D737}"/>
    <dgm:cxn modelId="{FA224AA3-BACE-4799-9E51-E1A6A24053A1}" type="presOf" srcId="{DBFB15CE-3613-4E9A-AAFC-1AE96F3AFDC9}" destId="{45F92181-E66E-417A-A868-0C1398F848C9}" srcOrd="0" destOrd="0" presId="urn:microsoft.com/office/officeart/2008/layout/IncreasingCircleProcess"/>
    <dgm:cxn modelId="{5B7E7559-B2F9-40D5-9814-14AFC73E283F}" srcId="{4911083D-5EE8-40CD-A667-7A7DC3950F1E}" destId="{CBEFD1DA-9E22-4FE2-B317-174B9A1A9732}" srcOrd="3" destOrd="0" parTransId="{4C518303-28CC-408C-BC3C-CB08C6E595D1}" sibTransId="{3EC8D663-EE03-4616-A186-94E715545A93}"/>
    <dgm:cxn modelId="{8960E31F-5C02-4E2E-A8D6-EB009D2ED7F1}" srcId="{434E38FF-458E-4D2F-9C74-C7C6F5C1B40F}" destId="{A31524A7-BC81-4080-8436-A1BAE4D020D5}" srcOrd="0" destOrd="0" parTransId="{2D8F6F94-E248-4E1B-8D8B-DAB85AFE0557}" sibTransId="{1A3CC8EB-ED31-443F-8F96-F36711299582}"/>
    <dgm:cxn modelId="{04AE251F-A764-43A7-9151-57353F00C2A2}" type="presParOf" srcId="{A8DC885A-4A21-4BC0-ACF3-3E077555C536}" destId="{4F2DEB51-11B2-4F5A-8D85-C0F647B6BFD3}" srcOrd="0" destOrd="0" presId="urn:microsoft.com/office/officeart/2008/layout/IncreasingCircleProcess"/>
    <dgm:cxn modelId="{32060FA2-A42D-4230-9852-8DD2DEE81A8F}" type="presParOf" srcId="{4F2DEB51-11B2-4F5A-8D85-C0F647B6BFD3}" destId="{114132B8-9CB5-46F9-8E18-1E78AB3CC51A}" srcOrd="0" destOrd="0" presId="urn:microsoft.com/office/officeart/2008/layout/IncreasingCircleProcess"/>
    <dgm:cxn modelId="{FA61DDED-5657-4266-8211-910A5509E215}" type="presParOf" srcId="{4F2DEB51-11B2-4F5A-8D85-C0F647B6BFD3}" destId="{B9804614-D7AA-4BE6-8230-9D6EC6815A89}" srcOrd="1" destOrd="0" presId="urn:microsoft.com/office/officeart/2008/layout/IncreasingCircleProcess"/>
    <dgm:cxn modelId="{F4646DEA-41DE-41F3-8479-4EFCDF697B68}" type="presParOf" srcId="{4F2DEB51-11B2-4F5A-8D85-C0F647B6BFD3}" destId="{43EAB806-81DE-4F92-8C9D-08DA03AFC8D8}" srcOrd="2" destOrd="0" presId="urn:microsoft.com/office/officeart/2008/layout/IncreasingCircleProcess"/>
    <dgm:cxn modelId="{526873C8-3EFF-4673-A507-516155E5D584}" type="presParOf" srcId="{4F2DEB51-11B2-4F5A-8D85-C0F647B6BFD3}" destId="{44109FD5-D2B3-40AF-94AF-227A1B02C1D9}" srcOrd="3" destOrd="0" presId="urn:microsoft.com/office/officeart/2008/layout/IncreasingCircleProcess"/>
    <dgm:cxn modelId="{F2F9CD15-5B42-425E-9E28-8ED538A8E36B}" type="presParOf" srcId="{A8DC885A-4A21-4BC0-ACF3-3E077555C536}" destId="{E09933C3-F747-4C41-A12F-C3E0A84C8B23}" srcOrd="1" destOrd="0" presId="urn:microsoft.com/office/officeart/2008/layout/IncreasingCircleProcess"/>
    <dgm:cxn modelId="{7323DE61-64FD-4350-8ED6-F1F5CB4B862F}" type="presParOf" srcId="{A8DC885A-4A21-4BC0-ACF3-3E077555C536}" destId="{9001329C-19B1-45D8-BC09-548FC59C783F}" srcOrd="2" destOrd="0" presId="urn:microsoft.com/office/officeart/2008/layout/IncreasingCircleProcess"/>
    <dgm:cxn modelId="{95FAA148-9293-445D-B108-0A95861A0B61}" type="presParOf" srcId="{9001329C-19B1-45D8-BC09-548FC59C783F}" destId="{79FF2C66-5D85-4403-AD64-8FEB8342C894}" srcOrd="0" destOrd="0" presId="urn:microsoft.com/office/officeart/2008/layout/IncreasingCircleProcess"/>
    <dgm:cxn modelId="{DA306AE5-DB7B-465B-A2F2-A8F1CF5A35B6}" type="presParOf" srcId="{9001329C-19B1-45D8-BC09-548FC59C783F}" destId="{B96AFA7F-F73D-40BE-8E7E-D8C6D77F46BA}" srcOrd="1" destOrd="0" presId="urn:microsoft.com/office/officeart/2008/layout/IncreasingCircleProcess"/>
    <dgm:cxn modelId="{C0EE3A9A-6DEA-4170-A51B-AA90F92BB1B1}" type="presParOf" srcId="{9001329C-19B1-45D8-BC09-548FC59C783F}" destId="{36EC1B85-C40F-4A66-8155-E0E28C9BF171}" srcOrd="2" destOrd="0" presId="urn:microsoft.com/office/officeart/2008/layout/IncreasingCircleProcess"/>
    <dgm:cxn modelId="{9DE234ED-CE36-4B77-83C0-6DEE3B175DF0}" type="presParOf" srcId="{9001329C-19B1-45D8-BC09-548FC59C783F}" destId="{45F92181-E66E-417A-A868-0C1398F848C9}" srcOrd="3" destOrd="0" presId="urn:microsoft.com/office/officeart/2008/layout/IncreasingCircleProcess"/>
    <dgm:cxn modelId="{CED6D7A9-2663-4241-B756-EB9AE51AB0A1}" type="presParOf" srcId="{A8DC885A-4A21-4BC0-ACF3-3E077555C536}" destId="{B34D3A1F-4AA0-47C2-AB0D-FF4762521A82}" srcOrd="3" destOrd="0" presId="urn:microsoft.com/office/officeart/2008/layout/IncreasingCircleProcess"/>
    <dgm:cxn modelId="{1A0C699B-35F5-41F5-BCB1-7AC6079EFE82}" type="presParOf" srcId="{A8DC885A-4A21-4BC0-ACF3-3E077555C536}" destId="{BBA2AC3B-EF63-4649-A2F2-D8EA44BDD095}" srcOrd="4" destOrd="0" presId="urn:microsoft.com/office/officeart/2008/layout/IncreasingCircleProcess"/>
    <dgm:cxn modelId="{CD6455B9-1C87-4CB9-B4C4-D403D8776D60}" type="presParOf" srcId="{BBA2AC3B-EF63-4649-A2F2-D8EA44BDD095}" destId="{B33A9698-63B0-4A7F-8962-E1DD347BE2DD}" srcOrd="0" destOrd="0" presId="urn:microsoft.com/office/officeart/2008/layout/IncreasingCircleProcess"/>
    <dgm:cxn modelId="{9E05F2BA-1C3B-4483-AC0D-A8C28525C499}" type="presParOf" srcId="{BBA2AC3B-EF63-4649-A2F2-D8EA44BDD095}" destId="{1754702D-9014-45BC-9EDC-504C82E606AB}" srcOrd="1" destOrd="0" presId="urn:microsoft.com/office/officeart/2008/layout/IncreasingCircleProcess"/>
    <dgm:cxn modelId="{9A89F0A6-11A0-47B7-96C6-13B739EA6919}" type="presParOf" srcId="{BBA2AC3B-EF63-4649-A2F2-D8EA44BDD095}" destId="{AEE5C99F-7889-4510-B192-E132FB8CE827}" srcOrd="2" destOrd="0" presId="urn:microsoft.com/office/officeart/2008/layout/IncreasingCircleProcess"/>
    <dgm:cxn modelId="{99E1D573-A7E0-47F0-A871-9C86BAED5FE7}" type="presParOf" srcId="{BBA2AC3B-EF63-4649-A2F2-D8EA44BDD095}" destId="{23EFAFDE-DDF7-4531-B90B-E99C82019830}" srcOrd="3" destOrd="0" presId="urn:microsoft.com/office/officeart/2008/layout/IncreasingCircleProcess"/>
    <dgm:cxn modelId="{42672661-BA95-43F5-8B72-62AFDDD9245E}" type="presParOf" srcId="{A8DC885A-4A21-4BC0-ACF3-3E077555C536}" destId="{06DEE171-AF34-48FD-8742-63D9BCCFDEA1}" srcOrd="5" destOrd="0" presId="urn:microsoft.com/office/officeart/2008/layout/IncreasingCircleProcess"/>
    <dgm:cxn modelId="{73051BE5-9290-4AF1-AEDF-0E2C133002AB}" type="presParOf" srcId="{A8DC885A-4A21-4BC0-ACF3-3E077555C536}" destId="{6996EC2C-3D65-4D77-AAC4-E42AC4DE58D0}" srcOrd="6" destOrd="0" presId="urn:microsoft.com/office/officeart/2008/layout/IncreasingCircleProcess"/>
    <dgm:cxn modelId="{C0355913-77C2-4B53-A361-62FA4E4FBB2B}" type="presParOf" srcId="{6996EC2C-3D65-4D77-AAC4-E42AC4DE58D0}" destId="{A525C247-9521-4AB3-A597-C3B4F4EEF807}" srcOrd="0" destOrd="0" presId="urn:microsoft.com/office/officeart/2008/layout/IncreasingCircleProcess"/>
    <dgm:cxn modelId="{DA79B704-63E3-4687-A262-735ECDDAA314}" type="presParOf" srcId="{6996EC2C-3D65-4D77-AAC4-E42AC4DE58D0}" destId="{DC9F3010-12A5-4FF3-9A6C-655A8B64A931}" srcOrd="1" destOrd="0" presId="urn:microsoft.com/office/officeart/2008/layout/IncreasingCircleProcess"/>
    <dgm:cxn modelId="{0C8D2CCE-8320-43CB-8296-8445B5B59827}" type="presParOf" srcId="{6996EC2C-3D65-4D77-AAC4-E42AC4DE58D0}" destId="{10F727AA-B3D5-4550-912B-4B7D37F0A5ED}" srcOrd="2" destOrd="0" presId="urn:microsoft.com/office/officeart/2008/layout/IncreasingCircleProcess"/>
    <dgm:cxn modelId="{222D8B8E-F388-45CD-B842-D4D9B3A20B1E}" type="presParOf" srcId="{6996EC2C-3D65-4D77-AAC4-E42AC4DE58D0}" destId="{3B593778-B868-47E9-BD3C-CE0AE2E4877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F60A2-D13E-433E-BD0B-4DC8D40C0C00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AF7BE493-530A-472F-B81E-1B94D1FED3D0}">
      <dgm:prSet phldrT="[Text]" custT="1"/>
      <dgm:spPr/>
      <dgm:t>
        <a:bodyPr/>
        <a:lstStyle/>
        <a:p>
          <a:r>
            <a:rPr lang="en-US" sz="2800" b="1" dirty="0">
              <a:solidFill>
                <a:srgbClr val="E50242"/>
              </a:solidFill>
            </a:rPr>
            <a:t>1. </a:t>
          </a:r>
          <a:r>
            <a:rPr lang="en-US" sz="2800" b="1" dirty="0" err="1">
              <a:solidFill>
                <a:srgbClr val="E50242"/>
              </a:solidFill>
            </a:rPr>
            <a:t>Koperasi</a:t>
          </a:r>
          <a:endParaRPr lang="en-ID" sz="2800" b="1" dirty="0">
            <a:solidFill>
              <a:srgbClr val="E50242"/>
            </a:solidFill>
          </a:endParaRPr>
        </a:p>
      </dgm:t>
    </dgm:pt>
    <dgm:pt modelId="{FA517D10-9BAE-46E8-B5A7-D61E58A53FBC}" type="parTrans" cxnId="{89652772-10F6-4C52-BD52-801D701E5C7D}">
      <dgm:prSet/>
      <dgm:spPr/>
      <dgm:t>
        <a:bodyPr/>
        <a:lstStyle/>
        <a:p>
          <a:endParaRPr lang="en-ID"/>
        </a:p>
      </dgm:t>
    </dgm:pt>
    <dgm:pt modelId="{7269F95C-0A45-4806-95E8-7F9D30D084AD}" type="sibTrans" cxnId="{89652772-10F6-4C52-BD52-801D701E5C7D}">
      <dgm:prSet/>
      <dgm:spPr/>
      <dgm:t>
        <a:bodyPr/>
        <a:lstStyle/>
        <a:p>
          <a:endParaRPr lang="en-ID"/>
        </a:p>
      </dgm:t>
    </dgm:pt>
    <dgm:pt modelId="{C6FC9EA9-4578-4BA5-92AE-A9836D5DA12B}">
      <dgm:prSet phldrT="[Text]" custT="1"/>
      <dgm:spPr/>
      <dgm:t>
        <a:bodyPr/>
        <a:lstStyle/>
        <a:p>
          <a:r>
            <a:rPr lang="en-US" sz="2800" b="1" dirty="0">
              <a:solidFill>
                <a:srgbClr val="E50242"/>
              </a:solidFill>
            </a:rPr>
            <a:t>2. BUMN</a:t>
          </a:r>
          <a:endParaRPr lang="en-ID" sz="2800" b="1" dirty="0">
            <a:solidFill>
              <a:srgbClr val="E50242"/>
            </a:solidFill>
          </a:endParaRPr>
        </a:p>
      </dgm:t>
    </dgm:pt>
    <dgm:pt modelId="{6B8D350F-5D59-4523-8ED4-D47459F15E63}" type="parTrans" cxnId="{513591F6-D3D9-4465-BC22-94598C519FD9}">
      <dgm:prSet/>
      <dgm:spPr/>
      <dgm:t>
        <a:bodyPr/>
        <a:lstStyle/>
        <a:p>
          <a:endParaRPr lang="en-ID"/>
        </a:p>
      </dgm:t>
    </dgm:pt>
    <dgm:pt modelId="{9324D190-A582-453E-9723-2069D6C550E7}" type="sibTrans" cxnId="{513591F6-D3D9-4465-BC22-94598C519FD9}">
      <dgm:prSet/>
      <dgm:spPr/>
      <dgm:t>
        <a:bodyPr/>
        <a:lstStyle/>
        <a:p>
          <a:endParaRPr lang="en-ID"/>
        </a:p>
      </dgm:t>
    </dgm:pt>
    <dgm:pt modelId="{6FF09531-3762-4AFC-BAF5-B7367C073AC7}">
      <dgm:prSet phldrT="[Text]" custT="1"/>
      <dgm:spPr/>
      <dgm:t>
        <a:bodyPr/>
        <a:lstStyle/>
        <a:p>
          <a:r>
            <a:rPr lang="en-US" sz="2800" b="1" dirty="0">
              <a:solidFill>
                <a:srgbClr val="E50242"/>
              </a:solidFill>
            </a:rPr>
            <a:t>3. BUMD</a:t>
          </a:r>
          <a:endParaRPr lang="en-ID" sz="2800" b="1" dirty="0">
            <a:solidFill>
              <a:srgbClr val="E50242"/>
            </a:solidFill>
          </a:endParaRPr>
        </a:p>
      </dgm:t>
    </dgm:pt>
    <dgm:pt modelId="{E6E97760-DEAF-4679-9B2A-94C73095E15E}" type="parTrans" cxnId="{4206B0A9-5AFA-47D4-91A2-D12DBE6A2AD4}">
      <dgm:prSet/>
      <dgm:spPr/>
      <dgm:t>
        <a:bodyPr/>
        <a:lstStyle/>
        <a:p>
          <a:endParaRPr lang="en-ID"/>
        </a:p>
      </dgm:t>
    </dgm:pt>
    <dgm:pt modelId="{16B935AA-E023-4117-964F-820037E4089A}" type="sibTrans" cxnId="{4206B0A9-5AFA-47D4-91A2-D12DBE6A2AD4}">
      <dgm:prSet/>
      <dgm:spPr/>
      <dgm:t>
        <a:bodyPr/>
        <a:lstStyle/>
        <a:p>
          <a:endParaRPr lang="en-ID"/>
        </a:p>
      </dgm:t>
    </dgm:pt>
    <dgm:pt modelId="{4CC6737C-E804-43EB-8D23-AD322478F23A}">
      <dgm:prSet phldrT="[Text]" custT="1"/>
      <dgm:spPr/>
      <dgm:t>
        <a:bodyPr/>
        <a:lstStyle/>
        <a:p>
          <a:r>
            <a:rPr lang="en-US" sz="2800" b="1" dirty="0">
              <a:solidFill>
                <a:srgbClr val="E50242"/>
              </a:solidFill>
            </a:rPr>
            <a:t>4. BUMS</a:t>
          </a:r>
          <a:endParaRPr lang="en-ID" sz="2800" b="1" dirty="0">
            <a:solidFill>
              <a:srgbClr val="E50242"/>
            </a:solidFill>
          </a:endParaRPr>
        </a:p>
      </dgm:t>
    </dgm:pt>
    <dgm:pt modelId="{11E9BABE-FFCC-45AC-930A-78756EF248DA}" type="parTrans" cxnId="{C30F49FB-1C44-4592-8162-FDBF1FFD448D}">
      <dgm:prSet/>
      <dgm:spPr/>
      <dgm:t>
        <a:bodyPr/>
        <a:lstStyle/>
        <a:p>
          <a:endParaRPr lang="en-ID"/>
        </a:p>
      </dgm:t>
    </dgm:pt>
    <dgm:pt modelId="{48FCAC24-1949-44F3-8C3E-1ABAA48102FE}" type="sibTrans" cxnId="{C30F49FB-1C44-4592-8162-FDBF1FFD448D}">
      <dgm:prSet/>
      <dgm:spPr/>
      <dgm:t>
        <a:bodyPr/>
        <a:lstStyle/>
        <a:p>
          <a:endParaRPr lang="en-ID"/>
        </a:p>
      </dgm:t>
    </dgm:pt>
    <dgm:pt modelId="{99760E40-5958-4113-AB90-4061E3EC5A7F}" type="pres">
      <dgm:prSet presAssocID="{886F60A2-D13E-433E-BD0B-4DC8D40C0C0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4AF8D63E-4CDA-4437-B2C0-C8E82CCBFCFF}" type="pres">
      <dgm:prSet presAssocID="{886F60A2-D13E-433E-BD0B-4DC8D40C0C00}" presName="arrowNode" presStyleLbl="node1" presStyleIdx="0" presStyleCnt="1" custScaleX="85185" custScaleY="93413" custLinFactNeighborX="-3679" custLinFactNeighborY="866"/>
      <dgm:spPr/>
    </dgm:pt>
    <dgm:pt modelId="{7DEBF882-F015-4CF9-AE2D-85235FB5CB8C}" type="pres">
      <dgm:prSet presAssocID="{AF7BE493-530A-472F-B81E-1B94D1FED3D0}" presName="txNode1" presStyleLbl="revTx" presStyleIdx="0" presStyleCnt="4" custScaleX="140709" custLinFactNeighborX="-37641" custLinFactNeighborY="-27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41CD8-99B7-4CCA-822C-4DBC50C7E517}" type="pres">
      <dgm:prSet presAssocID="{C6FC9EA9-4578-4BA5-92AE-A9836D5DA12B}" presName="txNode2" presStyleLbl="revTx" presStyleIdx="1" presStyleCnt="4" custLinFactNeighborX="3644" custLinFactNeighborY="20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7CD1C-8158-41C5-9C3E-DF68D9DD3423}" type="pres">
      <dgm:prSet presAssocID="{9324D190-A582-453E-9723-2069D6C550E7}" presName="dotNode2" presStyleCnt="0"/>
      <dgm:spPr/>
    </dgm:pt>
    <dgm:pt modelId="{A8EB6DB9-B17B-4FE6-A436-3E360DBE6221}" type="pres">
      <dgm:prSet presAssocID="{9324D190-A582-453E-9723-2069D6C550E7}" presName="dotRepeatNode" presStyleLbl="fgShp" presStyleIdx="0" presStyleCnt="2" custLinFactY="100000" custLinFactNeighborX="11796" custLinFactNeighborY="100532"/>
      <dgm:spPr/>
      <dgm:t>
        <a:bodyPr/>
        <a:lstStyle/>
        <a:p>
          <a:endParaRPr lang="en-US"/>
        </a:p>
      </dgm:t>
    </dgm:pt>
    <dgm:pt modelId="{16294DCE-18F8-4C88-BC0F-B85C3D4F7F35}" type="pres">
      <dgm:prSet presAssocID="{6FF09531-3762-4AFC-BAF5-B7367C073AC7}" presName="txNode3" presStyleLbl="revTx" presStyleIdx="2" presStyleCnt="4" custLinFactNeighborX="-14735" custLinFactNeighborY="18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6C2D0-960A-4D99-9585-3B65271FD58C}" type="pres">
      <dgm:prSet presAssocID="{16B935AA-E023-4117-964F-820037E4089A}" presName="dotNode3" presStyleCnt="0"/>
      <dgm:spPr/>
    </dgm:pt>
    <dgm:pt modelId="{E4F487AD-9408-49BD-85C7-BD556FAAF1DA}" type="pres">
      <dgm:prSet presAssocID="{16B935AA-E023-4117-964F-820037E4089A}" presName="dotRepeatNode" presStyleLbl="fgShp" presStyleIdx="1" presStyleCnt="2" custLinFactX="-100000" custLinFactNeighborX="-189368" custLinFactNeighborY="98878"/>
      <dgm:spPr/>
      <dgm:t>
        <a:bodyPr/>
        <a:lstStyle/>
        <a:p>
          <a:endParaRPr lang="en-US"/>
        </a:p>
      </dgm:t>
    </dgm:pt>
    <dgm:pt modelId="{E9B282FD-931B-43A4-88FD-B2487D788AC0}" type="pres">
      <dgm:prSet presAssocID="{4CC6737C-E804-43EB-8D23-AD322478F23A}" presName="txNode4" presStyleLbl="revTx" presStyleIdx="3" presStyleCnt="4" custLinFactNeighborX="-33842" custLinFactNeighborY="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6B0A9-5AFA-47D4-91A2-D12DBE6A2AD4}" srcId="{886F60A2-D13E-433E-BD0B-4DC8D40C0C00}" destId="{6FF09531-3762-4AFC-BAF5-B7367C073AC7}" srcOrd="2" destOrd="0" parTransId="{E6E97760-DEAF-4679-9B2A-94C73095E15E}" sibTransId="{16B935AA-E023-4117-964F-820037E4089A}"/>
    <dgm:cxn modelId="{12484DB7-9E7A-4A10-AACD-9872658F8A7F}" type="presOf" srcId="{9324D190-A582-453E-9723-2069D6C550E7}" destId="{A8EB6DB9-B17B-4FE6-A436-3E360DBE6221}" srcOrd="0" destOrd="0" presId="urn:microsoft.com/office/officeart/2009/3/layout/DescendingProcess"/>
    <dgm:cxn modelId="{16EDDE68-AF9E-4E81-821C-0BBB414F2DFF}" type="presOf" srcId="{16B935AA-E023-4117-964F-820037E4089A}" destId="{E4F487AD-9408-49BD-85C7-BD556FAAF1DA}" srcOrd="0" destOrd="0" presId="urn:microsoft.com/office/officeart/2009/3/layout/DescendingProcess"/>
    <dgm:cxn modelId="{8801F273-04CB-4E57-800D-3345499ACBA5}" type="presOf" srcId="{AF7BE493-530A-472F-B81E-1B94D1FED3D0}" destId="{7DEBF882-F015-4CF9-AE2D-85235FB5CB8C}" srcOrd="0" destOrd="0" presId="urn:microsoft.com/office/officeart/2009/3/layout/DescendingProcess"/>
    <dgm:cxn modelId="{862691BC-439C-4970-A507-920D00C5AB5B}" type="presOf" srcId="{C6FC9EA9-4578-4BA5-92AE-A9836D5DA12B}" destId="{E2B41CD8-99B7-4CCA-822C-4DBC50C7E517}" srcOrd="0" destOrd="0" presId="urn:microsoft.com/office/officeart/2009/3/layout/DescendingProcess"/>
    <dgm:cxn modelId="{CB9801DB-FBD4-4AA7-8E2E-29945360F605}" type="presOf" srcId="{6FF09531-3762-4AFC-BAF5-B7367C073AC7}" destId="{16294DCE-18F8-4C88-BC0F-B85C3D4F7F35}" srcOrd="0" destOrd="0" presId="urn:microsoft.com/office/officeart/2009/3/layout/DescendingProcess"/>
    <dgm:cxn modelId="{C30F49FB-1C44-4592-8162-FDBF1FFD448D}" srcId="{886F60A2-D13E-433E-BD0B-4DC8D40C0C00}" destId="{4CC6737C-E804-43EB-8D23-AD322478F23A}" srcOrd="3" destOrd="0" parTransId="{11E9BABE-FFCC-45AC-930A-78756EF248DA}" sibTransId="{48FCAC24-1949-44F3-8C3E-1ABAA48102FE}"/>
    <dgm:cxn modelId="{C4686C96-6FA6-4287-8A6C-6576D6AC9EFC}" type="presOf" srcId="{4CC6737C-E804-43EB-8D23-AD322478F23A}" destId="{E9B282FD-931B-43A4-88FD-B2487D788AC0}" srcOrd="0" destOrd="0" presId="urn:microsoft.com/office/officeart/2009/3/layout/DescendingProcess"/>
    <dgm:cxn modelId="{89652772-10F6-4C52-BD52-801D701E5C7D}" srcId="{886F60A2-D13E-433E-BD0B-4DC8D40C0C00}" destId="{AF7BE493-530A-472F-B81E-1B94D1FED3D0}" srcOrd="0" destOrd="0" parTransId="{FA517D10-9BAE-46E8-B5A7-D61E58A53FBC}" sibTransId="{7269F95C-0A45-4806-95E8-7F9D30D084AD}"/>
    <dgm:cxn modelId="{29D7C3EB-D072-4119-9C95-2C3599A02EE7}" type="presOf" srcId="{886F60A2-D13E-433E-BD0B-4DC8D40C0C00}" destId="{99760E40-5958-4113-AB90-4061E3EC5A7F}" srcOrd="0" destOrd="0" presId="urn:microsoft.com/office/officeart/2009/3/layout/DescendingProcess"/>
    <dgm:cxn modelId="{513591F6-D3D9-4465-BC22-94598C519FD9}" srcId="{886F60A2-D13E-433E-BD0B-4DC8D40C0C00}" destId="{C6FC9EA9-4578-4BA5-92AE-A9836D5DA12B}" srcOrd="1" destOrd="0" parTransId="{6B8D350F-5D59-4523-8ED4-D47459F15E63}" sibTransId="{9324D190-A582-453E-9723-2069D6C550E7}"/>
    <dgm:cxn modelId="{3734F283-30AC-4B9C-A4FA-F7812E87B9A4}" type="presParOf" srcId="{99760E40-5958-4113-AB90-4061E3EC5A7F}" destId="{4AF8D63E-4CDA-4437-B2C0-C8E82CCBFCFF}" srcOrd="0" destOrd="0" presId="urn:microsoft.com/office/officeart/2009/3/layout/DescendingProcess"/>
    <dgm:cxn modelId="{802E18E5-C2A0-4AC8-B5C1-AC12226674E0}" type="presParOf" srcId="{99760E40-5958-4113-AB90-4061E3EC5A7F}" destId="{7DEBF882-F015-4CF9-AE2D-85235FB5CB8C}" srcOrd="1" destOrd="0" presId="urn:microsoft.com/office/officeart/2009/3/layout/DescendingProcess"/>
    <dgm:cxn modelId="{76C800B5-AFF4-4CB6-955F-81003BFF8CF1}" type="presParOf" srcId="{99760E40-5958-4113-AB90-4061E3EC5A7F}" destId="{E2B41CD8-99B7-4CCA-822C-4DBC50C7E517}" srcOrd="2" destOrd="0" presId="urn:microsoft.com/office/officeart/2009/3/layout/DescendingProcess"/>
    <dgm:cxn modelId="{99EDD5CB-3EA0-43BB-8251-C7DE2BDD47E7}" type="presParOf" srcId="{99760E40-5958-4113-AB90-4061E3EC5A7F}" destId="{9D07CD1C-8158-41C5-9C3E-DF68D9DD3423}" srcOrd="3" destOrd="0" presId="urn:microsoft.com/office/officeart/2009/3/layout/DescendingProcess"/>
    <dgm:cxn modelId="{AAD491CF-AC50-41CC-BD7C-1F55D2360782}" type="presParOf" srcId="{9D07CD1C-8158-41C5-9C3E-DF68D9DD3423}" destId="{A8EB6DB9-B17B-4FE6-A436-3E360DBE6221}" srcOrd="0" destOrd="0" presId="urn:microsoft.com/office/officeart/2009/3/layout/DescendingProcess"/>
    <dgm:cxn modelId="{6D6A47E1-5474-4BFA-8568-023EFCABBCF1}" type="presParOf" srcId="{99760E40-5958-4113-AB90-4061E3EC5A7F}" destId="{16294DCE-18F8-4C88-BC0F-B85C3D4F7F35}" srcOrd="4" destOrd="0" presId="urn:microsoft.com/office/officeart/2009/3/layout/DescendingProcess"/>
    <dgm:cxn modelId="{EB54C72C-0815-4403-BB36-0AFF36308A65}" type="presParOf" srcId="{99760E40-5958-4113-AB90-4061E3EC5A7F}" destId="{7106C2D0-960A-4D99-9585-3B65271FD58C}" srcOrd="5" destOrd="0" presId="urn:microsoft.com/office/officeart/2009/3/layout/DescendingProcess"/>
    <dgm:cxn modelId="{0B795C2C-EBFD-4BF6-8F93-4970BDD386B8}" type="presParOf" srcId="{7106C2D0-960A-4D99-9585-3B65271FD58C}" destId="{E4F487AD-9408-49BD-85C7-BD556FAAF1DA}" srcOrd="0" destOrd="0" presId="urn:microsoft.com/office/officeart/2009/3/layout/DescendingProcess"/>
    <dgm:cxn modelId="{82361B39-79E1-48AC-B599-0DFB250E9064}" type="presParOf" srcId="{99760E40-5958-4113-AB90-4061E3EC5A7F}" destId="{E9B282FD-931B-43A4-88FD-B2487D788AC0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32B8-9CB5-46F9-8E18-1E78AB3CC51A}">
      <dsp:nvSpPr>
        <dsp:cNvPr id="0" name=""/>
        <dsp:cNvSpPr/>
      </dsp:nvSpPr>
      <dsp:spPr>
        <a:xfrm>
          <a:off x="1539" y="41290"/>
          <a:ext cx="378348" cy="37834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04614-D7AA-4BE6-8230-9D6EC6815A89}">
      <dsp:nvSpPr>
        <dsp:cNvPr id="0" name=""/>
        <dsp:cNvSpPr/>
      </dsp:nvSpPr>
      <dsp:spPr>
        <a:xfrm>
          <a:off x="39374" y="79125"/>
          <a:ext cx="302678" cy="302678"/>
        </a:xfrm>
        <a:prstGeom prst="chord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AB806-81DE-4F92-8C9D-08DA03AFC8D8}">
      <dsp:nvSpPr>
        <dsp:cNvPr id="0" name=""/>
        <dsp:cNvSpPr/>
      </dsp:nvSpPr>
      <dsp:spPr>
        <a:xfrm>
          <a:off x="5172" y="480015"/>
          <a:ext cx="1975721" cy="159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Dataran </a:t>
          </a:r>
          <a:r>
            <a:rPr lang="en-US" sz="2400" kern="1200" dirty="0" err="1"/>
            <a:t>rendah</a:t>
          </a:r>
          <a:r>
            <a:rPr lang="en-US" sz="2400" kern="1200" dirty="0"/>
            <a:t>, </a:t>
          </a:r>
          <a:r>
            <a:rPr lang="en-US" sz="2400" kern="1200" dirty="0" err="1"/>
            <a:t>tinggi</a:t>
          </a:r>
          <a:r>
            <a:rPr lang="en-US" sz="2400" kern="1200" dirty="0"/>
            <a:t>, dan </a:t>
          </a:r>
          <a:r>
            <a:rPr lang="en-US" sz="2400" kern="1200" dirty="0" err="1"/>
            <a:t>pantai</a:t>
          </a:r>
          <a:endParaRPr lang="en-ID" sz="2400" kern="1200" dirty="0"/>
        </a:p>
      </dsp:txBody>
      <dsp:txXfrm>
        <a:off x="5172" y="480015"/>
        <a:ext cx="1975721" cy="1592216"/>
      </dsp:txXfrm>
    </dsp:sp>
    <dsp:sp modelId="{44109FD5-D2B3-40AF-94AF-227A1B02C1D9}">
      <dsp:nvSpPr>
        <dsp:cNvPr id="0" name=""/>
        <dsp:cNvSpPr/>
      </dsp:nvSpPr>
      <dsp:spPr>
        <a:xfrm>
          <a:off x="458710" y="41290"/>
          <a:ext cx="1119280" cy="37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accent2">
                  <a:lumMod val="75000"/>
                </a:schemeClr>
              </a:solidFill>
            </a:rPr>
            <a:t>Agraris</a:t>
          </a:r>
          <a:endParaRPr lang="en-ID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8710" y="41290"/>
        <a:ext cx="1119280" cy="378348"/>
      </dsp:txXfrm>
    </dsp:sp>
    <dsp:sp modelId="{79FF2C66-5D85-4403-AD64-8FEB8342C894}">
      <dsp:nvSpPr>
        <dsp:cNvPr id="0" name=""/>
        <dsp:cNvSpPr/>
      </dsp:nvSpPr>
      <dsp:spPr>
        <a:xfrm>
          <a:off x="2085034" y="0"/>
          <a:ext cx="378348" cy="37834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AFA7F-F73D-40BE-8E7E-D8C6D77F46BA}">
      <dsp:nvSpPr>
        <dsp:cNvPr id="0" name=""/>
        <dsp:cNvSpPr/>
      </dsp:nvSpPr>
      <dsp:spPr>
        <a:xfrm>
          <a:off x="2122869" y="37834"/>
          <a:ext cx="302678" cy="302678"/>
        </a:xfrm>
        <a:prstGeom prst="chord">
          <a:avLst>
            <a:gd name="adj1" fmla="val 0"/>
            <a:gd name="adj2" fmla="val 108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B85-C40F-4A66-8155-E0E28C9BF171}">
      <dsp:nvSpPr>
        <dsp:cNvPr id="0" name=""/>
        <dsp:cNvSpPr/>
      </dsp:nvSpPr>
      <dsp:spPr>
        <a:xfrm>
          <a:off x="2169636" y="469033"/>
          <a:ext cx="1845257" cy="175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Pengolahan</a:t>
          </a:r>
          <a:r>
            <a:rPr lang="en-US" sz="2400" kern="1200" dirty="0"/>
            <a:t> bahan </a:t>
          </a:r>
          <a:r>
            <a:rPr lang="en-US" sz="2400" kern="1200" dirty="0" err="1"/>
            <a:t>tambang</a:t>
          </a:r>
          <a:r>
            <a:rPr lang="en-US" sz="2400" kern="1200" dirty="0"/>
            <a:t> dan </a:t>
          </a:r>
          <a:r>
            <a:rPr lang="en-US" sz="2400" kern="1200" dirty="0" err="1"/>
            <a:t>galian</a:t>
          </a:r>
          <a:r>
            <a:rPr lang="en-US" sz="2400" kern="1200" dirty="0"/>
            <a:t>.</a:t>
          </a:r>
          <a:endParaRPr lang="en-ID" sz="2400" kern="1200" dirty="0"/>
        </a:p>
      </dsp:txBody>
      <dsp:txXfrm>
        <a:off x="2169636" y="469033"/>
        <a:ext cx="1845257" cy="1757377"/>
      </dsp:txXfrm>
    </dsp:sp>
    <dsp:sp modelId="{45F92181-E66E-417A-A868-0C1398F848C9}">
      <dsp:nvSpPr>
        <dsp:cNvPr id="0" name=""/>
        <dsp:cNvSpPr/>
      </dsp:nvSpPr>
      <dsp:spPr>
        <a:xfrm>
          <a:off x="2447788" y="0"/>
          <a:ext cx="2011739" cy="37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accent2">
                  <a:lumMod val="75000"/>
                </a:schemeClr>
              </a:solidFill>
            </a:rPr>
            <a:t>Tambang</a:t>
          </a:r>
          <a:endParaRPr lang="en-ID" sz="2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47788" y="0"/>
        <a:ext cx="2011739" cy="378348"/>
      </dsp:txXfrm>
    </dsp:sp>
    <dsp:sp modelId="{B33A9698-63B0-4A7F-8962-E1DD347BE2DD}">
      <dsp:nvSpPr>
        <dsp:cNvPr id="0" name=""/>
        <dsp:cNvSpPr/>
      </dsp:nvSpPr>
      <dsp:spPr>
        <a:xfrm>
          <a:off x="4186538" y="41290"/>
          <a:ext cx="378348" cy="37834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4702D-9014-45BC-9EDC-504C82E606AB}">
      <dsp:nvSpPr>
        <dsp:cNvPr id="0" name=""/>
        <dsp:cNvSpPr/>
      </dsp:nvSpPr>
      <dsp:spPr>
        <a:xfrm>
          <a:off x="4224373" y="79125"/>
          <a:ext cx="302678" cy="302678"/>
        </a:xfrm>
        <a:prstGeom prst="chord">
          <a:avLst>
            <a:gd name="adj1" fmla="val 19800000"/>
            <a:gd name="adj2" fmla="val 126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5C99F-7889-4510-B192-E132FB8CE827}">
      <dsp:nvSpPr>
        <dsp:cNvPr id="0" name=""/>
        <dsp:cNvSpPr/>
      </dsp:nvSpPr>
      <dsp:spPr>
        <a:xfrm>
          <a:off x="4243521" y="453823"/>
          <a:ext cx="1677287" cy="159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Industri</a:t>
          </a:r>
          <a:r>
            <a:rPr lang="en-US" sz="2400" kern="1200" dirty="0"/>
            <a:t> barang dan </a:t>
          </a:r>
          <a:r>
            <a:rPr lang="en-US" sz="2400" kern="1200" dirty="0" err="1"/>
            <a:t>jasa</a:t>
          </a:r>
          <a:r>
            <a:rPr lang="en-US" sz="2400" kern="1200" dirty="0"/>
            <a:t>.</a:t>
          </a:r>
          <a:endParaRPr lang="en-ID" sz="2400" kern="1200" dirty="0"/>
        </a:p>
      </dsp:txBody>
      <dsp:txXfrm>
        <a:off x="4243521" y="453823"/>
        <a:ext cx="1677287" cy="1592216"/>
      </dsp:txXfrm>
    </dsp:sp>
    <dsp:sp modelId="{23EFAFDE-DDF7-4531-B90B-E99C82019830}">
      <dsp:nvSpPr>
        <dsp:cNvPr id="0" name=""/>
        <dsp:cNvSpPr/>
      </dsp:nvSpPr>
      <dsp:spPr>
        <a:xfrm>
          <a:off x="4581376" y="41672"/>
          <a:ext cx="1532564" cy="37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accent2">
                  <a:lumMod val="75000"/>
                </a:schemeClr>
              </a:solidFill>
            </a:rPr>
            <a:t>Industri</a:t>
          </a:r>
          <a:endParaRPr lang="en-ID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81376" y="41672"/>
        <a:ext cx="1532564" cy="378348"/>
      </dsp:txXfrm>
    </dsp:sp>
    <dsp:sp modelId="{A525C247-9521-4AB3-A597-C3B4F4EEF807}">
      <dsp:nvSpPr>
        <dsp:cNvPr id="0" name=""/>
        <dsp:cNvSpPr/>
      </dsp:nvSpPr>
      <dsp:spPr>
        <a:xfrm>
          <a:off x="6120816" y="41290"/>
          <a:ext cx="378348" cy="37834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F3010-12A5-4FF3-9A6C-655A8B64A931}">
      <dsp:nvSpPr>
        <dsp:cNvPr id="0" name=""/>
        <dsp:cNvSpPr/>
      </dsp:nvSpPr>
      <dsp:spPr>
        <a:xfrm>
          <a:off x="6158650" y="79125"/>
          <a:ext cx="302678" cy="30267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727AA-B3D5-4550-912B-4B7D37F0A5ED}">
      <dsp:nvSpPr>
        <dsp:cNvPr id="0" name=""/>
        <dsp:cNvSpPr/>
      </dsp:nvSpPr>
      <dsp:spPr>
        <a:xfrm>
          <a:off x="6224971" y="474729"/>
          <a:ext cx="1781257" cy="159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Jual </a:t>
          </a:r>
          <a:r>
            <a:rPr lang="en-US" sz="2400" kern="1200" dirty="0" err="1"/>
            <a:t>beli</a:t>
          </a:r>
          <a:r>
            <a:rPr lang="en-US" sz="2400" kern="1200" dirty="0"/>
            <a:t> barang dan </a:t>
          </a:r>
          <a:r>
            <a:rPr lang="en-US" sz="2400" kern="1200" dirty="0" err="1"/>
            <a:t>jasa</a:t>
          </a:r>
          <a:r>
            <a:rPr lang="en-US" sz="2400" kern="1200" dirty="0"/>
            <a:t>.</a:t>
          </a:r>
          <a:endParaRPr lang="en-ID" sz="2400" kern="1200" dirty="0"/>
        </a:p>
      </dsp:txBody>
      <dsp:txXfrm>
        <a:off x="6224971" y="474729"/>
        <a:ext cx="1781257" cy="1592216"/>
      </dsp:txXfrm>
    </dsp:sp>
    <dsp:sp modelId="{3B593778-B868-47E9-BD3C-CE0AE2E48770}">
      <dsp:nvSpPr>
        <dsp:cNvPr id="0" name=""/>
        <dsp:cNvSpPr/>
      </dsp:nvSpPr>
      <dsp:spPr>
        <a:xfrm>
          <a:off x="6577987" y="41290"/>
          <a:ext cx="1119280" cy="37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>
              <a:solidFill>
                <a:schemeClr val="accent2">
                  <a:lumMod val="75000"/>
                </a:schemeClr>
              </a:solidFill>
            </a:rPr>
            <a:t>Dagang</a:t>
          </a:r>
          <a:endParaRPr lang="en-ID" sz="2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577987" y="41290"/>
        <a:ext cx="1119280" cy="378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8D63E-4CDA-4437-B2C0-C8E82CCBFCFF}">
      <dsp:nvSpPr>
        <dsp:cNvPr id="0" name=""/>
        <dsp:cNvSpPr/>
      </dsp:nvSpPr>
      <dsp:spPr>
        <a:xfrm rot="4396374">
          <a:off x="1073158" y="1141500"/>
          <a:ext cx="3555165" cy="207549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B6DB9-B17B-4FE6-A436-3E360DBE6221}">
      <dsp:nvSpPr>
        <dsp:cNvPr id="0" name=""/>
        <dsp:cNvSpPr/>
      </dsp:nvSpPr>
      <dsp:spPr>
        <a:xfrm>
          <a:off x="2685895" y="1491432"/>
          <a:ext cx="93397" cy="9339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487AD-9408-49BD-85C7-BD556FAAF1DA}">
      <dsp:nvSpPr>
        <dsp:cNvPr id="0" name=""/>
        <dsp:cNvSpPr/>
      </dsp:nvSpPr>
      <dsp:spPr>
        <a:xfrm>
          <a:off x="3218031" y="2189513"/>
          <a:ext cx="93397" cy="9339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BF882-F015-4CF9-AE2D-85235FB5CB8C}">
      <dsp:nvSpPr>
        <dsp:cNvPr id="0" name=""/>
        <dsp:cNvSpPr/>
      </dsp:nvSpPr>
      <dsp:spPr>
        <a:xfrm>
          <a:off x="0" y="0"/>
          <a:ext cx="2453555" cy="68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E50242"/>
              </a:solidFill>
            </a:rPr>
            <a:t>1. </a:t>
          </a:r>
          <a:r>
            <a:rPr lang="en-US" sz="2800" b="1" kern="1200" dirty="0" err="1">
              <a:solidFill>
                <a:srgbClr val="E50242"/>
              </a:solidFill>
            </a:rPr>
            <a:t>Koperasi</a:t>
          </a:r>
          <a:endParaRPr lang="en-ID" sz="2800" b="1" kern="1200" dirty="0">
            <a:solidFill>
              <a:srgbClr val="E50242"/>
            </a:solidFill>
          </a:endParaRPr>
        </a:p>
      </dsp:txBody>
      <dsp:txXfrm>
        <a:off x="0" y="0"/>
        <a:ext cx="2453555" cy="685487"/>
      </dsp:txXfrm>
    </dsp:sp>
    <dsp:sp modelId="{E2B41CD8-99B7-4CCA-822C-4DBC50C7E517}">
      <dsp:nvSpPr>
        <dsp:cNvPr id="0" name=""/>
        <dsp:cNvSpPr/>
      </dsp:nvSpPr>
      <dsp:spPr>
        <a:xfrm>
          <a:off x="3280433" y="1150553"/>
          <a:ext cx="2403490" cy="68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E50242"/>
              </a:solidFill>
            </a:rPr>
            <a:t>2. BUMN</a:t>
          </a:r>
          <a:endParaRPr lang="en-ID" sz="2800" b="1" kern="1200" dirty="0">
            <a:solidFill>
              <a:srgbClr val="E50242"/>
            </a:solidFill>
          </a:endParaRPr>
        </a:p>
      </dsp:txBody>
      <dsp:txXfrm>
        <a:off x="3280433" y="1150553"/>
        <a:ext cx="2403490" cy="685487"/>
      </dsp:txXfrm>
    </dsp:sp>
    <dsp:sp modelId="{16294DCE-18F8-4C88-BC0F-B85C3D4F7F35}">
      <dsp:nvSpPr>
        <dsp:cNvPr id="0" name=""/>
        <dsp:cNvSpPr/>
      </dsp:nvSpPr>
      <dsp:spPr>
        <a:xfrm>
          <a:off x="536403" y="1929469"/>
          <a:ext cx="2356363" cy="68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E50242"/>
              </a:solidFill>
            </a:rPr>
            <a:t>3. BUMD</a:t>
          </a:r>
          <a:endParaRPr lang="en-ID" sz="2800" b="1" kern="1200" dirty="0">
            <a:solidFill>
              <a:srgbClr val="E50242"/>
            </a:solidFill>
          </a:endParaRPr>
        </a:p>
      </dsp:txBody>
      <dsp:txXfrm>
        <a:off x="536403" y="1929469"/>
        <a:ext cx="2356363" cy="685487"/>
      </dsp:txXfrm>
    </dsp:sp>
    <dsp:sp modelId="{E9B282FD-931B-43A4-88FD-B2487D788AC0}">
      <dsp:nvSpPr>
        <dsp:cNvPr id="0" name=""/>
        <dsp:cNvSpPr/>
      </dsp:nvSpPr>
      <dsp:spPr>
        <a:xfrm>
          <a:off x="2442536" y="3598809"/>
          <a:ext cx="2356363" cy="68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E50242"/>
              </a:solidFill>
            </a:rPr>
            <a:t>4. BUMS</a:t>
          </a:r>
          <a:endParaRPr lang="en-ID" sz="2800" b="1" kern="1200" dirty="0">
            <a:solidFill>
              <a:srgbClr val="E50242"/>
            </a:solidFill>
          </a:endParaRPr>
        </a:p>
      </dsp:txBody>
      <dsp:txXfrm>
        <a:off x="2442536" y="3598809"/>
        <a:ext cx="2356363" cy="685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740EA-5531-4C9D-9768-E18F665B89B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6A83-EEB5-4083-992C-5811617E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0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9.png"/><Relationship Id="rId7" Type="http://schemas.openxmlformats.org/officeDocument/2006/relationships/image" Target="../media/image5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3" Type="http://schemas.openxmlformats.org/officeDocument/2006/relationships/image" Target="../media/image45.svg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7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png"/><Relationship Id="rId7" Type="http://schemas.openxmlformats.org/officeDocument/2006/relationships/image" Target="../media/image5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5.svg"/><Relationship Id="rId7" Type="http://schemas.openxmlformats.org/officeDocument/2006/relationships/diagramData" Target="../diagrams/data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sv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5.sv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6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71550"/>
            <a:ext cx="2615170" cy="33045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27186" y="3927915"/>
            <a:ext cx="387138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ILMU PENGETAHUAN ALAM DAN SOSIAL (IPAS)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60"/>
          <a:stretch/>
        </p:blipFill>
        <p:spPr>
          <a:xfrm>
            <a:off x="1425010" y="848464"/>
            <a:ext cx="2515414" cy="3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2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D699B7-9021-95BE-7537-C2649CB85C4E}"/>
              </a:ext>
            </a:extLst>
          </p:cNvPr>
          <p:cNvGrpSpPr/>
          <p:nvPr/>
        </p:nvGrpSpPr>
        <p:grpSpPr>
          <a:xfrm>
            <a:off x="161925" y="205923"/>
            <a:ext cx="7656286" cy="714873"/>
            <a:chOff x="176399" y="108956"/>
            <a:chExt cx="5027769" cy="4713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62319C-32C9-EB6C-1F87-925A8241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ABCE97-32B2-5372-67D1-BA34BBEB872C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Manfaat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Budaya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47BAB3-47E7-5C2D-DAF5-05EFD0974CD9}"/>
              </a:ext>
            </a:extLst>
          </p:cNvPr>
          <p:cNvSpPr txBox="1"/>
          <p:nvPr/>
        </p:nvSpPr>
        <p:spPr>
          <a:xfrm>
            <a:off x="697710" y="1156528"/>
            <a:ext cx="558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Keragaman</a:t>
            </a:r>
            <a:r>
              <a:rPr lang="en-US" sz="2800" b="1" dirty="0">
                <a:solidFill>
                  <a:srgbClr val="FF0066"/>
                </a:solidFill>
              </a:rPr>
              <a:t> budaya </a:t>
            </a:r>
            <a:r>
              <a:rPr lang="en-US" sz="2800" dirty="0"/>
              <a:t>di Indonesia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kekayaan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bangsa</a:t>
            </a:r>
            <a:r>
              <a:rPr lang="en-US" sz="2800" b="1" dirty="0">
                <a:solidFill>
                  <a:schemeClr val="accent4"/>
                </a:solidFill>
              </a:rPr>
              <a:t> yang tidak </a:t>
            </a:r>
            <a:r>
              <a:rPr lang="en-US" sz="2800" b="1" dirty="0" err="1">
                <a:solidFill>
                  <a:schemeClr val="accent4"/>
                </a:solidFill>
              </a:rPr>
              <a:t>ternilai</a:t>
            </a:r>
            <a:r>
              <a:rPr lang="en-US" sz="2800" dirty="0"/>
              <a:t>. Kita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94A29"/>
                </a:solidFill>
              </a:rPr>
              <a:t>merasa</a:t>
            </a:r>
            <a:r>
              <a:rPr lang="en-US" sz="2800" b="1" dirty="0">
                <a:solidFill>
                  <a:srgbClr val="F94A29"/>
                </a:solidFill>
              </a:rPr>
              <a:t> </a:t>
            </a:r>
            <a:r>
              <a:rPr lang="en-US" sz="2800" b="1" dirty="0" err="1">
                <a:solidFill>
                  <a:srgbClr val="F94A29"/>
                </a:solidFill>
              </a:rPr>
              <a:t>bangga</a:t>
            </a:r>
            <a:r>
              <a:rPr lang="en-US" sz="2800" b="1" dirty="0">
                <a:solidFill>
                  <a:srgbClr val="F94A29"/>
                </a:solidFill>
              </a:rPr>
              <a:t> </a:t>
            </a:r>
            <a:r>
              <a:rPr lang="en-US" sz="2800" dirty="0"/>
              <a:t>dengan </a:t>
            </a:r>
            <a:r>
              <a:rPr lang="en-US" sz="2800" dirty="0" err="1"/>
              <a:t>keragaman</a:t>
            </a:r>
            <a:r>
              <a:rPr lang="en-US" sz="2800" dirty="0"/>
              <a:t> budaya </a:t>
            </a:r>
            <a:r>
              <a:rPr lang="en-US" sz="2800" dirty="0" err="1"/>
              <a:t>bangsa</a:t>
            </a:r>
            <a:r>
              <a:rPr lang="en-US" sz="28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9D7ED-634B-CEBB-D7B9-909CAF11A229}"/>
              </a:ext>
            </a:extLst>
          </p:cNvPr>
          <p:cNvSpPr txBox="1"/>
          <p:nvPr/>
        </p:nvSpPr>
        <p:spPr>
          <a:xfrm>
            <a:off x="2612206" y="3102635"/>
            <a:ext cx="4461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Keragaman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budaya </a:t>
            </a:r>
            <a:r>
              <a:rPr lang="en-US" sz="2800" dirty="0"/>
              <a:t>dapat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manfaat</a:t>
            </a:r>
            <a:r>
              <a:rPr lang="en-US" sz="2800" dirty="0"/>
              <a:t> bagi </a:t>
            </a:r>
            <a:r>
              <a:rPr lang="en-US" sz="2800" b="1" dirty="0" err="1">
                <a:solidFill>
                  <a:srgbClr val="D61355"/>
                </a:solidFill>
              </a:rPr>
              <a:t>masyarakat</a:t>
            </a:r>
            <a:r>
              <a:rPr lang="en-US" sz="2800" b="1" dirty="0">
                <a:solidFill>
                  <a:srgbClr val="D61355"/>
                </a:solidFill>
              </a:rPr>
              <a:t> ataupun </a:t>
            </a:r>
            <a:r>
              <a:rPr lang="en-US" sz="2800" b="1" dirty="0" err="1">
                <a:solidFill>
                  <a:srgbClr val="D61355"/>
                </a:solidFill>
              </a:rPr>
              <a:t>bangsa</a:t>
            </a:r>
            <a:r>
              <a:rPr lang="en-US" sz="2800" dirty="0"/>
              <a:t>.</a:t>
            </a:r>
            <a:endParaRPr lang="en-ID" sz="2800" dirty="0"/>
          </a:p>
        </p:txBody>
      </p:sp>
      <p:pic>
        <p:nvPicPr>
          <p:cNvPr id="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B520570B-AD32-DEDE-A27A-D2919089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83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38" y="1225075"/>
            <a:ext cx="3825596" cy="3120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7BAB3-47E7-5C2D-DAF5-05EFD0974CD9}"/>
              </a:ext>
            </a:extLst>
          </p:cNvPr>
          <p:cNvSpPr txBox="1"/>
          <p:nvPr/>
        </p:nvSpPr>
        <p:spPr>
          <a:xfrm>
            <a:off x="733655" y="327880"/>
            <a:ext cx="631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Manfaat</a:t>
            </a:r>
            <a:r>
              <a:rPr lang="en-US" sz="2800" b="1" dirty="0">
                <a:solidFill>
                  <a:srgbClr val="002060"/>
                </a:solidFill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</a:rPr>
              <a:t>didapatkan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adanya </a:t>
            </a:r>
            <a:r>
              <a:rPr lang="en-US" sz="2800" b="1" dirty="0" err="1">
                <a:solidFill>
                  <a:srgbClr val="002060"/>
                </a:solidFill>
              </a:rPr>
              <a:t>keragaman</a:t>
            </a:r>
            <a:r>
              <a:rPr lang="en-US" sz="2800" b="1" dirty="0">
                <a:solidFill>
                  <a:srgbClr val="002060"/>
                </a:solidFill>
              </a:rPr>
              <a:t> budaya: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9D7ED-634B-CEBB-D7B9-909CAF11A229}"/>
              </a:ext>
            </a:extLst>
          </p:cNvPr>
          <p:cNvSpPr txBox="1"/>
          <p:nvPr/>
        </p:nvSpPr>
        <p:spPr>
          <a:xfrm>
            <a:off x="733655" y="1504768"/>
            <a:ext cx="4193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Menumbuhkan</a:t>
            </a:r>
            <a:r>
              <a:rPr lang="en-US" sz="2400" dirty="0"/>
              <a:t> rasa </a:t>
            </a:r>
            <a:r>
              <a:rPr lang="en-US" sz="2400" b="1" dirty="0">
                <a:solidFill>
                  <a:srgbClr val="FF0066"/>
                </a:solidFill>
              </a:rPr>
              <a:t>cinta </a:t>
            </a:r>
            <a:r>
              <a:rPr lang="en-US" sz="2400" b="1" dirty="0" err="1">
                <a:solidFill>
                  <a:srgbClr val="FF0066"/>
                </a:solidFill>
              </a:rPr>
              <a:t>tanah</a:t>
            </a:r>
            <a:r>
              <a:rPr lang="en-US" sz="2400" b="1" dirty="0">
                <a:solidFill>
                  <a:srgbClr val="FF0066"/>
                </a:solidFill>
              </a:rPr>
              <a:t> air</a:t>
            </a:r>
            <a:r>
              <a:rPr lang="en-ID" sz="2400" b="1" dirty="0">
                <a:solidFill>
                  <a:srgbClr val="FF0066"/>
                </a:solidFill>
              </a:rPr>
              <a:t> dan</a:t>
            </a:r>
            <a:r>
              <a:rPr lang="en-ID" sz="2400" dirty="0">
                <a:solidFill>
                  <a:srgbClr val="FF0066"/>
                </a:solidFill>
              </a:rPr>
              <a:t> </a:t>
            </a:r>
            <a:r>
              <a:rPr lang="en-ID" sz="2400" b="1" dirty="0" err="1">
                <a:solidFill>
                  <a:srgbClr val="FF0066"/>
                </a:solidFill>
              </a:rPr>
              <a:t>nasionalisme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/>
              <a:t>Menjadi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sumber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kekayaan</a:t>
            </a:r>
            <a:r>
              <a:rPr lang="en-ID" sz="2400" b="1" dirty="0">
                <a:solidFill>
                  <a:srgbClr val="FFC000"/>
                </a:solidFill>
              </a:rPr>
              <a:t> dan </a:t>
            </a:r>
            <a:r>
              <a:rPr lang="en-ID" sz="2400" b="1" dirty="0" err="1">
                <a:solidFill>
                  <a:srgbClr val="FFC000"/>
                </a:solidFill>
              </a:rPr>
              <a:t>kekuatan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dirty="0" err="1"/>
              <a:t>bangsa</a:t>
            </a:r>
            <a:r>
              <a:rPr lang="en-ID" sz="2400" dirty="0"/>
              <a:t> Indonesia.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dirty="0" err="1"/>
              <a:t>Mengembangkan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sikap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toleransi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antarsesama</a:t>
            </a:r>
            <a:r>
              <a:rPr lang="en-ID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91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7BAB3-47E7-5C2D-DAF5-05EFD0974CD9}"/>
              </a:ext>
            </a:extLst>
          </p:cNvPr>
          <p:cNvSpPr txBox="1"/>
          <p:nvPr/>
        </p:nvSpPr>
        <p:spPr>
          <a:xfrm>
            <a:off x="682121" y="159534"/>
            <a:ext cx="497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Manfaat</a:t>
            </a:r>
            <a:r>
              <a:rPr lang="en-US" sz="2800" b="1" dirty="0">
                <a:solidFill>
                  <a:srgbClr val="002060"/>
                </a:solidFill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</a:rPr>
              <a:t>didapatkan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dari</a:t>
            </a:r>
            <a:r>
              <a:rPr lang="en-US" sz="2800" b="1" dirty="0">
                <a:solidFill>
                  <a:srgbClr val="002060"/>
                </a:solidFill>
              </a:rPr>
              <a:t> adanya </a:t>
            </a:r>
            <a:r>
              <a:rPr lang="en-US" sz="2800" b="1" dirty="0" err="1">
                <a:solidFill>
                  <a:srgbClr val="002060"/>
                </a:solidFill>
              </a:rPr>
              <a:t>keragaman</a:t>
            </a:r>
            <a:r>
              <a:rPr lang="en-US" sz="2800" b="1" dirty="0">
                <a:solidFill>
                  <a:srgbClr val="002060"/>
                </a:solidFill>
              </a:rPr>
              <a:t> budaya: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9D7ED-634B-CEBB-D7B9-909CAF11A229}"/>
              </a:ext>
            </a:extLst>
          </p:cNvPr>
          <p:cNvSpPr txBox="1"/>
          <p:nvPr/>
        </p:nvSpPr>
        <p:spPr>
          <a:xfrm>
            <a:off x="3592692" y="1486921"/>
            <a:ext cx="4648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Memupuk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rasa </a:t>
            </a:r>
            <a:r>
              <a:rPr lang="en-US" sz="2400" b="1" dirty="0" err="1">
                <a:solidFill>
                  <a:srgbClr val="FF0066"/>
                </a:solidFill>
              </a:rPr>
              <a:t>kesatuan</a:t>
            </a:r>
            <a:r>
              <a:rPr lang="en-US" sz="2400" b="1" dirty="0">
                <a:solidFill>
                  <a:srgbClr val="FF0066"/>
                </a:solidFill>
              </a:rPr>
              <a:t> dan </a:t>
            </a:r>
            <a:r>
              <a:rPr lang="en-US" sz="2400" b="1" dirty="0" err="1">
                <a:solidFill>
                  <a:srgbClr val="FF0066"/>
                </a:solidFill>
              </a:rPr>
              <a:t>persatuan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bangsa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Menjadi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identitas</a:t>
            </a:r>
            <a:r>
              <a:rPr lang="en-US" sz="2400" b="1" dirty="0">
                <a:solidFill>
                  <a:srgbClr val="92D050"/>
                </a:solidFill>
              </a:rPr>
              <a:t> atau </a:t>
            </a:r>
            <a:r>
              <a:rPr lang="en-US" sz="2400" b="1" dirty="0" err="1">
                <a:solidFill>
                  <a:srgbClr val="92D050"/>
                </a:solidFill>
              </a:rPr>
              <a:t>jati</a:t>
            </a:r>
            <a:r>
              <a:rPr lang="en-US" sz="2400" b="1" dirty="0">
                <a:solidFill>
                  <a:srgbClr val="92D050"/>
                </a:solidFill>
              </a:rPr>
              <a:t> diri </a:t>
            </a:r>
            <a:r>
              <a:rPr lang="en-US" sz="2400" b="1" dirty="0" err="1">
                <a:solidFill>
                  <a:srgbClr val="92D050"/>
                </a:solidFill>
              </a:rPr>
              <a:t>bangsa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yang tidak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lain.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/>
              <a:t>Meningkatkan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pendapatan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nasional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di bidang </a:t>
            </a:r>
            <a:r>
              <a:rPr lang="en-US" sz="2400" b="1" dirty="0" err="1">
                <a:solidFill>
                  <a:srgbClr val="7030A0"/>
                </a:solidFill>
              </a:rPr>
              <a:t>pariwisata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C91EF-34E3-10C4-B79A-ACA13741D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1" y="1232921"/>
            <a:ext cx="2515669" cy="167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ADAB6-AD62-6598-4A95-2A394A258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" y="2990594"/>
            <a:ext cx="2510173" cy="167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97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624" y="-15549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" y="1777917"/>
            <a:ext cx="4470352" cy="2631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7BAB3-47E7-5C2D-DAF5-05EFD0974CD9}"/>
              </a:ext>
            </a:extLst>
          </p:cNvPr>
          <p:cNvSpPr txBox="1"/>
          <p:nvPr/>
        </p:nvSpPr>
        <p:spPr>
          <a:xfrm>
            <a:off x="744172" y="414599"/>
            <a:ext cx="6928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Hal-</a:t>
            </a:r>
            <a:r>
              <a:rPr lang="en-US" sz="3200" b="1" dirty="0" err="1" smtClean="0">
                <a:solidFill>
                  <a:srgbClr val="FF0066"/>
                </a:solidFill>
              </a:rPr>
              <a:t>hal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>
                <a:solidFill>
                  <a:srgbClr val="FF0066"/>
                </a:solidFill>
              </a:rPr>
              <a:t>yang dapat </a:t>
            </a:r>
            <a:r>
              <a:rPr lang="en-US" sz="3200" b="1" dirty="0" err="1">
                <a:solidFill>
                  <a:srgbClr val="FF0066"/>
                </a:solidFill>
              </a:rPr>
              <a:t>kita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lakukan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terhadap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keragaman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budaya</a:t>
            </a:r>
            <a:r>
              <a:rPr lang="en-US" sz="3200" b="1" dirty="0" smtClean="0">
                <a:solidFill>
                  <a:srgbClr val="FF0066"/>
                </a:solidFill>
              </a:rPr>
              <a:t> Indonesia.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9D7ED-634B-CEBB-D7B9-909CAF11A229}"/>
              </a:ext>
            </a:extLst>
          </p:cNvPr>
          <p:cNvSpPr txBox="1"/>
          <p:nvPr/>
        </p:nvSpPr>
        <p:spPr>
          <a:xfrm>
            <a:off x="4968925" y="1803306"/>
            <a:ext cx="3533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b="1" dirty="0" err="1">
                <a:solidFill>
                  <a:srgbClr val="7030A0"/>
                </a:solidFill>
              </a:rPr>
              <a:t>Mempelajari</a:t>
            </a:r>
            <a:r>
              <a:rPr lang="en-ID" sz="2400" b="1" dirty="0">
                <a:solidFill>
                  <a:srgbClr val="7030A0"/>
                </a:solidFill>
              </a:rPr>
              <a:t> dan </a:t>
            </a:r>
            <a:r>
              <a:rPr lang="en-ID" sz="2400" b="1" dirty="0" err="1">
                <a:solidFill>
                  <a:srgbClr val="7030A0"/>
                </a:solidFill>
              </a:rPr>
              <a:t>menghormati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dirty="0" err="1"/>
              <a:t>budaya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asal</a:t>
            </a:r>
            <a:r>
              <a:rPr lang="en-ID" sz="2400" dirty="0"/>
              <a:t> dan </a:t>
            </a:r>
            <a:r>
              <a:rPr lang="en-ID" sz="2400" dirty="0" err="1"/>
              <a:t>daerah</a:t>
            </a:r>
            <a:r>
              <a:rPr lang="en-ID" sz="2400" dirty="0"/>
              <a:t> lain.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b="1" dirty="0" err="1">
                <a:solidFill>
                  <a:srgbClr val="92D050"/>
                </a:solidFill>
              </a:rPr>
              <a:t>Mengikuti</a:t>
            </a:r>
            <a:r>
              <a:rPr lang="en-ID" sz="2400" b="1" dirty="0">
                <a:solidFill>
                  <a:srgbClr val="92D050"/>
                </a:solidFill>
              </a:rPr>
              <a:t> </a:t>
            </a:r>
            <a:r>
              <a:rPr lang="en-ID" sz="2400" b="1" dirty="0" err="1">
                <a:solidFill>
                  <a:srgbClr val="92D050"/>
                </a:solidFill>
              </a:rPr>
              <a:t>kegiatan</a:t>
            </a:r>
            <a:r>
              <a:rPr lang="en-ID" sz="2400" b="1" dirty="0">
                <a:solidFill>
                  <a:srgbClr val="92D050"/>
                </a:solidFill>
              </a:rPr>
              <a:t> </a:t>
            </a:r>
            <a:r>
              <a:rPr lang="en-ID" sz="2400" b="1" dirty="0" err="1">
                <a:solidFill>
                  <a:srgbClr val="92D050"/>
                </a:solidFill>
              </a:rPr>
              <a:t>budaya</a:t>
            </a:r>
            <a:r>
              <a:rPr lang="en-ID" sz="2400" b="1" dirty="0">
                <a:solidFill>
                  <a:srgbClr val="92D050"/>
                </a:solidFill>
              </a:rPr>
              <a:t> </a:t>
            </a:r>
            <a:r>
              <a:rPr lang="en-ID" sz="2400" dirty="0"/>
              <a:t>di </a:t>
            </a:r>
            <a:r>
              <a:rPr lang="en-ID" sz="2400" dirty="0" err="1"/>
              <a:t>sekolah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tinggal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71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9D7ED-634B-CEBB-D7B9-909CAF11A229}"/>
              </a:ext>
            </a:extLst>
          </p:cNvPr>
          <p:cNvSpPr txBox="1"/>
          <p:nvPr/>
        </p:nvSpPr>
        <p:spPr>
          <a:xfrm>
            <a:off x="860562" y="876229"/>
            <a:ext cx="3711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b="1" dirty="0" err="1">
                <a:solidFill>
                  <a:srgbClr val="FFC000"/>
                </a:solidFill>
              </a:rPr>
              <a:t>Mengenalkan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budaya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daerah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ke</a:t>
            </a:r>
            <a:r>
              <a:rPr lang="en-ID" sz="2400" b="1" dirty="0">
                <a:solidFill>
                  <a:srgbClr val="FFC000"/>
                </a:solidFill>
              </a:rPr>
              <a:t> </a:t>
            </a:r>
            <a:r>
              <a:rPr lang="en-ID" sz="2400" b="1" dirty="0" err="1">
                <a:solidFill>
                  <a:srgbClr val="FFC000"/>
                </a:solidFill>
              </a:rPr>
              <a:t>mancanegara</a:t>
            </a:r>
            <a:r>
              <a:rPr lang="en-ID" sz="2400" dirty="0"/>
              <a:t>, </a:t>
            </a:r>
            <a:r>
              <a:rPr lang="en-ID" sz="2400" dirty="0" err="1"/>
              <a:t>misalnya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media.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D" sz="2400" b="1" dirty="0" err="1">
                <a:solidFill>
                  <a:srgbClr val="293462"/>
                </a:solidFill>
              </a:rPr>
              <a:t>Menggunakan</a:t>
            </a:r>
            <a:r>
              <a:rPr lang="en-ID" sz="2400" b="1" dirty="0">
                <a:solidFill>
                  <a:srgbClr val="293462"/>
                </a:solidFill>
              </a:rPr>
              <a:t> </a:t>
            </a:r>
            <a:r>
              <a:rPr lang="en-ID" sz="2400" b="1" dirty="0" err="1">
                <a:solidFill>
                  <a:srgbClr val="293462"/>
                </a:solidFill>
              </a:rPr>
              <a:t>barang</a:t>
            </a:r>
            <a:r>
              <a:rPr lang="en-ID" sz="2400" b="1" dirty="0">
                <a:solidFill>
                  <a:srgbClr val="293462"/>
                </a:solidFill>
              </a:rPr>
              <a:t> </a:t>
            </a:r>
            <a:r>
              <a:rPr lang="en-ID" sz="2400" b="1" dirty="0" err="1">
                <a:solidFill>
                  <a:srgbClr val="293462"/>
                </a:solidFill>
              </a:rPr>
              <a:t>buatan</a:t>
            </a:r>
            <a:r>
              <a:rPr lang="en-ID" sz="2400" b="1" dirty="0">
                <a:solidFill>
                  <a:srgbClr val="293462"/>
                </a:solidFill>
              </a:rPr>
              <a:t> </a:t>
            </a:r>
            <a:r>
              <a:rPr lang="en-ID" sz="2400" b="1" dirty="0" err="1">
                <a:solidFill>
                  <a:srgbClr val="293462"/>
                </a:solidFill>
              </a:rPr>
              <a:t>dalam</a:t>
            </a:r>
            <a:r>
              <a:rPr lang="en-ID" sz="2400" b="1" dirty="0">
                <a:solidFill>
                  <a:srgbClr val="293462"/>
                </a:solidFill>
              </a:rPr>
              <a:t> negeri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penuh</a:t>
            </a:r>
            <a:r>
              <a:rPr lang="en-ID" sz="2400" dirty="0"/>
              <a:t> rasa </a:t>
            </a:r>
            <a:r>
              <a:rPr lang="en-ID" sz="2400" dirty="0" err="1"/>
              <a:t>bangga</a:t>
            </a:r>
            <a:r>
              <a:rPr lang="en-ID" sz="2400" dirty="0"/>
              <a:t>.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DC6E1-1370-6ABB-7D8F-5D5430585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4715"/>
            <a:ext cx="4622800" cy="34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D699B7-9021-95BE-7537-C2649CB85C4E}"/>
              </a:ext>
            </a:extLst>
          </p:cNvPr>
          <p:cNvGrpSpPr/>
          <p:nvPr/>
        </p:nvGrpSpPr>
        <p:grpSpPr>
          <a:xfrm>
            <a:off x="260718" y="143348"/>
            <a:ext cx="7370590" cy="1351850"/>
            <a:chOff x="176399" y="108956"/>
            <a:chExt cx="4643470" cy="4713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62319C-32C9-EB6C-1F87-925A8241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ABCE97-32B2-5372-67D1-BA34BBEB872C}"/>
                </a:ext>
              </a:extLst>
            </p:cNvPr>
            <p:cNvSpPr/>
            <p:nvPr/>
          </p:nvSpPr>
          <p:spPr>
            <a:xfrm>
              <a:off x="560699" y="160700"/>
              <a:ext cx="3755870" cy="362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Informasi Mengenai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Sosial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Budaya di Indonesia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47BAB3-47E7-5C2D-DAF5-05EFD0974CD9}"/>
              </a:ext>
            </a:extLst>
          </p:cNvPr>
          <p:cNvSpPr txBox="1"/>
          <p:nvPr/>
        </p:nvSpPr>
        <p:spPr>
          <a:xfrm>
            <a:off x="427633" y="1718629"/>
            <a:ext cx="518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Keragaman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sosial</a:t>
            </a:r>
            <a:r>
              <a:rPr lang="en-US" sz="2400" b="1" dirty="0">
                <a:solidFill>
                  <a:srgbClr val="FF0066"/>
                </a:solidFill>
              </a:rPr>
              <a:t> budaya </a:t>
            </a:r>
            <a:r>
              <a:rPr lang="en-US" sz="2400" dirty="0"/>
              <a:t>di Indonesia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4"/>
                </a:solidFill>
              </a:rPr>
              <a:t>sumber </a:t>
            </a:r>
            <a:r>
              <a:rPr lang="en-US" sz="2400" b="1" dirty="0" err="1">
                <a:solidFill>
                  <a:schemeClr val="accent4"/>
                </a:solidFill>
              </a:rPr>
              <a:t>pengetahuan</a:t>
            </a:r>
            <a:r>
              <a:rPr lang="en-US" sz="2400" dirty="0"/>
              <a:t>. Kita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memperkenalkannya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94A29"/>
                </a:solidFill>
              </a:rPr>
              <a:t>dengan berbagai </a:t>
            </a:r>
            <a:r>
              <a:rPr lang="en-US" sz="2400" b="1" dirty="0" err="1">
                <a:solidFill>
                  <a:srgbClr val="F94A29"/>
                </a:solidFill>
              </a:rPr>
              <a:t>cara</a:t>
            </a:r>
            <a:r>
              <a:rPr lang="en-US" sz="2400" dirty="0"/>
              <a:t>. </a:t>
            </a:r>
          </a:p>
        </p:txBody>
      </p:sp>
      <p:pic>
        <p:nvPicPr>
          <p:cNvPr id="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B520570B-AD32-DEDE-A27A-D2919089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BD9F9-8BC4-D5AA-FB7F-73FC2257955C}"/>
              </a:ext>
            </a:extLst>
          </p:cNvPr>
          <p:cNvSpPr txBox="1"/>
          <p:nvPr/>
        </p:nvSpPr>
        <p:spPr>
          <a:xfrm>
            <a:off x="2032213" y="3355024"/>
            <a:ext cx="507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Salah satunya </a:t>
            </a:r>
            <a:r>
              <a:rPr lang="en-US" sz="2400" dirty="0" err="1"/>
              <a:t>yaitu</a:t>
            </a:r>
            <a:r>
              <a:rPr lang="en-US" sz="2400" dirty="0"/>
              <a:t> dengan </a:t>
            </a:r>
            <a:r>
              <a:rPr lang="en-US" sz="2400" b="1" dirty="0" err="1">
                <a:solidFill>
                  <a:srgbClr val="92D050"/>
                </a:solidFill>
              </a:rPr>
              <a:t>memperkenalkannya</a:t>
            </a:r>
            <a:r>
              <a:rPr lang="en-US" sz="2400" b="1" dirty="0">
                <a:solidFill>
                  <a:srgbClr val="92D050"/>
                </a:solidFill>
              </a:rPr>
              <a:t> dalam </a:t>
            </a:r>
            <a:r>
              <a:rPr lang="en-US" sz="2400" b="1" dirty="0" err="1">
                <a:solidFill>
                  <a:srgbClr val="92D050"/>
                </a:solidFill>
              </a:rPr>
              <a:t>bentuk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tampilan</a:t>
            </a:r>
            <a:r>
              <a:rPr lang="en-US" sz="2400" b="1" dirty="0">
                <a:solidFill>
                  <a:srgbClr val="92D050"/>
                </a:solidFill>
              </a:rPr>
              <a:t> yang menarik.</a:t>
            </a:r>
            <a:endParaRPr lang="en-ID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A1AA81-F772-6869-2B78-1EE10A9AD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3326" r="1920" b="10719"/>
          <a:stretch/>
        </p:blipFill>
        <p:spPr bwMode="auto">
          <a:xfrm>
            <a:off x="1" y="-10270"/>
            <a:ext cx="9132376" cy="51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1034" name="Picture 10" descr="Free vector set of torn ripped paper sheets texture">
            <a:extLst>
              <a:ext uri="{FF2B5EF4-FFF2-40B4-BE49-F238E27FC236}">
                <a16:creationId xmlns:a16="http://schemas.microsoft.com/office/drawing/2014/main" id="{89F128B7-B9DC-E11B-0331-70D7A3463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11" b="63309" l="63259" r="93770">
                        <a14:foregroundMark x1="63259" y1="22302" x2="63259" y2="22302"/>
                        <a14:foregroundMark x1="92492" y1="23501" x2="92492" y2="23501"/>
                        <a14:foregroundMark x1="92812" y1="27818" x2="92812" y2="27818"/>
                        <a14:foregroundMark x1="93770" y1="31655" x2="93770" y2="31655"/>
                        <a14:foregroundMark x1="88498" y1="11511" x2="88498" y2="11511"/>
                        <a14:foregroundMark x1="68371" y1="63309" x2="68371" y2="6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0" t="9370" r="5699" b="31249"/>
          <a:stretch/>
        </p:blipFill>
        <p:spPr bwMode="auto">
          <a:xfrm>
            <a:off x="4572000" y="661213"/>
            <a:ext cx="3120572" cy="384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16901-D7DB-016A-114E-8E15C72C550C}"/>
              </a:ext>
            </a:extLst>
          </p:cNvPr>
          <p:cNvSpPr txBox="1"/>
          <p:nvPr/>
        </p:nvSpPr>
        <p:spPr>
          <a:xfrm>
            <a:off x="4782457" y="1142651"/>
            <a:ext cx="2699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A120B"/>
                </a:solidFill>
              </a:rPr>
              <a:t>Setelah</a:t>
            </a:r>
            <a:r>
              <a:rPr lang="en-US" sz="2400" b="1" dirty="0">
                <a:solidFill>
                  <a:srgbClr val="1A120B"/>
                </a:solidFill>
              </a:rPr>
              <a:t> kamu tahu, coba </a:t>
            </a:r>
            <a:r>
              <a:rPr lang="en-US" sz="2400" b="1" dirty="0" err="1">
                <a:solidFill>
                  <a:srgbClr val="1A120B"/>
                </a:solidFill>
              </a:rPr>
              <a:t>cari</a:t>
            </a:r>
            <a:r>
              <a:rPr lang="en-US" sz="2400" b="1" dirty="0">
                <a:solidFill>
                  <a:srgbClr val="1A120B"/>
                </a:solidFill>
              </a:rPr>
              <a:t> informasi </a:t>
            </a:r>
            <a:r>
              <a:rPr lang="en-US" sz="2400" b="1" dirty="0" err="1">
                <a:solidFill>
                  <a:srgbClr val="1A120B"/>
                </a:solidFill>
              </a:rPr>
              <a:t>tentang</a:t>
            </a:r>
            <a:r>
              <a:rPr lang="en-US" sz="2400" b="1" dirty="0">
                <a:solidFill>
                  <a:srgbClr val="1A120B"/>
                </a:solidFill>
              </a:rPr>
              <a:t> kegiatan di </a:t>
            </a:r>
            <a:r>
              <a:rPr lang="en-US" sz="2400" b="1" dirty="0" err="1">
                <a:solidFill>
                  <a:srgbClr val="1A120B"/>
                </a:solidFill>
              </a:rPr>
              <a:t>samping</a:t>
            </a:r>
            <a:r>
              <a:rPr lang="en-US" sz="2400" b="1" dirty="0">
                <a:solidFill>
                  <a:srgbClr val="1A120B"/>
                </a:solidFill>
              </a:rPr>
              <a:t>. Dimulai </a:t>
            </a:r>
            <a:r>
              <a:rPr lang="en-US" sz="2400" b="1" dirty="0" err="1">
                <a:solidFill>
                  <a:srgbClr val="1A120B"/>
                </a:solidFill>
              </a:rPr>
              <a:t>dari</a:t>
            </a:r>
            <a:r>
              <a:rPr lang="en-US" sz="2400" b="1" dirty="0">
                <a:solidFill>
                  <a:srgbClr val="1A120B"/>
                </a:solidFill>
              </a:rPr>
              <a:t> </a:t>
            </a:r>
            <a:r>
              <a:rPr lang="en-US" sz="2400" b="1" dirty="0" err="1">
                <a:solidFill>
                  <a:srgbClr val="1A120B"/>
                </a:solidFill>
              </a:rPr>
              <a:t>nama</a:t>
            </a:r>
            <a:r>
              <a:rPr lang="en-US" sz="2400" b="1" dirty="0">
                <a:solidFill>
                  <a:srgbClr val="1A120B"/>
                </a:solidFill>
              </a:rPr>
              <a:t> kegiatan, asal </a:t>
            </a:r>
            <a:r>
              <a:rPr lang="en-US" sz="2400" b="1" dirty="0" err="1">
                <a:solidFill>
                  <a:srgbClr val="1A120B"/>
                </a:solidFill>
              </a:rPr>
              <a:t>daerah</a:t>
            </a:r>
            <a:r>
              <a:rPr lang="en-US" sz="2400" b="1" dirty="0">
                <a:solidFill>
                  <a:srgbClr val="1A120B"/>
                </a:solidFill>
              </a:rPr>
              <a:t>, hingga </a:t>
            </a:r>
            <a:r>
              <a:rPr lang="en-US" sz="2400" b="1" dirty="0" err="1">
                <a:solidFill>
                  <a:srgbClr val="1A120B"/>
                </a:solidFill>
              </a:rPr>
              <a:t>manfaatnya</a:t>
            </a:r>
            <a:r>
              <a:rPr lang="en-US" sz="2400" b="1" dirty="0">
                <a:solidFill>
                  <a:srgbClr val="1A120B"/>
                </a:solidFill>
              </a:rPr>
              <a:t>. </a:t>
            </a:r>
            <a:endParaRPr lang="en-ID" sz="2400" dirty="0">
              <a:solidFill>
                <a:srgbClr val="1A120B"/>
              </a:solidFill>
            </a:endParaRPr>
          </a:p>
        </p:txBody>
      </p:sp>
      <p:pic>
        <p:nvPicPr>
          <p:cNvPr id="1038" name="Picture 14" descr="Free vector ink brush stroke collection">
            <a:extLst>
              <a:ext uri="{FF2B5EF4-FFF2-40B4-BE49-F238E27FC236}">
                <a16:creationId xmlns:a16="http://schemas.microsoft.com/office/drawing/2014/main" id="{472FD960-0DCB-9692-98D3-AD6CC11D6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149" b="29976" l="12141" r="44569">
                        <a14:foregroundMark x1="17732" y1="14628" x2="17732" y2="14628"/>
                        <a14:foregroundMark x1="16933" y1="27818" x2="16933" y2="27818"/>
                        <a14:foregroundMark x1="13738" y1="25659" x2="13738" y2="25659"/>
                        <a14:foregroundMark x1="12300" y1="25659" x2="12300" y2="25659"/>
                        <a14:foregroundMark x1="44569" y1="21823" x2="44569" y2="21823"/>
                        <a14:foregroundMark x1="17252" y1="29976" x2="17252" y2="29976"/>
                        <a14:foregroundMark x1="20447" y1="28777" x2="20447" y2="28777"/>
                        <a14:foregroundMark x1="22524" y1="29017" x2="22524" y2="29017"/>
                        <a14:foregroundMark x1="33387" y1="28777" x2="33387" y2="28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4303" r="53895" b="71080"/>
          <a:stretch/>
        </p:blipFill>
        <p:spPr bwMode="auto">
          <a:xfrm rot="21439107">
            <a:off x="4057543" y="480625"/>
            <a:ext cx="2697335" cy="6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2207F-5B90-7C1B-E5AE-E139D3A265D5}"/>
              </a:ext>
            </a:extLst>
          </p:cNvPr>
          <p:cNvSpPr txBox="1"/>
          <p:nvPr/>
        </p:nvSpPr>
        <p:spPr>
          <a:xfrm rot="21438493">
            <a:off x="4780568" y="561168"/>
            <a:ext cx="171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Ayo </a:t>
            </a:r>
            <a:r>
              <a:rPr lang="en-US" sz="2400" b="1" dirty="0" err="1">
                <a:solidFill>
                  <a:schemeClr val="bg1"/>
                </a:solidFill>
              </a:rPr>
              <a:t>latihan</a:t>
            </a:r>
            <a:endParaRPr lang="en-ID" sz="2400" b="1" dirty="0">
              <a:solidFill>
                <a:schemeClr val="bg1"/>
              </a:solidFill>
            </a:endParaRPr>
          </a:p>
        </p:txBody>
      </p:sp>
      <p:pic>
        <p:nvPicPr>
          <p:cNvPr id="1040" name="Picture 16" descr="Free vector portrait of a young businesswoman cartoon illustration">
            <a:extLst>
              <a:ext uri="{FF2B5EF4-FFF2-40B4-BE49-F238E27FC236}">
                <a16:creationId xmlns:a16="http://schemas.microsoft.com/office/drawing/2014/main" id="{F88DE676-D514-2076-C83C-B096C34AD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0" b="90400" l="19649" r="82588">
                        <a14:foregroundMark x1="60703" y1="14400" x2="60703" y2="14400"/>
                        <a14:foregroundMark x1="51597" y1="9400" x2="51597" y2="9400"/>
                        <a14:foregroundMark x1="27316" y1="62000" x2="27316" y2="62000"/>
                        <a14:foregroundMark x1="25240" y1="58400" x2="25240" y2="58400"/>
                        <a14:foregroundMark x1="28594" y1="60400" x2="28594" y2="60400"/>
                        <a14:foregroundMark x1="28754" y1="63800" x2="28754" y2="63800"/>
                        <a14:foregroundMark x1="80831" y1="60000" x2="80831" y2="60000"/>
                        <a14:foregroundMark x1="80192" y1="60000" x2="80192" y2="60000"/>
                        <a14:foregroundMark x1="79872" y1="58400" x2="79872" y2="58400"/>
                        <a14:foregroundMark x1="82588" y1="55800" x2="82588" y2="55800"/>
                        <a14:foregroundMark x1="19649" y1="60400" x2="19649" y2="60400"/>
                        <a14:foregroundMark x1="21885" y1="55000" x2="21885" y2="55000"/>
                        <a14:foregroundMark x1="23962" y1="52400" x2="23962" y2="52400"/>
                        <a14:foregroundMark x1="23323" y1="71800" x2="23323" y2="71800"/>
                        <a14:foregroundMark x1="20927" y1="69200" x2="20927" y2="69200"/>
                        <a14:foregroundMark x1="20607" y1="66200" x2="20607" y2="66200"/>
                        <a14:foregroundMark x1="20607" y1="63000" x2="20607" y2="63000"/>
                        <a14:foregroundMark x1="20607" y1="57800" x2="20607" y2="57800"/>
                        <a14:foregroundMark x1="24281" y1="63400" x2="24281" y2="6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7" t="9004" r="15633" b="-4253"/>
          <a:stretch/>
        </p:blipFill>
        <p:spPr bwMode="auto">
          <a:xfrm rot="21179131">
            <a:off x="3960780" y="297525"/>
            <a:ext cx="906452" cy="10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B5794E1F-C511-AE55-E119-C08AF1D2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b="32516"/>
          <a:stretch>
            <a:fillRect/>
          </a:stretch>
        </p:blipFill>
        <p:spPr bwMode="auto">
          <a:xfrm flipH="1">
            <a:off x="6993650" y="1596648"/>
            <a:ext cx="1988425" cy="31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Indahnya Gerak dan Irama Tepuk Tari Saman">
            <a:extLst>
              <a:ext uri="{FF2B5EF4-FFF2-40B4-BE49-F238E27FC236}">
                <a16:creationId xmlns:a16="http://schemas.microsoft.com/office/drawing/2014/main" id="{312CEE43-C545-7A75-114E-0307B98F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2" y="1532740"/>
            <a:ext cx="3946116" cy="20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7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3E7CA7A-B878-4E44-C726-AA39CAD5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6DAE9-F858-2D56-6897-023FCFC59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33971"/>
            <a:ext cx="4011219" cy="131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D42C-3F05-E372-3F86-75B918F9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83" y="749934"/>
            <a:ext cx="4122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3500" b="1" dirty="0">
                <a:solidFill>
                  <a:schemeClr val="tx2"/>
                </a:solidFill>
                <a:latin typeface="Calibri  "/>
                <a:cs typeface="Arial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071A-F4E4-6440-2E1E-C83986275A7B}"/>
              </a:ext>
            </a:extLst>
          </p:cNvPr>
          <p:cNvSpPr txBox="1"/>
          <p:nvPr/>
        </p:nvSpPr>
        <p:spPr>
          <a:xfrm>
            <a:off x="1592449" y="674093"/>
            <a:ext cx="51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Kegiatan Ekonomi di Indonesia</a:t>
            </a:r>
            <a:endParaRPr lang="en-ID" sz="2800" b="1" dirty="0">
              <a:solidFill>
                <a:srgbClr val="00808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48363-B95E-19E4-3AF1-EDE48ED6889D}"/>
              </a:ext>
            </a:extLst>
          </p:cNvPr>
          <p:cNvSpPr txBox="1"/>
          <p:nvPr/>
        </p:nvSpPr>
        <p:spPr>
          <a:xfrm>
            <a:off x="526076" y="1776987"/>
            <a:ext cx="631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Sebelum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66"/>
                </a:solidFill>
              </a:rPr>
              <a:t>kegiatan </a:t>
            </a:r>
            <a:r>
              <a:rPr lang="en-US" sz="2400" b="1" dirty="0" err="1">
                <a:solidFill>
                  <a:srgbClr val="FF0066"/>
                </a:solidFill>
              </a:rPr>
              <a:t>ekonomi</a:t>
            </a:r>
            <a:r>
              <a:rPr lang="en-US" sz="2400" dirty="0"/>
              <a:t>. </a:t>
            </a:r>
            <a:r>
              <a:rPr lang="en-US" sz="2400" dirty="0" err="1"/>
              <a:t>Alangkah</a:t>
            </a:r>
            <a:r>
              <a:rPr lang="en-US" sz="2400" dirty="0"/>
              <a:t> baiknya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mempelajari</a:t>
            </a:r>
            <a:r>
              <a:rPr lang="en-US" sz="2400" b="1" dirty="0">
                <a:solidFill>
                  <a:srgbClr val="FFC000"/>
                </a:solidFill>
              </a:rPr>
              <a:t> jenis-jenis </a:t>
            </a:r>
            <a:r>
              <a:rPr lang="en-US" sz="2400" b="1" dirty="0" err="1">
                <a:solidFill>
                  <a:srgbClr val="FFC000"/>
                </a:solidFill>
              </a:rPr>
              <a:t>kebutuhan</a:t>
            </a:r>
            <a:r>
              <a:rPr lang="en-US" sz="2400" b="1" dirty="0">
                <a:solidFill>
                  <a:srgbClr val="FFC000"/>
                </a:solidFill>
              </a:rPr>
              <a:t> manusia terlebih </a:t>
            </a:r>
            <a:r>
              <a:rPr lang="en-US" sz="2400" b="1" dirty="0" err="1">
                <a:solidFill>
                  <a:srgbClr val="FFC000"/>
                </a:solidFill>
              </a:rPr>
              <a:t>dahulu</a:t>
            </a:r>
            <a:r>
              <a:rPr lang="en-US" sz="24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8E5BA-6A61-EF19-21D2-1FADBEB07884}"/>
              </a:ext>
            </a:extLst>
          </p:cNvPr>
          <p:cNvSpPr txBox="1"/>
          <p:nvPr/>
        </p:nvSpPr>
        <p:spPr>
          <a:xfrm>
            <a:off x="526076" y="3269357"/>
            <a:ext cx="517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Agar </a:t>
            </a:r>
            <a:r>
              <a:rPr lang="en-US" sz="2400" dirty="0" err="1"/>
              <a:t>kita</a:t>
            </a:r>
            <a:r>
              <a:rPr lang="en-US" sz="2400" dirty="0"/>
              <a:t> tahu bahwa </a:t>
            </a:r>
            <a:r>
              <a:rPr lang="en-US" sz="2400" b="1" dirty="0">
                <a:solidFill>
                  <a:srgbClr val="7030A0"/>
                </a:solidFill>
              </a:rPr>
              <a:t>kegiatan </a:t>
            </a:r>
            <a:r>
              <a:rPr lang="en-US" sz="2400" b="1" dirty="0" err="1">
                <a:solidFill>
                  <a:srgbClr val="7030A0"/>
                </a:solidFill>
              </a:rPr>
              <a:t>ekonomi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dilakukan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memenuhi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</a:rPr>
              <a:t>kebutuhan</a:t>
            </a:r>
            <a:r>
              <a:rPr lang="en-US" sz="2400" b="1" dirty="0">
                <a:solidFill>
                  <a:srgbClr val="92D050"/>
                </a:solidFill>
              </a:rPr>
              <a:t> manusia</a:t>
            </a:r>
            <a:r>
              <a:rPr lang="en-US" sz="2400" dirty="0"/>
              <a:t>.</a:t>
            </a:r>
            <a:endParaRPr lang="en-US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9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849E68-47AE-01FE-4769-AE656754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17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11A3C-41C3-EF3A-79D0-3D924DD9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655295-9C72-5255-5B12-FB009A906151}"/>
              </a:ext>
            </a:extLst>
          </p:cNvPr>
          <p:cNvGrpSpPr/>
          <p:nvPr/>
        </p:nvGrpSpPr>
        <p:grpSpPr>
          <a:xfrm>
            <a:off x="-254000" y="198112"/>
            <a:ext cx="8966631" cy="710938"/>
            <a:chOff x="176399" y="108956"/>
            <a:chExt cx="5027769" cy="471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F56FCF-3AFD-8791-9D99-2B8067D1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26FDF9-E0DE-D652-4F59-8A08B2E4077A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Jenis-Jenis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Kebutuhan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Manusia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25922-A7FF-DB98-B7F4-1601BB8E2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51" y="198112"/>
            <a:ext cx="1192350" cy="3841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3E2262-7696-7523-A215-91A61FC7E61F}"/>
              </a:ext>
            </a:extLst>
          </p:cNvPr>
          <p:cNvGrpSpPr/>
          <p:nvPr/>
        </p:nvGrpSpPr>
        <p:grpSpPr>
          <a:xfrm>
            <a:off x="525036" y="1218063"/>
            <a:ext cx="5997856" cy="1353686"/>
            <a:chOff x="663406" y="1148377"/>
            <a:chExt cx="4474110" cy="17145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684FDA-F0A6-C161-95CB-B4E374B5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6" y="1148377"/>
              <a:ext cx="4256515" cy="17145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138B4D-63EC-5F09-A62D-92A283CC54F8}"/>
                </a:ext>
              </a:extLst>
            </p:cNvPr>
            <p:cNvSpPr txBox="1"/>
            <p:nvPr/>
          </p:nvSpPr>
          <p:spPr>
            <a:xfrm>
              <a:off x="790547" y="1259241"/>
              <a:ext cx="4346969" cy="109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8080"/>
                  </a:solidFill>
                </a:rPr>
                <a:t>Kebutuhan</a:t>
              </a:r>
              <a:r>
                <a:rPr lang="en-US" sz="2400" b="1" dirty="0">
                  <a:solidFill>
                    <a:srgbClr val="008080"/>
                  </a:solidFill>
                </a:rPr>
                <a:t> adalah </a:t>
              </a:r>
              <a:r>
                <a:rPr lang="en-US" sz="2400" b="1" dirty="0">
                  <a:solidFill>
                    <a:srgbClr val="3F497F"/>
                  </a:solidFill>
                </a:rPr>
                <a:t>semua yang </a:t>
              </a:r>
              <a:r>
                <a:rPr lang="en-US" sz="2400" b="1" dirty="0" err="1">
                  <a:solidFill>
                    <a:srgbClr val="3F497F"/>
                  </a:solidFill>
                </a:rPr>
                <a:t>kita</a:t>
              </a:r>
              <a:r>
                <a:rPr lang="en-US" sz="2400" b="1" dirty="0">
                  <a:solidFill>
                    <a:srgbClr val="3F497F"/>
                  </a:solidFill>
                </a:rPr>
                <a:t> </a:t>
              </a:r>
              <a:r>
                <a:rPr lang="en-US" sz="2400" b="1" dirty="0" err="1">
                  <a:solidFill>
                    <a:srgbClr val="3F497F"/>
                  </a:solidFill>
                </a:rPr>
                <a:t>butuhkan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>
                  <a:solidFill>
                    <a:srgbClr val="7030A0"/>
                  </a:solidFill>
                </a:rPr>
                <a:t>agar dapat </a:t>
              </a:r>
              <a:r>
                <a:rPr lang="en-US" sz="2400" b="1" dirty="0" err="1">
                  <a:solidFill>
                    <a:srgbClr val="7030A0"/>
                  </a:solidFill>
                </a:rPr>
                <a:t>terus</a:t>
              </a:r>
              <a:r>
                <a:rPr lang="en-US" sz="2400" b="1" dirty="0">
                  <a:solidFill>
                    <a:srgbClr val="7030A0"/>
                  </a:solidFill>
                </a:rPr>
                <a:t> hidup dan melakukan kegiatan sehari-</a:t>
              </a:r>
              <a:r>
                <a:rPr lang="en-US" sz="2400" b="1" dirty="0" err="1">
                  <a:solidFill>
                    <a:srgbClr val="7030A0"/>
                  </a:solidFill>
                </a:rPr>
                <a:t>hari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B6284-6384-0D36-C29B-FFEE0D9B7427}"/>
              </a:ext>
            </a:extLst>
          </p:cNvPr>
          <p:cNvGrpSpPr/>
          <p:nvPr/>
        </p:nvGrpSpPr>
        <p:grpSpPr>
          <a:xfrm>
            <a:off x="537046" y="2855695"/>
            <a:ext cx="5793387" cy="1603416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732573BB-5A7F-5402-A997-AB41EDD5E8E0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7" name="Rounded Rectangle 13">
                <a:extLst>
                  <a:ext uri="{FF2B5EF4-FFF2-40B4-BE49-F238E27FC236}">
                    <a16:creationId xmlns:a16="http://schemas.microsoft.com/office/drawing/2014/main" id="{F5E2F20C-20E8-D451-E5E6-5330AED69619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DFC61A49-D9DE-8B4A-9134-7590C08770CC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E0D4B5-2A88-DF48-65D7-5682C73BEDFA}"/>
                </a:ext>
              </a:extLst>
            </p:cNvPr>
            <p:cNvSpPr txBox="1"/>
            <p:nvPr/>
          </p:nvSpPr>
          <p:spPr>
            <a:xfrm>
              <a:off x="3732674" y="831362"/>
              <a:ext cx="4817047" cy="66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80"/>
                  </a:solidFill>
                </a:rPr>
                <a:t>Sementara, </a:t>
              </a:r>
              <a:r>
                <a:rPr lang="en-US" sz="2400" b="1" dirty="0" err="1">
                  <a:solidFill>
                    <a:srgbClr val="7030A0"/>
                  </a:solidFill>
                </a:rPr>
                <a:t>keinginan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adalah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semua yang ingin </a:t>
              </a:r>
              <a:r>
                <a:rPr lang="en-US" sz="2400" b="1" dirty="0" err="1">
                  <a:solidFill>
                    <a:srgbClr val="002060"/>
                  </a:solidFill>
                </a:rPr>
                <a:t>kita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miliki</a:t>
              </a:r>
              <a:r>
                <a:rPr lang="en-US" sz="2400" b="1" dirty="0">
                  <a:solidFill>
                    <a:srgbClr val="008080"/>
                  </a:solidFill>
                </a:rPr>
                <a:t>. Jadi, </a:t>
              </a:r>
              <a:r>
                <a:rPr lang="en-US" sz="2400" b="1" dirty="0" err="1">
                  <a:solidFill>
                    <a:srgbClr val="E50242"/>
                  </a:solidFill>
                </a:rPr>
                <a:t>kebutuhan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harus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didahulukan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daripada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keinginan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20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FCFADA32-403A-C87C-5F6C-77C06591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7640"/>
          <a:stretch>
            <a:fillRect/>
          </a:stretch>
        </p:blipFill>
        <p:spPr bwMode="auto">
          <a:xfrm>
            <a:off x="6776891" y="978786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5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A splash">
            <a:extLst>
              <a:ext uri="{FF2B5EF4-FFF2-40B4-BE49-F238E27FC236}">
                <a16:creationId xmlns:a16="http://schemas.microsoft.com/office/drawing/2014/main" id="{11F7167A-8349-5703-F4AA-8F8042817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866618" y="-1076285"/>
            <a:ext cx="4572000" cy="4572000"/>
          </a:xfrm>
          <a:prstGeom prst="rect">
            <a:avLst/>
          </a:prstGeom>
        </p:spPr>
      </p:pic>
      <p:pic>
        <p:nvPicPr>
          <p:cNvPr id="20" name="Graphic 19" descr="A splash">
            <a:extLst>
              <a:ext uri="{FF2B5EF4-FFF2-40B4-BE49-F238E27FC236}">
                <a16:creationId xmlns:a16="http://schemas.microsoft.com/office/drawing/2014/main" id="{DE55C324-1761-0721-4693-1ACA6F0BC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609" y="3152608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603213-85AD-EDD5-D7B0-1598757D1FD0}"/>
              </a:ext>
            </a:extLst>
          </p:cNvPr>
          <p:cNvGrpSpPr/>
          <p:nvPr/>
        </p:nvGrpSpPr>
        <p:grpSpPr>
          <a:xfrm>
            <a:off x="142697" y="1171888"/>
            <a:ext cx="2768201" cy="2887539"/>
            <a:chOff x="2625365" y="125153"/>
            <a:chExt cx="3025671" cy="21517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B0367E-C66B-120D-139A-9000F9985F2D}"/>
                </a:ext>
              </a:extLst>
            </p:cNvPr>
            <p:cNvSpPr/>
            <p:nvPr/>
          </p:nvSpPr>
          <p:spPr>
            <a:xfrm>
              <a:off x="2625365" y="125153"/>
              <a:ext cx="3025671" cy="2151788"/>
            </a:xfrm>
            <a:prstGeom prst="roundRect">
              <a:avLst/>
            </a:prstGeom>
            <a:solidFill>
              <a:srgbClr val="F9D92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9B9C-7AE3-3B24-CC48-9F3268756160}"/>
                </a:ext>
              </a:extLst>
            </p:cNvPr>
            <p:cNvSpPr txBox="1"/>
            <p:nvPr/>
          </p:nvSpPr>
          <p:spPr>
            <a:xfrm>
              <a:off x="2744640" y="248332"/>
              <a:ext cx="2775303" cy="190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50242"/>
                  </a:solidFill>
                </a:rPr>
                <a:t>Primer</a:t>
              </a:r>
              <a:r>
                <a:rPr lang="en-US" sz="2400" b="1" dirty="0">
                  <a:solidFill>
                    <a:srgbClr val="E50242"/>
                  </a:solidFill>
                </a:rPr>
                <a:t>   </a:t>
              </a:r>
            </a:p>
            <a:p>
              <a:r>
                <a:rPr lang="en-US" sz="2400" dirty="0" err="1"/>
                <a:t>Kebutuhan</a:t>
              </a:r>
              <a:r>
                <a:rPr lang="en-US" sz="2400" dirty="0"/>
                <a:t> </a:t>
              </a:r>
              <a:r>
                <a:rPr lang="en-US" sz="2400" dirty="0" err="1"/>
                <a:t>dasar</a:t>
              </a:r>
              <a:r>
                <a:rPr lang="en-US" sz="2400" dirty="0"/>
                <a:t> yang </a:t>
              </a:r>
              <a:r>
                <a:rPr lang="en-US" sz="2400" dirty="0" err="1"/>
                <a:t>harus</a:t>
              </a:r>
              <a:r>
                <a:rPr lang="en-US" sz="2400" dirty="0"/>
                <a:t> </a:t>
              </a:r>
              <a:r>
                <a:rPr lang="en-US" sz="2400" dirty="0" err="1"/>
                <a:t>dipenuhi</a:t>
              </a:r>
              <a:r>
                <a:rPr lang="en-US" sz="2400" dirty="0"/>
                <a:t>. </a:t>
              </a:r>
              <a:r>
                <a:rPr lang="en-US" sz="2400" dirty="0" err="1"/>
                <a:t>Sifatnya</a:t>
              </a:r>
              <a:r>
                <a:rPr lang="en-US" sz="2400" dirty="0"/>
                <a:t> </a:t>
              </a:r>
              <a:r>
                <a:rPr lang="en-US" sz="2400" dirty="0" err="1"/>
                <a:t>penting</a:t>
              </a:r>
              <a:r>
                <a:rPr lang="en-US" sz="2400" dirty="0"/>
                <a:t> dan </a:t>
              </a:r>
              <a:r>
                <a:rPr lang="en-US" sz="2400" dirty="0" err="1"/>
                <a:t>mendesak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4594CF-5B8E-4D60-FC19-0D6EE2118D35}"/>
              </a:ext>
            </a:extLst>
          </p:cNvPr>
          <p:cNvGrpSpPr/>
          <p:nvPr/>
        </p:nvGrpSpPr>
        <p:grpSpPr>
          <a:xfrm>
            <a:off x="2996363" y="1171888"/>
            <a:ext cx="2788426" cy="2887539"/>
            <a:chOff x="5751583" y="894110"/>
            <a:chExt cx="3047508" cy="19926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F7C9A8-1A84-E661-05B4-BC5AF7B30F10}"/>
                </a:ext>
              </a:extLst>
            </p:cNvPr>
            <p:cNvSpPr/>
            <p:nvPr/>
          </p:nvSpPr>
          <p:spPr>
            <a:xfrm>
              <a:off x="5751583" y="894110"/>
              <a:ext cx="3034275" cy="1992660"/>
            </a:xfrm>
            <a:prstGeom prst="roundRect">
              <a:avLst/>
            </a:prstGeom>
            <a:solidFill>
              <a:srgbClr val="F9D92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29FD4A-883F-2EE0-DF2A-1EF35A936A14}"/>
                </a:ext>
              </a:extLst>
            </p:cNvPr>
            <p:cNvSpPr txBox="1"/>
            <p:nvPr/>
          </p:nvSpPr>
          <p:spPr>
            <a:xfrm>
              <a:off x="5831900" y="1043700"/>
              <a:ext cx="2967191" cy="175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E50242"/>
                  </a:solidFill>
                </a:rPr>
                <a:t>Sekunder</a:t>
              </a:r>
              <a:r>
                <a:rPr lang="en-US" sz="2400" b="1" dirty="0">
                  <a:solidFill>
                    <a:srgbClr val="E50242"/>
                  </a:solidFill>
                </a:rPr>
                <a:t>      </a:t>
              </a:r>
            </a:p>
            <a:p>
              <a:r>
                <a:rPr lang="en-US" sz="2400" dirty="0" err="1"/>
                <a:t>Kebutuhan</a:t>
              </a:r>
              <a:r>
                <a:rPr lang="en-US" sz="2400" dirty="0"/>
                <a:t> </a:t>
              </a:r>
              <a:r>
                <a:rPr lang="en-US" sz="2400" dirty="0" err="1"/>
                <a:t>setelah</a:t>
              </a:r>
              <a:r>
                <a:rPr lang="en-US" sz="2400" dirty="0"/>
                <a:t> </a:t>
              </a:r>
              <a:r>
                <a:rPr lang="en-US" sz="2400" dirty="0" err="1"/>
                <a:t>kebutuhan</a:t>
              </a:r>
              <a:r>
                <a:rPr lang="en-US" sz="2400" dirty="0"/>
                <a:t> primer </a:t>
              </a:r>
              <a:r>
                <a:rPr lang="en-US" sz="2400" dirty="0" err="1"/>
                <a:t>tercukupi</a:t>
              </a:r>
              <a:r>
                <a:rPr lang="en-US" sz="2400" dirty="0"/>
                <a:t>. </a:t>
              </a:r>
              <a:r>
                <a:rPr lang="en-US" sz="2400" dirty="0" err="1"/>
                <a:t>Sifatnya</a:t>
              </a:r>
              <a:r>
                <a:rPr lang="en-US" sz="2400" dirty="0"/>
                <a:t> </a:t>
              </a:r>
              <a:r>
                <a:rPr lang="en-US" sz="2400" dirty="0" err="1"/>
                <a:t>tidak</a:t>
              </a:r>
              <a:r>
                <a:rPr lang="en-US" sz="2400" dirty="0"/>
                <a:t> </a:t>
              </a:r>
              <a:r>
                <a:rPr lang="en-US" sz="2400" dirty="0" err="1"/>
                <a:t>penting</a:t>
              </a:r>
              <a:r>
                <a:rPr lang="en-US" sz="2400" dirty="0"/>
                <a:t>, </a:t>
              </a:r>
              <a:r>
                <a:rPr lang="en-US" sz="2400" dirty="0" err="1" smtClean="0"/>
                <a:t>namun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mendesak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AF6F4-1755-E293-7DB6-431E2661AB37}"/>
              </a:ext>
            </a:extLst>
          </p:cNvPr>
          <p:cNvGrpSpPr/>
          <p:nvPr/>
        </p:nvGrpSpPr>
        <p:grpSpPr>
          <a:xfrm>
            <a:off x="5842121" y="1171889"/>
            <a:ext cx="2810072" cy="3109646"/>
            <a:chOff x="3476905" y="2350633"/>
            <a:chExt cx="4038248" cy="17878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037C69-D6AA-0F1E-4C25-CBA60ACF5109}"/>
                </a:ext>
              </a:extLst>
            </p:cNvPr>
            <p:cNvSpPr/>
            <p:nvPr/>
          </p:nvSpPr>
          <p:spPr>
            <a:xfrm>
              <a:off x="3476905" y="2350633"/>
              <a:ext cx="4038248" cy="1660153"/>
            </a:xfrm>
            <a:prstGeom prst="roundRect">
              <a:avLst/>
            </a:prstGeom>
            <a:solidFill>
              <a:srgbClr val="F9D92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D37A28-653B-79E5-BCC3-9CE7A8A98BA5}"/>
                </a:ext>
              </a:extLst>
            </p:cNvPr>
            <p:cNvSpPr txBox="1"/>
            <p:nvPr/>
          </p:nvSpPr>
          <p:spPr>
            <a:xfrm>
              <a:off x="3649066" y="2475261"/>
              <a:ext cx="3693924" cy="166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E8253D"/>
                  </a:solidFill>
                </a:rPr>
                <a:t>Tersier</a:t>
              </a:r>
              <a:endParaRPr lang="en-US" sz="3200" b="1" dirty="0">
                <a:solidFill>
                  <a:srgbClr val="E8253D"/>
                </a:solidFill>
              </a:endParaRPr>
            </a:p>
            <a:p>
              <a:r>
                <a:rPr lang="en-US" sz="2400" dirty="0" err="1"/>
                <a:t>Untuk</a:t>
              </a:r>
              <a:r>
                <a:rPr lang="en-US" sz="2400" dirty="0"/>
                <a:t> </a:t>
              </a:r>
              <a:r>
                <a:rPr lang="en-US" sz="2400" dirty="0" err="1"/>
                <a:t>meningkatkan</a:t>
              </a:r>
              <a:r>
                <a:rPr lang="en-US" sz="2400" dirty="0"/>
                <a:t> </a:t>
              </a:r>
              <a:r>
                <a:rPr lang="en-US" sz="2400" dirty="0" err="1"/>
                <a:t>gengsi</a:t>
              </a:r>
              <a:r>
                <a:rPr lang="en-US" sz="2400" dirty="0"/>
                <a:t>. </a:t>
              </a:r>
              <a:r>
                <a:rPr lang="en-US" sz="2400" dirty="0" err="1"/>
                <a:t>Sifatnya</a:t>
              </a:r>
              <a:r>
                <a:rPr lang="en-US" sz="2400" dirty="0"/>
                <a:t> </a:t>
              </a:r>
              <a:r>
                <a:rPr lang="en-US" sz="2400" dirty="0" err="1"/>
                <a:t>tidak</a:t>
              </a:r>
              <a:r>
                <a:rPr lang="en-US" sz="2400" dirty="0"/>
                <a:t> </a:t>
              </a:r>
              <a:r>
                <a:rPr lang="en-US" sz="2400" dirty="0" err="1"/>
                <a:t>penting</a:t>
              </a:r>
              <a:r>
                <a:rPr lang="en-US" sz="2400" dirty="0"/>
                <a:t> dan </a:t>
              </a:r>
              <a:r>
                <a:rPr lang="en-US" sz="2400" dirty="0" err="1"/>
                <a:t>tidak</a:t>
              </a:r>
              <a:r>
                <a:rPr lang="en-US" sz="2400" dirty="0"/>
                <a:t> </a:t>
              </a:r>
              <a:r>
                <a:rPr lang="en-US" sz="2400" dirty="0" err="1"/>
                <a:t>mendesak</a:t>
              </a:r>
              <a:r>
                <a:rPr lang="en-US" sz="2400" dirty="0"/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B31124-DDDE-7B13-BFBA-84D89B3071A7}"/>
              </a:ext>
            </a:extLst>
          </p:cNvPr>
          <p:cNvSpPr txBox="1"/>
          <p:nvPr/>
        </p:nvSpPr>
        <p:spPr>
          <a:xfrm>
            <a:off x="1436688" y="126810"/>
            <a:ext cx="6048672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 smtClean="0">
                <a:solidFill>
                  <a:srgbClr val="FF0066"/>
                </a:solidFill>
                <a:effectLst/>
              </a:rPr>
              <a:t>Jenis-Jenis </a:t>
            </a:r>
            <a:r>
              <a:rPr lang="fi-FI" sz="3200" b="1" dirty="0">
                <a:solidFill>
                  <a:srgbClr val="FF0066"/>
                </a:solidFill>
                <a:effectLst/>
              </a:rPr>
              <a:t>Kebutuhan Manusia </a:t>
            </a:r>
          </a:p>
        </p:txBody>
      </p:sp>
      <p:pic>
        <p:nvPicPr>
          <p:cNvPr id="1026" name="Picture 2" descr="Free Green Arrow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30" y="3615887"/>
            <a:ext cx="677752" cy="6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Green Arrow vector and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80" y="3635180"/>
            <a:ext cx="677752" cy="6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3E7CA7A-B878-4E44-C726-AA39CAD5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6DAE9-F858-2D56-6897-023FCFC59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33971"/>
            <a:ext cx="4011219" cy="131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D42C-3F05-E372-3F86-75B918F9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83" y="749934"/>
            <a:ext cx="41229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3500" b="1" dirty="0">
                <a:solidFill>
                  <a:schemeClr val="tx2"/>
                </a:solidFill>
                <a:latin typeface="Calibri  "/>
                <a:cs typeface="Arial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071A-F4E4-6440-2E1E-C83986275A7B}"/>
              </a:ext>
            </a:extLst>
          </p:cNvPr>
          <p:cNvSpPr txBox="1"/>
          <p:nvPr/>
        </p:nvSpPr>
        <p:spPr>
          <a:xfrm>
            <a:off x="1621788" y="348338"/>
            <a:ext cx="51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Keragaman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Sosial</a:t>
            </a:r>
            <a:r>
              <a:rPr lang="en-US" sz="2800" b="1" dirty="0">
                <a:solidFill>
                  <a:srgbClr val="008080"/>
                </a:solidFill>
              </a:rPr>
              <a:t> dan Budaya di Indonesia</a:t>
            </a:r>
            <a:endParaRPr lang="en-ID" sz="2800" b="1" dirty="0">
              <a:solidFill>
                <a:srgbClr val="00808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48363-B95E-19E4-3AF1-EDE48ED6889D}"/>
              </a:ext>
            </a:extLst>
          </p:cNvPr>
          <p:cNvSpPr txBox="1"/>
          <p:nvPr/>
        </p:nvSpPr>
        <p:spPr>
          <a:xfrm>
            <a:off x="364121" y="1744102"/>
            <a:ext cx="631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Indonesia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ribuan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pulau</a:t>
            </a:r>
            <a:r>
              <a:rPr lang="en-US" sz="2400" dirty="0">
                <a:solidFill>
                  <a:srgbClr val="008080"/>
                </a:solidFill>
              </a:rPr>
              <a:t>. </a:t>
            </a:r>
            <a:r>
              <a:rPr lang="en-US" sz="2400" dirty="0" err="1"/>
              <a:t>Kondisi</a:t>
            </a:r>
            <a:r>
              <a:rPr lang="en-US" sz="2400" dirty="0"/>
              <a:t> ini menyebabkan adanya </a:t>
            </a:r>
            <a:r>
              <a:rPr lang="en-US" sz="2400" b="1" dirty="0" err="1">
                <a:solidFill>
                  <a:srgbClr val="7030A0"/>
                </a:solidFill>
              </a:rPr>
              <a:t>keragaman</a:t>
            </a:r>
            <a:r>
              <a:rPr lang="en-US" sz="2400" b="1" dirty="0">
                <a:solidFill>
                  <a:srgbClr val="7030A0"/>
                </a:solidFill>
              </a:rPr>
              <a:t> budaya </a:t>
            </a:r>
            <a:r>
              <a:rPr lang="en-US" sz="2400" dirty="0"/>
              <a:t>di </a:t>
            </a:r>
            <a:r>
              <a:rPr lang="en-US" sz="2400" b="1" dirty="0">
                <a:solidFill>
                  <a:srgbClr val="660033"/>
                </a:solidFill>
              </a:rPr>
              <a:t>Indonesia</a:t>
            </a:r>
            <a:r>
              <a:rPr lang="en-US" sz="24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8E5BA-6A61-EF19-21D2-1FADBEB07884}"/>
              </a:ext>
            </a:extLst>
          </p:cNvPr>
          <p:cNvSpPr txBox="1"/>
          <p:nvPr/>
        </p:nvSpPr>
        <p:spPr>
          <a:xfrm>
            <a:off x="2027688" y="3269078"/>
            <a:ext cx="517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Selain itu, </a:t>
            </a:r>
            <a:r>
              <a:rPr lang="en-US" sz="2400" b="1" dirty="0" err="1">
                <a:solidFill>
                  <a:srgbClr val="C00000"/>
                </a:solidFill>
              </a:rPr>
              <a:t>letaknya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strategis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membuat Indonesia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memiliki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keragaman</a:t>
            </a:r>
            <a:r>
              <a:rPr lang="en-US" sz="2400" b="1" dirty="0">
                <a:solidFill>
                  <a:srgbClr val="002060"/>
                </a:solidFill>
              </a:rPr>
              <a:t> budaya</a:t>
            </a:r>
            <a:r>
              <a:rPr lang="en-US" sz="2400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58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</a:t>
            </a:r>
            <a:r>
              <a:rPr lang="en-US" sz="3200" b="1" dirty="0" err="1">
                <a:solidFill>
                  <a:srgbClr val="002060"/>
                </a:solidFill>
              </a:rPr>
              <a:t>Kebutuhan</a:t>
            </a:r>
            <a:r>
              <a:rPr lang="en-US" sz="3200" b="1" dirty="0">
                <a:solidFill>
                  <a:srgbClr val="002060"/>
                </a:solidFill>
              </a:rPr>
              <a:t> Primer</a:t>
            </a:r>
            <a:endParaRPr lang="en-ID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646EA-C2F5-2A98-6EB2-4B191461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98" y="2587841"/>
            <a:ext cx="2303171" cy="23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8B52DA-8E3B-B339-A041-8B72DA9CA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25" y="413081"/>
            <a:ext cx="3206752" cy="28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9B94BF-49D1-C721-C5BB-7F272E5B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56" y="763643"/>
            <a:ext cx="2303172" cy="23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2828023" y="2816133"/>
            <a:ext cx="153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Pakaian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60B13-5CBA-8491-3124-2F398A72315D}"/>
              </a:ext>
            </a:extLst>
          </p:cNvPr>
          <p:cNvSpPr txBox="1"/>
          <p:nvPr/>
        </p:nvSpPr>
        <p:spPr>
          <a:xfrm>
            <a:off x="6389048" y="2832895"/>
            <a:ext cx="153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Rumah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06D6D-D14F-BEB7-028B-A9A5A46B2A34}"/>
              </a:ext>
            </a:extLst>
          </p:cNvPr>
          <p:cNvSpPr txBox="1"/>
          <p:nvPr/>
        </p:nvSpPr>
        <p:spPr>
          <a:xfrm>
            <a:off x="6389048" y="4056898"/>
            <a:ext cx="185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Makanan</a:t>
            </a:r>
            <a:endParaRPr lang="en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77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536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Kebutuhan </a:t>
            </a:r>
            <a:r>
              <a:rPr lang="en-US" sz="3200" b="1" dirty="0" err="1">
                <a:solidFill>
                  <a:srgbClr val="002060"/>
                </a:solidFill>
              </a:rPr>
              <a:t>Sekunder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14403-3569-78E1-D266-65BEB9B6EBB5}"/>
              </a:ext>
            </a:extLst>
          </p:cNvPr>
          <p:cNvSpPr txBox="1"/>
          <p:nvPr/>
        </p:nvSpPr>
        <p:spPr>
          <a:xfrm>
            <a:off x="3285868" y="3454175"/>
            <a:ext cx="219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Meja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Gambar Gaya Kartun Meja Kayu Meja Kajian, Gaya Kartun, Meja Kayu, Meja PNG  dan Vektor untuk Muat turun Percuma | Kayu, Kartun, Meja kayu">
            <a:extLst>
              <a:ext uri="{FF2B5EF4-FFF2-40B4-BE49-F238E27FC236}">
                <a16:creationId xmlns:a16="http://schemas.microsoft.com/office/drawing/2014/main" id="{1A729421-C635-D7B2-8009-8738C37C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938" r="90313">
                        <a14:foregroundMark x1="8281" y1="44688" x2="7656" y2="65156"/>
                        <a14:foregroundMark x1="7656" y1="65156" x2="8906" y2="43438"/>
                        <a14:foregroundMark x1="8906" y1="43438" x2="5938" y2="43750"/>
                        <a14:foregroundMark x1="7187" y1="44688" x2="7187" y2="45313"/>
                        <a14:foregroundMark x1="89375" y1="43125" x2="88438" y2="43750"/>
                        <a14:foregroundMark x1="90313" y1="41563" x2="89688" y2="4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77" y="1103033"/>
            <a:ext cx="2895518" cy="28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2068F0-E57F-6A5F-FF87-7C4D5039E631}"/>
              </a:ext>
            </a:extLst>
          </p:cNvPr>
          <p:cNvSpPr txBox="1"/>
          <p:nvPr/>
        </p:nvSpPr>
        <p:spPr>
          <a:xfrm>
            <a:off x="6044176" y="3445009"/>
            <a:ext cx="219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Kursi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 picture containing furniture, seat, chair&#10;&#10;Description automatically generated">
            <a:extLst>
              <a:ext uri="{FF2B5EF4-FFF2-40B4-BE49-F238E27FC236}">
                <a16:creationId xmlns:a16="http://schemas.microsoft.com/office/drawing/2014/main" id="{5644B868-C456-1086-BA91-B226CFED7D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32" y="539477"/>
            <a:ext cx="3141233" cy="3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4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536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Kebutuhan </a:t>
            </a:r>
            <a:r>
              <a:rPr lang="en-US" sz="3200" b="1" dirty="0" err="1">
                <a:solidFill>
                  <a:srgbClr val="002060"/>
                </a:solidFill>
              </a:rPr>
              <a:t>Tersier</a:t>
            </a:r>
            <a:endParaRPr lang="en-ID" sz="3200" b="1" dirty="0">
              <a:solidFill>
                <a:srgbClr val="002060"/>
              </a:solidFill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6BC6522-7635-424C-591B-F06047D6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48" y="1056376"/>
            <a:ext cx="2569236" cy="2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E1B0DB0-9811-C0E5-5865-24E21B0A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99" y="1225290"/>
            <a:ext cx="1889237" cy="18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39FE3A-2141-F6E9-34C8-B04B7F0F530F}"/>
              </a:ext>
            </a:extLst>
          </p:cNvPr>
          <p:cNvSpPr txBox="1"/>
          <p:nvPr/>
        </p:nvSpPr>
        <p:spPr>
          <a:xfrm>
            <a:off x="3175100" y="3114527"/>
            <a:ext cx="2197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Kendaraan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mewah</a:t>
            </a:r>
            <a:endParaRPr lang="en-ID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7B75B-93C0-1FED-30A9-4E2273026B4D}"/>
              </a:ext>
            </a:extLst>
          </p:cNvPr>
          <p:cNvSpPr txBox="1"/>
          <p:nvPr/>
        </p:nvSpPr>
        <p:spPr>
          <a:xfrm>
            <a:off x="5569908" y="3114527"/>
            <a:ext cx="219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Perhiasan</a:t>
            </a:r>
            <a:endParaRPr lang="en-ID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0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A splash">
            <a:extLst>
              <a:ext uri="{FF2B5EF4-FFF2-40B4-BE49-F238E27FC236}">
                <a16:creationId xmlns:a16="http://schemas.microsoft.com/office/drawing/2014/main" id="{611D3D01-1E44-DB35-6591-7B5D4F0AB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3116842" y="-1325543"/>
            <a:ext cx="4572000" cy="4572000"/>
          </a:xfrm>
          <a:prstGeom prst="rect">
            <a:avLst/>
          </a:prstGeom>
        </p:spPr>
      </p:pic>
      <p:pic>
        <p:nvPicPr>
          <p:cNvPr id="17" name="Graphic 16" descr="A splash">
            <a:extLst>
              <a:ext uri="{FF2B5EF4-FFF2-40B4-BE49-F238E27FC236}">
                <a16:creationId xmlns:a16="http://schemas.microsoft.com/office/drawing/2014/main" id="{E2D72C50-1996-8A1A-0376-C2B84EC2C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810" y="2434520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D931C6-5F09-48C7-10E1-81213FC7E820}"/>
              </a:ext>
            </a:extLst>
          </p:cNvPr>
          <p:cNvSpPr txBox="1"/>
          <p:nvPr/>
        </p:nvSpPr>
        <p:spPr>
          <a:xfrm>
            <a:off x="3498721" y="299883"/>
            <a:ext cx="2610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Prioritas</a:t>
            </a:r>
            <a:r>
              <a:rPr lang="en-US" sz="2400" b="1" dirty="0">
                <a:solidFill>
                  <a:srgbClr val="C00000"/>
                </a:solidFill>
              </a:rPr>
              <a:t> 2</a:t>
            </a:r>
          </a:p>
          <a:p>
            <a:pPr algn="ctr"/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mendesak</a:t>
            </a:r>
            <a:r>
              <a:rPr lang="en-ID" sz="2400" dirty="0"/>
              <a:t> (</a:t>
            </a:r>
            <a:r>
              <a:rPr lang="en-ID" sz="2400" dirty="0" err="1"/>
              <a:t>rencanakan</a:t>
            </a:r>
            <a:r>
              <a:rPr lang="en-ID" sz="2400" dirty="0"/>
              <a:t> </a:t>
            </a:r>
            <a:r>
              <a:rPr lang="en-ID" sz="2400" dirty="0" err="1"/>
              <a:t>sekarang</a:t>
            </a:r>
            <a:r>
              <a:rPr lang="en-ID" sz="2400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68BCC-7E99-AB01-2217-B80EA0C3BBE4}"/>
              </a:ext>
            </a:extLst>
          </p:cNvPr>
          <p:cNvGrpSpPr/>
          <p:nvPr/>
        </p:nvGrpSpPr>
        <p:grpSpPr>
          <a:xfrm>
            <a:off x="471498" y="111596"/>
            <a:ext cx="5802778" cy="4635899"/>
            <a:chOff x="2943973" y="143911"/>
            <a:chExt cx="5802778" cy="4635899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D0758D62-6161-9BDE-D3E5-66838581332C}"/>
                </a:ext>
              </a:extLst>
            </p:cNvPr>
            <p:cNvSpPr/>
            <p:nvPr/>
          </p:nvSpPr>
          <p:spPr>
            <a:xfrm>
              <a:off x="5958306" y="2081236"/>
              <a:ext cx="2457225" cy="735693"/>
            </a:xfrm>
            <a:prstGeom prst="rightArrow">
              <a:avLst/>
            </a:prstGeom>
            <a:solidFill>
              <a:srgbClr val="CA8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Tidak penting</a:t>
              </a:r>
              <a:endParaRPr lang="en-ID" sz="2400" b="1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056D006-4F10-DFE9-A65D-F3749883AA30}"/>
                </a:ext>
              </a:extLst>
            </p:cNvPr>
            <p:cNvSpPr/>
            <p:nvPr/>
          </p:nvSpPr>
          <p:spPr>
            <a:xfrm flipH="1">
              <a:off x="2943973" y="2098989"/>
              <a:ext cx="2610214" cy="735693"/>
            </a:xfrm>
            <a:prstGeom prst="rightArrow">
              <a:avLst/>
            </a:prstGeom>
            <a:solidFill>
              <a:srgbClr val="CA8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Penting</a:t>
              </a:r>
              <a:endParaRPr lang="en-ID" sz="2400" b="1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EBCBF6F-1520-2A26-39D1-00076749D746}"/>
                </a:ext>
              </a:extLst>
            </p:cNvPr>
            <p:cNvSpPr/>
            <p:nvPr/>
          </p:nvSpPr>
          <p:spPr>
            <a:xfrm rot="16200000">
              <a:off x="4666055" y="842864"/>
              <a:ext cx="2133600" cy="735693"/>
            </a:xfrm>
            <a:prstGeom prst="rightArrow">
              <a:avLst/>
            </a:prstGeom>
            <a:solidFill>
              <a:srgbClr val="CA8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Mendesak</a:t>
              </a:r>
              <a:endParaRPr lang="en-ID" sz="2400" b="1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4FAFA0D-A024-6767-E08B-F40EA1D2B384}"/>
                </a:ext>
              </a:extLst>
            </p:cNvPr>
            <p:cNvSpPr/>
            <p:nvPr/>
          </p:nvSpPr>
          <p:spPr>
            <a:xfrm rot="5400000" flipV="1">
              <a:off x="4683396" y="3345163"/>
              <a:ext cx="2133600" cy="735693"/>
            </a:xfrm>
            <a:prstGeom prst="rightArrow">
              <a:avLst/>
            </a:prstGeom>
            <a:solidFill>
              <a:srgbClr val="CA8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Tidak </a:t>
              </a:r>
              <a:r>
                <a:rPr lang="en-US" sz="2000" b="1" dirty="0" err="1"/>
                <a:t>mendesak</a:t>
              </a:r>
              <a:endParaRPr lang="en-ID" sz="20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83D4AB-F583-8B3C-C8A8-8B8CCA001BA4}"/>
                </a:ext>
              </a:extLst>
            </p:cNvPr>
            <p:cNvSpPr txBox="1"/>
            <p:nvPr/>
          </p:nvSpPr>
          <p:spPr>
            <a:xfrm>
              <a:off x="3114332" y="363234"/>
              <a:ext cx="238704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Prioritas</a:t>
              </a:r>
              <a:r>
                <a:rPr lang="en-US" sz="2400" b="1" dirty="0">
                  <a:solidFill>
                    <a:srgbClr val="C00000"/>
                  </a:solidFill>
                </a:rPr>
                <a:t> 1</a:t>
              </a:r>
            </a:p>
            <a:p>
              <a:pPr algn="ctr"/>
              <a:r>
                <a:rPr lang="en-ID" sz="2400" dirty="0" err="1"/>
                <a:t>Penting</a:t>
              </a:r>
              <a:r>
                <a:rPr lang="en-ID" sz="2400" dirty="0"/>
                <a:t> dan </a:t>
              </a:r>
              <a:r>
                <a:rPr lang="en-ID" sz="2400" dirty="0" err="1"/>
                <a:t>mendesak</a:t>
              </a:r>
              <a:r>
                <a:rPr lang="en-ID" sz="2400" dirty="0"/>
                <a:t> (</a:t>
              </a:r>
              <a:r>
                <a:rPr lang="en-ID" sz="2400" dirty="0" err="1"/>
                <a:t>lakukan</a:t>
              </a:r>
              <a:r>
                <a:rPr lang="en-ID" sz="2400" dirty="0"/>
                <a:t> </a:t>
              </a:r>
              <a:r>
                <a:rPr lang="en-ID" sz="2400" dirty="0" err="1"/>
                <a:t>sekarang</a:t>
              </a:r>
              <a:r>
                <a:rPr lang="en-ID" sz="2400" dirty="0"/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AF8D39-3178-BE07-BB9F-0E771101E74B}"/>
                </a:ext>
              </a:extLst>
            </p:cNvPr>
            <p:cNvSpPr txBox="1"/>
            <p:nvPr/>
          </p:nvSpPr>
          <p:spPr>
            <a:xfrm>
              <a:off x="3035112" y="2759557"/>
              <a:ext cx="25190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Prioritas</a:t>
              </a:r>
              <a:r>
                <a:rPr lang="en-US" sz="2400" b="1" dirty="0">
                  <a:solidFill>
                    <a:srgbClr val="C00000"/>
                  </a:solidFill>
                </a:rPr>
                <a:t> 3</a:t>
              </a:r>
            </a:p>
            <a:p>
              <a:pPr algn="ctr"/>
              <a:r>
                <a:rPr lang="en-ID" sz="2400" dirty="0" err="1"/>
                <a:t>Penting</a:t>
              </a:r>
              <a:r>
                <a:rPr lang="en-ID" sz="2400" dirty="0"/>
                <a:t> dan </a:t>
              </a:r>
              <a:r>
                <a:rPr lang="en-ID" sz="2400" dirty="0" err="1"/>
                <a:t>tidak</a:t>
              </a:r>
              <a:r>
                <a:rPr lang="en-ID" sz="2400" dirty="0"/>
                <a:t> </a:t>
              </a:r>
              <a:r>
                <a:rPr lang="en-ID" sz="2400" dirty="0" err="1"/>
                <a:t>mendesak</a:t>
              </a:r>
              <a:r>
                <a:rPr lang="en-ID" sz="2400" dirty="0"/>
                <a:t> (</a:t>
              </a:r>
              <a:r>
                <a:rPr lang="en-ID" sz="2400" dirty="0" err="1"/>
                <a:t>minta</a:t>
              </a:r>
              <a:r>
                <a:rPr lang="en-ID" sz="2400" dirty="0"/>
                <a:t> </a:t>
              </a:r>
              <a:r>
                <a:rPr lang="en-ID" sz="2400" dirty="0" err="1"/>
                <a:t>bantuan</a:t>
              </a:r>
              <a:r>
                <a:rPr lang="en-ID" sz="2400" dirty="0"/>
                <a:t> orang lain)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CEF289-0008-01B1-8CA6-6D828C966857}"/>
                </a:ext>
              </a:extLst>
            </p:cNvPr>
            <p:cNvSpPr txBox="1"/>
            <p:nvPr/>
          </p:nvSpPr>
          <p:spPr>
            <a:xfrm>
              <a:off x="5786824" y="2684028"/>
              <a:ext cx="29599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Prioritas</a:t>
              </a:r>
              <a:r>
                <a:rPr lang="en-US" sz="2400" b="1" dirty="0">
                  <a:solidFill>
                    <a:srgbClr val="C00000"/>
                  </a:solidFill>
                </a:rPr>
                <a:t> 4</a:t>
              </a:r>
            </a:p>
            <a:p>
              <a:pPr algn="ctr"/>
              <a:r>
                <a:rPr lang="en-ID" sz="2400" dirty="0" err="1"/>
                <a:t>Tidak</a:t>
              </a:r>
              <a:r>
                <a:rPr lang="en-ID" sz="2400" dirty="0"/>
                <a:t> </a:t>
              </a:r>
              <a:r>
                <a:rPr lang="en-ID" sz="2400" dirty="0" err="1"/>
                <a:t>penting</a:t>
              </a:r>
              <a:r>
                <a:rPr lang="en-ID" sz="2400" dirty="0"/>
                <a:t> dan </a:t>
              </a:r>
              <a:r>
                <a:rPr lang="en-ID" sz="2400" dirty="0" err="1"/>
                <a:t>tidak</a:t>
              </a:r>
              <a:r>
                <a:rPr lang="en-ID" sz="2400" dirty="0"/>
                <a:t> </a:t>
              </a:r>
              <a:r>
                <a:rPr lang="en-ID" sz="2400" dirty="0" err="1"/>
                <a:t>mendesak</a:t>
              </a:r>
              <a:r>
                <a:rPr lang="en-ID" sz="2400" dirty="0"/>
                <a:t> (</a:t>
              </a:r>
              <a:r>
                <a:rPr lang="en-ID" sz="2400" dirty="0" err="1"/>
                <a:t>tunda</a:t>
              </a:r>
              <a:r>
                <a:rPr lang="en-ID" sz="2400" dirty="0"/>
                <a:t> </a:t>
              </a:r>
              <a:r>
                <a:rPr lang="en-ID" sz="2400" dirty="0" err="1"/>
                <a:t>atau</a:t>
              </a:r>
              <a:r>
                <a:rPr lang="en-ID" sz="2400" dirty="0"/>
                <a:t> </a:t>
              </a:r>
              <a:r>
                <a:rPr lang="en-ID" sz="2400" dirty="0" err="1"/>
                <a:t>tinggalkan</a:t>
              </a:r>
              <a:r>
                <a:rPr lang="en-ID" sz="2400" dirty="0"/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3AB29B-A023-1195-34DF-B648B3077C06}"/>
              </a:ext>
            </a:extLst>
          </p:cNvPr>
          <p:cNvGrpSpPr/>
          <p:nvPr/>
        </p:nvGrpSpPr>
        <p:grpSpPr>
          <a:xfrm>
            <a:off x="6382128" y="678595"/>
            <a:ext cx="2457225" cy="4309985"/>
            <a:chOff x="74127" y="1052039"/>
            <a:chExt cx="3377907" cy="430998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32971FC-96D1-4DA2-7007-7C38066FA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9836">
              <a:off x="74127" y="1052039"/>
              <a:ext cx="3377907" cy="430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213FC5-6C1F-3D8C-4F83-C3EC01FE3D59}"/>
                </a:ext>
              </a:extLst>
            </p:cNvPr>
            <p:cNvSpPr txBox="1"/>
            <p:nvPr/>
          </p:nvSpPr>
          <p:spPr>
            <a:xfrm>
              <a:off x="492618" y="2171816"/>
              <a:ext cx="27781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Penuhi</a:t>
              </a:r>
              <a:r>
                <a:rPr lang="en-US" sz="2400" dirty="0"/>
                <a:t> semua kebutuhan sesuai daftar kebutuhan/ </a:t>
              </a:r>
              <a:r>
                <a:rPr lang="en-US" sz="2400" dirty="0" err="1"/>
                <a:t>skala</a:t>
              </a:r>
              <a:r>
                <a:rPr lang="en-US" sz="2400" dirty="0"/>
                <a:t> </a:t>
              </a:r>
              <a:r>
                <a:rPr lang="en-US" sz="2400" dirty="0" err="1"/>
                <a:t>prioritas</a:t>
              </a:r>
              <a:r>
                <a:rPr lang="en-US" sz="2400" dirty="0"/>
                <a:t>.</a:t>
              </a:r>
              <a:endParaRPr lang="en-ID" sz="2400" dirty="0"/>
            </a:p>
            <a:p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49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849E68-47AE-01FE-4769-AE656754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17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11A3C-41C3-EF3A-79D0-3D924DD9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655295-9C72-5255-5B12-FB009A906151}"/>
              </a:ext>
            </a:extLst>
          </p:cNvPr>
          <p:cNvGrpSpPr/>
          <p:nvPr/>
        </p:nvGrpSpPr>
        <p:grpSpPr>
          <a:xfrm>
            <a:off x="11017" y="198112"/>
            <a:ext cx="5544457" cy="710938"/>
            <a:chOff x="176399" y="108956"/>
            <a:chExt cx="5027769" cy="471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F56FCF-3AFD-8791-9D99-2B8067D1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26FDF9-E0DE-D652-4F59-8A08B2E4077A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Kegiatan Ekonomi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25922-A7FF-DB98-B7F4-1601BB8E2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51" y="198112"/>
            <a:ext cx="1192350" cy="3841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3E2262-7696-7523-A215-91A61FC7E61F}"/>
              </a:ext>
            </a:extLst>
          </p:cNvPr>
          <p:cNvGrpSpPr/>
          <p:nvPr/>
        </p:nvGrpSpPr>
        <p:grpSpPr>
          <a:xfrm>
            <a:off x="525035" y="1092677"/>
            <a:ext cx="6037714" cy="1353686"/>
            <a:chOff x="663406" y="1120469"/>
            <a:chExt cx="4297078" cy="17145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684FDA-F0A6-C161-95CB-B4E374B5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6" y="1120469"/>
              <a:ext cx="4256515" cy="171451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138B4D-63EC-5F09-A62D-92A283CC54F8}"/>
                </a:ext>
              </a:extLst>
            </p:cNvPr>
            <p:cNvSpPr txBox="1"/>
            <p:nvPr/>
          </p:nvSpPr>
          <p:spPr>
            <a:xfrm>
              <a:off x="777584" y="1217587"/>
              <a:ext cx="4182900" cy="152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50242"/>
                  </a:solidFill>
                </a:rPr>
                <a:t>Kegiatan </a:t>
              </a:r>
              <a:r>
                <a:rPr lang="en-US" sz="2400" b="1" dirty="0" err="1">
                  <a:solidFill>
                    <a:srgbClr val="E50242"/>
                  </a:solidFill>
                </a:rPr>
                <a:t>ekonomi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>
                  <a:solidFill>
                    <a:srgbClr val="008080"/>
                  </a:solidFill>
                </a:rPr>
                <a:t>adalah kegiatan yang dilakukan untuk </a:t>
              </a:r>
              <a:r>
                <a:rPr lang="en-US" sz="2400" b="1" dirty="0" err="1">
                  <a:solidFill>
                    <a:srgbClr val="E50242"/>
                  </a:solidFill>
                </a:rPr>
                <a:t>mencukupi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 err="1">
                  <a:solidFill>
                    <a:srgbClr val="E50242"/>
                  </a:solidFill>
                </a:rPr>
                <a:t>kebutuhan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>
                  <a:solidFill>
                    <a:srgbClr val="008080"/>
                  </a:solidFill>
                </a:rPr>
                <a:t>hidup manusia.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9B6284-6384-0D36-C29B-FFEE0D9B7427}"/>
              </a:ext>
            </a:extLst>
          </p:cNvPr>
          <p:cNvGrpSpPr/>
          <p:nvPr/>
        </p:nvGrpSpPr>
        <p:grpSpPr>
          <a:xfrm>
            <a:off x="525035" y="2571750"/>
            <a:ext cx="6195079" cy="1956401"/>
            <a:chOff x="3571868" y="706382"/>
            <a:chExt cx="5214974" cy="1131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732573BB-5A7F-5402-A997-AB41EDD5E8E0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7" name="Rounded Rectangle 13">
                <a:extLst>
                  <a:ext uri="{FF2B5EF4-FFF2-40B4-BE49-F238E27FC236}">
                    <a16:creationId xmlns:a16="http://schemas.microsoft.com/office/drawing/2014/main" id="{F5E2F20C-20E8-D451-E5E6-5330AED69619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DFC61A49-D9DE-8B4A-9134-7590C08770CC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E0D4B5-2A88-DF48-65D7-5682C73BEDFA}"/>
                </a:ext>
              </a:extLst>
            </p:cNvPr>
            <p:cNvSpPr txBox="1"/>
            <p:nvPr/>
          </p:nvSpPr>
          <p:spPr>
            <a:xfrm>
              <a:off x="3735679" y="788707"/>
              <a:ext cx="4817047" cy="1049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8080"/>
                  </a:solidFill>
                </a:rPr>
                <a:t>Sebelum melalui jual </a:t>
              </a:r>
              <a:r>
                <a:rPr lang="en-US" sz="2400" b="1" dirty="0" err="1">
                  <a:solidFill>
                    <a:srgbClr val="008080"/>
                  </a:solidFill>
                </a:rPr>
                <a:t>beli</a:t>
              </a:r>
              <a:r>
                <a:rPr lang="en-US" sz="2400" b="1" dirty="0">
                  <a:solidFill>
                    <a:srgbClr val="008080"/>
                  </a:solidFill>
                </a:rPr>
                <a:t> seperti sekarang, dilakukan </a:t>
              </a:r>
              <a:r>
                <a:rPr lang="en-US" sz="2400" b="1" dirty="0">
                  <a:solidFill>
                    <a:srgbClr val="E50242"/>
                  </a:solidFill>
                </a:rPr>
                <a:t>barter</a:t>
              </a:r>
              <a:r>
                <a:rPr lang="en-US" sz="2400" b="1" dirty="0">
                  <a:solidFill>
                    <a:srgbClr val="008080"/>
                  </a:solidFill>
                </a:rPr>
                <a:t>. </a:t>
              </a:r>
              <a:r>
                <a:rPr lang="en-US" sz="2400" b="1" dirty="0" err="1">
                  <a:solidFill>
                    <a:srgbClr val="008080"/>
                  </a:solidFill>
                </a:rPr>
                <a:t>Namun</a:t>
              </a:r>
              <a:r>
                <a:rPr lang="en-US" sz="2400" b="1" dirty="0">
                  <a:solidFill>
                    <a:srgbClr val="008080"/>
                  </a:solidFill>
                </a:rPr>
                <a:t>, </a:t>
              </a:r>
              <a:r>
                <a:rPr lang="en-US" sz="2400" b="1" dirty="0" err="1">
                  <a:solidFill>
                    <a:srgbClr val="008080"/>
                  </a:solidFill>
                </a:rPr>
                <a:t>karena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>
                  <a:solidFill>
                    <a:srgbClr val="E50242"/>
                  </a:solidFill>
                </a:rPr>
                <a:t>tidak </a:t>
              </a:r>
              <a:r>
                <a:rPr lang="en-US" sz="2400" b="1" dirty="0" err="1">
                  <a:solidFill>
                    <a:srgbClr val="E50242"/>
                  </a:solidFill>
                </a:rPr>
                <a:t>efisien</a:t>
              </a:r>
              <a:r>
                <a:rPr lang="en-US" sz="2400" b="1" dirty="0">
                  <a:solidFill>
                    <a:srgbClr val="008080"/>
                  </a:solidFill>
                </a:rPr>
                <a:t>, </a:t>
              </a:r>
              <a:r>
                <a:rPr lang="en-US" sz="2400" b="1" dirty="0" err="1">
                  <a:solidFill>
                    <a:srgbClr val="008080"/>
                  </a:solidFill>
                </a:rPr>
                <a:t>masyarakat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menetapkan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>
                  <a:solidFill>
                    <a:srgbClr val="E50242"/>
                  </a:solidFill>
                </a:rPr>
                <a:t>uang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sebagai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E50242"/>
                  </a:solidFill>
                </a:rPr>
                <a:t>alat</a:t>
              </a:r>
              <a:r>
                <a:rPr lang="en-US" sz="2400" b="1" dirty="0">
                  <a:solidFill>
                    <a:srgbClr val="E50242"/>
                  </a:solidFill>
                </a:rPr>
                <a:t> </a:t>
              </a:r>
              <a:r>
                <a:rPr lang="en-US" sz="2400" b="1" dirty="0" err="1">
                  <a:solidFill>
                    <a:srgbClr val="E50242"/>
                  </a:solidFill>
                </a:rPr>
                <a:t>tukar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20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FCFADA32-403A-C87C-5F6C-77C06591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7640"/>
          <a:stretch>
            <a:fillRect/>
          </a:stretch>
        </p:blipFill>
        <p:spPr bwMode="auto">
          <a:xfrm>
            <a:off x="6776891" y="978786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86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A splash">
            <a:extLst>
              <a:ext uri="{FF2B5EF4-FFF2-40B4-BE49-F238E27FC236}">
                <a16:creationId xmlns:a16="http://schemas.microsoft.com/office/drawing/2014/main" id="{11F7167A-8349-5703-F4AA-8F8042817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866618" y="-1076285"/>
            <a:ext cx="4572000" cy="4572000"/>
          </a:xfrm>
          <a:prstGeom prst="rect">
            <a:avLst/>
          </a:prstGeom>
        </p:spPr>
      </p:pic>
      <p:pic>
        <p:nvPicPr>
          <p:cNvPr id="20" name="Graphic 19" descr="A splash">
            <a:extLst>
              <a:ext uri="{FF2B5EF4-FFF2-40B4-BE49-F238E27FC236}">
                <a16:creationId xmlns:a16="http://schemas.microsoft.com/office/drawing/2014/main" id="{DE55C324-1761-0721-4693-1ACA6F0BC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609" y="3152608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603213-85AD-EDD5-D7B0-1598757D1FD0}"/>
              </a:ext>
            </a:extLst>
          </p:cNvPr>
          <p:cNvGrpSpPr/>
          <p:nvPr/>
        </p:nvGrpSpPr>
        <p:grpSpPr>
          <a:xfrm>
            <a:off x="894488" y="898182"/>
            <a:ext cx="2924355" cy="2398233"/>
            <a:chOff x="2625365" y="125153"/>
            <a:chExt cx="3081474" cy="21517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EB0367E-C66B-120D-139A-9000F9985F2D}"/>
                </a:ext>
              </a:extLst>
            </p:cNvPr>
            <p:cNvSpPr/>
            <p:nvPr/>
          </p:nvSpPr>
          <p:spPr>
            <a:xfrm>
              <a:off x="2625365" y="125153"/>
              <a:ext cx="3025671" cy="21517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3F4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9B9C-7AE3-3B24-CC48-9F3268756160}"/>
                </a:ext>
              </a:extLst>
            </p:cNvPr>
            <p:cNvSpPr txBox="1"/>
            <p:nvPr/>
          </p:nvSpPr>
          <p:spPr>
            <a:xfrm>
              <a:off x="2745388" y="267673"/>
              <a:ext cx="29614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E50242"/>
                  </a:solidFill>
                </a:rPr>
                <a:t>Produksi</a:t>
              </a:r>
              <a:r>
                <a:rPr lang="en-US" sz="2400" b="1" dirty="0">
                  <a:solidFill>
                    <a:srgbClr val="E50242"/>
                  </a:solidFill>
                </a:rPr>
                <a:t>    </a:t>
              </a:r>
            </a:p>
            <a:p>
              <a:r>
                <a:rPr lang="en-US" sz="2400" b="1" dirty="0">
                  <a:solidFill>
                    <a:srgbClr val="008080"/>
                  </a:solidFill>
                </a:rPr>
                <a:t>Bahan mentah – </a:t>
              </a:r>
              <a:r>
                <a:rPr lang="en-US" sz="2400" b="1" dirty="0" err="1">
                  <a:solidFill>
                    <a:srgbClr val="008080"/>
                  </a:solidFill>
                </a:rPr>
                <a:t>setengah</a:t>
              </a:r>
              <a:r>
                <a:rPr lang="en-US" sz="2400" b="1" dirty="0">
                  <a:solidFill>
                    <a:srgbClr val="008080"/>
                  </a:solidFill>
                </a:rPr>
                <a:t> </a:t>
              </a:r>
              <a:r>
                <a:rPr lang="en-US" sz="2400" b="1" dirty="0" err="1">
                  <a:solidFill>
                    <a:srgbClr val="008080"/>
                  </a:solidFill>
                </a:rPr>
                <a:t>jadi</a:t>
              </a:r>
              <a:r>
                <a:rPr lang="en-US" sz="2400" b="1" dirty="0">
                  <a:solidFill>
                    <a:srgbClr val="008080"/>
                  </a:solidFill>
                </a:rPr>
                <a:t>/</a:t>
              </a:r>
              <a:r>
                <a:rPr lang="en-US" sz="2400" b="1" dirty="0" err="1">
                  <a:solidFill>
                    <a:srgbClr val="008080"/>
                  </a:solidFill>
                </a:rPr>
                <a:t>jadi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  <a:p>
              <a:r>
                <a:rPr lang="en-US" sz="2400" b="1" dirty="0">
                  <a:solidFill>
                    <a:srgbClr val="008080"/>
                  </a:solidFill>
                </a:rPr>
                <a:t>Contoh:</a:t>
              </a:r>
            </a:p>
            <a:p>
              <a:r>
                <a:rPr lang="en-US" sz="2400" b="1" dirty="0" err="1">
                  <a:solidFill>
                    <a:srgbClr val="008080"/>
                  </a:solidFill>
                </a:rPr>
                <a:t>Petani</a:t>
              </a:r>
              <a:r>
                <a:rPr lang="en-US" sz="2400" b="1" dirty="0">
                  <a:solidFill>
                    <a:srgbClr val="008080"/>
                  </a:solidFill>
                </a:rPr>
                <a:t> dan </a:t>
              </a:r>
              <a:r>
                <a:rPr lang="en-US" sz="2400" b="1" dirty="0" err="1">
                  <a:solidFill>
                    <a:srgbClr val="008080"/>
                  </a:solidFill>
                </a:rPr>
                <a:t>nelayan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4594CF-5B8E-4D60-FC19-0D6EE2118D35}"/>
              </a:ext>
            </a:extLst>
          </p:cNvPr>
          <p:cNvGrpSpPr/>
          <p:nvPr/>
        </p:nvGrpSpPr>
        <p:grpSpPr>
          <a:xfrm>
            <a:off x="5244028" y="960623"/>
            <a:ext cx="3421874" cy="2379501"/>
            <a:chOff x="5751583" y="894110"/>
            <a:chExt cx="3131193" cy="20254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F7C9A8-1A84-E661-05B4-BC5AF7B30F10}"/>
                </a:ext>
              </a:extLst>
            </p:cNvPr>
            <p:cNvSpPr/>
            <p:nvPr/>
          </p:nvSpPr>
          <p:spPr>
            <a:xfrm>
              <a:off x="5751583" y="894110"/>
              <a:ext cx="3034275" cy="1992660"/>
            </a:xfrm>
            <a:prstGeom prst="roundRect">
              <a:avLst/>
            </a:prstGeom>
            <a:solidFill>
              <a:srgbClr val="FDE7F0"/>
            </a:solidFill>
            <a:ln w="19050">
              <a:solidFill>
                <a:srgbClr val="3F4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29FD4A-883F-2EE0-DF2A-1EF35A936A14}"/>
                </a:ext>
              </a:extLst>
            </p:cNvPr>
            <p:cNvSpPr txBox="1"/>
            <p:nvPr/>
          </p:nvSpPr>
          <p:spPr>
            <a:xfrm>
              <a:off x="6022185" y="980582"/>
              <a:ext cx="286059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E50242"/>
                  </a:solidFill>
                </a:rPr>
                <a:t>Distribusi</a:t>
              </a:r>
              <a:r>
                <a:rPr lang="en-US" sz="2400" b="1" dirty="0">
                  <a:solidFill>
                    <a:srgbClr val="E50242"/>
                  </a:solidFill>
                </a:rPr>
                <a:t>      </a:t>
              </a:r>
            </a:p>
            <a:p>
              <a:r>
                <a:rPr lang="en-US" sz="2400" b="1" dirty="0" err="1">
                  <a:solidFill>
                    <a:srgbClr val="008080"/>
                  </a:solidFill>
                </a:rPr>
                <a:t>Menyalurkan</a:t>
              </a:r>
              <a:r>
                <a:rPr lang="en-US" sz="2400" b="1" dirty="0">
                  <a:solidFill>
                    <a:srgbClr val="008080"/>
                  </a:solidFill>
                </a:rPr>
                <a:t> barang dan </a:t>
              </a:r>
              <a:r>
                <a:rPr lang="en-US" sz="2400" b="1" dirty="0" err="1">
                  <a:solidFill>
                    <a:srgbClr val="008080"/>
                  </a:solidFill>
                </a:rPr>
                <a:t>jasa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  <a:p>
              <a:r>
                <a:rPr lang="en-US" sz="2400" b="1" dirty="0">
                  <a:solidFill>
                    <a:srgbClr val="008080"/>
                  </a:solidFill>
                </a:rPr>
                <a:t>Contoh:</a:t>
              </a:r>
            </a:p>
            <a:p>
              <a:r>
                <a:rPr lang="en-US" sz="2400" b="1" dirty="0" err="1">
                  <a:solidFill>
                    <a:srgbClr val="008080"/>
                  </a:solidFill>
                </a:rPr>
                <a:t>Agen</a:t>
              </a:r>
              <a:r>
                <a:rPr lang="en-US" sz="2400" b="1" dirty="0">
                  <a:solidFill>
                    <a:srgbClr val="008080"/>
                  </a:solidFill>
                </a:rPr>
                <a:t> dan </a:t>
              </a:r>
              <a:r>
                <a:rPr lang="en-US" sz="2400" b="1" dirty="0" err="1">
                  <a:solidFill>
                    <a:srgbClr val="008080"/>
                  </a:solidFill>
                </a:rPr>
                <a:t>pengecer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FAF6F4-1755-E293-7DB6-431E2661AB37}"/>
              </a:ext>
            </a:extLst>
          </p:cNvPr>
          <p:cNvGrpSpPr/>
          <p:nvPr/>
        </p:nvGrpSpPr>
        <p:grpSpPr>
          <a:xfrm>
            <a:off x="1882910" y="3061714"/>
            <a:ext cx="5070764" cy="1633798"/>
            <a:chOff x="3476906" y="2293414"/>
            <a:chExt cx="3645133" cy="205326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037C69-D6AA-0F1E-4C25-CBA60ACF5109}"/>
                </a:ext>
              </a:extLst>
            </p:cNvPr>
            <p:cNvSpPr/>
            <p:nvPr/>
          </p:nvSpPr>
          <p:spPr>
            <a:xfrm>
              <a:off x="3476906" y="2293414"/>
              <a:ext cx="3303602" cy="205326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3F4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D37A28-653B-79E5-BCC3-9CE7A8A98BA5}"/>
                </a:ext>
              </a:extLst>
            </p:cNvPr>
            <p:cNvSpPr txBox="1"/>
            <p:nvPr/>
          </p:nvSpPr>
          <p:spPr>
            <a:xfrm>
              <a:off x="3538342" y="2347563"/>
              <a:ext cx="35836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E50242"/>
                  </a:solidFill>
                </a:rPr>
                <a:t>Konsumsi</a:t>
              </a:r>
              <a:endParaRPr lang="en-US" sz="2400" b="1" dirty="0">
                <a:solidFill>
                  <a:srgbClr val="E50242"/>
                </a:solidFill>
              </a:endParaRPr>
            </a:p>
            <a:p>
              <a:r>
                <a:rPr lang="en-US" sz="2400" b="1" dirty="0" err="1">
                  <a:solidFill>
                    <a:srgbClr val="008080"/>
                  </a:solidFill>
                </a:rPr>
                <a:t>Memanfaatkan</a:t>
              </a:r>
              <a:r>
                <a:rPr lang="en-US" sz="2400" b="1" dirty="0">
                  <a:solidFill>
                    <a:srgbClr val="008080"/>
                  </a:solidFill>
                </a:rPr>
                <a:t> barang dan </a:t>
              </a:r>
              <a:r>
                <a:rPr lang="en-US" sz="2400" b="1" dirty="0" err="1">
                  <a:solidFill>
                    <a:srgbClr val="008080"/>
                  </a:solidFill>
                </a:rPr>
                <a:t>jasa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  <a:p>
              <a:r>
                <a:rPr lang="en-US" sz="2400" b="1" dirty="0">
                  <a:solidFill>
                    <a:srgbClr val="008080"/>
                  </a:solidFill>
                </a:rPr>
                <a:t>Contoh:</a:t>
              </a:r>
            </a:p>
            <a:p>
              <a:r>
                <a:rPr lang="en-US" sz="2400" b="1" dirty="0">
                  <a:solidFill>
                    <a:srgbClr val="008080"/>
                  </a:solidFill>
                </a:rPr>
                <a:t>Membeli </a:t>
              </a:r>
              <a:r>
                <a:rPr lang="en-US" sz="2400" b="1" dirty="0" err="1">
                  <a:solidFill>
                    <a:srgbClr val="008080"/>
                  </a:solidFill>
                </a:rPr>
                <a:t>pulpen</a:t>
              </a:r>
              <a:r>
                <a:rPr lang="en-US" sz="24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220E292-D8EE-6FCD-F024-D88A5F5FEBD9}"/>
              </a:ext>
            </a:extLst>
          </p:cNvPr>
          <p:cNvSpPr/>
          <p:nvPr/>
        </p:nvSpPr>
        <p:spPr>
          <a:xfrm rot="689134">
            <a:off x="3553139" y="1290566"/>
            <a:ext cx="1990410" cy="626356"/>
          </a:xfrm>
          <a:prstGeom prst="curvedDownArrow">
            <a:avLst/>
          </a:prstGeom>
          <a:solidFill>
            <a:srgbClr val="3F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548306E7-2BDD-0DA7-EF6E-BDE940511EB4}"/>
              </a:ext>
            </a:extLst>
          </p:cNvPr>
          <p:cNvSpPr/>
          <p:nvPr/>
        </p:nvSpPr>
        <p:spPr>
          <a:xfrm rot="8318640">
            <a:off x="6112707" y="3595206"/>
            <a:ext cx="1389987" cy="574815"/>
          </a:xfrm>
          <a:prstGeom prst="curvedDownArrow">
            <a:avLst/>
          </a:prstGeom>
          <a:solidFill>
            <a:srgbClr val="3F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31124-DDDE-7B13-BFBA-84D89B3071A7}"/>
              </a:ext>
            </a:extLst>
          </p:cNvPr>
          <p:cNvSpPr txBox="1"/>
          <p:nvPr/>
        </p:nvSpPr>
        <p:spPr>
          <a:xfrm>
            <a:off x="1436688" y="126810"/>
            <a:ext cx="6048672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Kegiatan Ekonomi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3F4AF8-4BF6-0210-F8DF-7A1FBBBA02B8}"/>
              </a:ext>
            </a:extLst>
          </p:cNvPr>
          <p:cNvSpPr txBox="1"/>
          <p:nvPr/>
        </p:nvSpPr>
        <p:spPr>
          <a:xfrm>
            <a:off x="266029" y="3041026"/>
            <a:ext cx="145989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Produsen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17D100-592C-ECC8-9F03-B8BB8ACF5E72}"/>
              </a:ext>
            </a:extLst>
          </p:cNvPr>
          <p:cNvSpPr txBox="1"/>
          <p:nvPr/>
        </p:nvSpPr>
        <p:spPr>
          <a:xfrm>
            <a:off x="7276133" y="3049417"/>
            <a:ext cx="1730240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Distributor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7838B-CFA4-B5A5-B6FC-198995A368E5}"/>
              </a:ext>
            </a:extLst>
          </p:cNvPr>
          <p:cNvSpPr txBox="1"/>
          <p:nvPr/>
        </p:nvSpPr>
        <p:spPr>
          <a:xfrm>
            <a:off x="4720861" y="4228265"/>
            <a:ext cx="1730240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Konsumen </a:t>
            </a:r>
          </a:p>
        </p:txBody>
      </p:sp>
    </p:spTree>
    <p:extLst>
      <p:ext uri="{BB962C8B-B14F-4D97-AF65-F5344CB8AC3E}">
        <p14:creationId xmlns:p14="http://schemas.microsoft.com/office/powerpoint/2010/main" val="343266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</a:t>
            </a:r>
            <a:r>
              <a:rPr lang="en-US" sz="3200" b="1" dirty="0" err="1">
                <a:solidFill>
                  <a:srgbClr val="002060"/>
                </a:solidFill>
              </a:rPr>
              <a:t>Produksi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06D6D-D14F-BEB7-028B-A9A5A46B2A34}"/>
              </a:ext>
            </a:extLst>
          </p:cNvPr>
          <p:cNvSpPr txBox="1"/>
          <p:nvPr/>
        </p:nvSpPr>
        <p:spPr>
          <a:xfrm>
            <a:off x="2921295" y="4076004"/>
            <a:ext cx="567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PT. </a:t>
            </a:r>
            <a:r>
              <a:rPr lang="en-US" sz="2800" b="1" dirty="0" err="1">
                <a:solidFill>
                  <a:srgbClr val="C00000"/>
                </a:solidFill>
              </a:rPr>
              <a:t>Cimory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memproduksi</a:t>
            </a:r>
            <a:r>
              <a:rPr lang="en-US" sz="2800" b="1" dirty="0">
                <a:solidFill>
                  <a:srgbClr val="C00000"/>
                </a:solidFill>
              </a:rPr>
              <a:t> yogurt  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1091C-3ABA-B98F-96DF-C284C09A0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04" y="855655"/>
            <a:ext cx="4171114" cy="3128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713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</a:t>
            </a:r>
            <a:r>
              <a:rPr lang="en-US" sz="3200" b="1" dirty="0" err="1">
                <a:solidFill>
                  <a:srgbClr val="002060"/>
                </a:solidFill>
              </a:rPr>
              <a:t>Distribusi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2828021" y="3474463"/>
            <a:ext cx="6097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Mendistribusikan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produk</a:t>
            </a:r>
            <a:r>
              <a:rPr lang="en-US" sz="2800" b="1" dirty="0">
                <a:solidFill>
                  <a:srgbClr val="C00000"/>
                </a:solidFill>
              </a:rPr>
              <a:t> yogurt melalui </a:t>
            </a:r>
            <a:r>
              <a:rPr lang="en-US" sz="2800" b="1" i="1" dirty="0">
                <a:solidFill>
                  <a:srgbClr val="C00000"/>
                </a:solidFill>
              </a:rPr>
              <a:t>mini market </a:t>
            </a:r>
            <a:r>
              <a:rPr lang="en-US" sz="2800" b="1" dirty="0">
                <a:solidFill>
                  <a:srgbClr val="C00000"/>
                </a:solidFill>
              </a:rPr>
              <a:t>dan miss </a:t>
            </a:r>
            <a:r>
              <a:rPr lang="en-US" sz="2800" b="1" dirty="0" err="1">
                <a:solidFill>
                  <a:srgbClr val="C00000"/>
                </a:solidFill>
              </a:rPr>
              <a:t>cimory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C8EC5-1DCB-9080-1A92-0727F9940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95" y="1156566"/>
            <a:ext cx="3613248" cy="205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F7AF2-7731-01AF-FFC5-BE4CD8D97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81" y="1092918"/>
            <a:ext cx="2038750" cy="21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3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940467"/>
            <a:ext cx="2484171" cy="38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424112" y="178868"/>
            <a:ext cx="48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</a:t>
            </a:r>
            <a:r>
              <a:rPr lang="en-US" sz="3200" b="1" dirty="0" err="1">
                <a:solidFill>
                  <a:srgbClr val="002060"/>
                </a:solidFill>
              </a:rPr>
              <a:t>Konsumsi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2887164" y="3488569"/>
            <a:ext cx="606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Membeli dan </a:t>
            </a:r>
            <a:r>
              <a:rPr lang="en-US" sz="2800" b="1" dirty="0" err="1">
                <a:solidFill>
                  <a:srgbClr val="C00000"/>
                </a:solidFill>
              </a:rPr>
              <a:t>memakan</a:t>
            </a:r>
            <a:r>
              <a:rPr lang="en-US" sz="2800" b="1" dirty="0">
                <a:solidFill>
                  <a:srgbClr val="C00000"/>
                </a:solidFill>
              </a:rPr>
              <a:t> yogurt </a:t>
            </a:r>
            <a:r>
              <a:rPr lang="en-US" sz="2800" b="1" dirty="0" err="1">
                <a:solidFill>
                  <a:srgbClr val="C00000"/>
                </a:solidFill>
              </a:rPr>
              <a:t>termasuk</a:t>
            </a:r>
            <a:r>
              <a:rPr lang="en-US" sz="2800" b="1" dirty="0">
                <a:solidFill>
                  <a:srgbClr val="C00000"/>
                </a:solidFill>
              </a:rPr>
              <a:t> perilaku </a:t>
            </a:r>
            <a:r>
              <a:rPr lang="en-US" sz="2800" b="1" dirty="0" err="1">
                <a:solidFill>
                  <a:srgbClr val="C00000"/>
                </a:solidFill>
              </a:rPr>
              <a:t>konsumsi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5D17B-732A-0337-DB2D-0A2B7B55E1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97" y="1170019"/>
            <a:ext cx="3028944" cy="2014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AB3CA-45C6-F28B-5694-14E00695E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1190545"/>
            <a:ext cx="2901459" cy="200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7321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 splash">
            <a:extLst>
              <a:ext uri="{FF2B5EF4-FFF2-40B4-BE49-F238E27FC236}">
                <a16:creationId xmlns:a16="http://schemas.microsoft.com/office/drawing/2014/main" id="{5835B7CB-5628-2483-7305-7B27C10DA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866618" y="-1076285"/>
            <a:ext cx="4572000" cy="4572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A7A28C7-4D10-3404-0F84-360D8A7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4" y="2341709"/>
            <a:ext cx="4510301" cy="29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1139F7F-D8F8-E922-EC35-C1B791895B0B}"/>
              </a:ext>
            </a:extLst>
          </p:cNvPr>
          <p:cNvGraphicFramePr/>
          <p:nvPr/>
        </p:nvGraphicFramePr>
        <p:xfrm>
          <a:off x="801371" y="1629547"/>
          <a:ext cx="8029796" cy="434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EF3ABC8-4828-1B10-67FE-D244E6BA4AAA}"/>
              </a:ext>
            </a:extLst>
          </p:cNvPr>
          <p:cNvGrpSpPr/>
          <p:nvPr/>
        </p:nvGrpSpPr>
        <p:grpSpPr>
          <a:xfrm>
            <a:off x="-183855" y="312065"/>
            <a:ext cx="8608327" cy="1210637"/>
            <a:chOff x="176399" y="108956"/>
            <a:chExt cx="5027769" cy="7475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EE3C25-1B74-99EF-0B23-03A46733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6AEB7-5E1B-D0BB-8A41-12241E830E60}"/>
                </a:ext>
              </a:extLst>
            </p:cNvPr>
            <p:cNvSpPr/>
            <p:nvPr/>
          </p:nvSpPr>
          <p:spPr>
            <a:xfrm>
              <a:off x="560699" y="138715"/>
              <a:ext cx="4643469" cy="717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Jenis-Jenis Usaha dalam Bidang Ekonomi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64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66" y="1436218"/>
            <a:ext cx="5221706" cy="3727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11A3C-41C3-EF3A-79D0-3D924DD9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655295-9C72-5255-5B12-FB009A906151}"/>
              </a:ext>
            </a:extLst>
          </p:cNvPr>
          <p:cNvGrpSpPr/>
          <p:nvPr/>
        </p:nvGrpSpPr>
        <p:grpSpPr>
          <a:xfrm>
            <a:off x="-254000" y="352350"/>
            <a:ext cx="8966631" cy="710938"/>
            <a:chOff x="176399" y="108956"/>
            <a:chExt cx="5027769" cy="471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F56FCF-3AFD-8791-9D99-2B8067D1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9" y="108956"/>
              <a:ext cx="4643470" cy="4713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26FDF9-E0DE-D652-4F59-8A08B2E4077A}"/>
                </a:ext>
              </a:extLst>
            </p:cNvPr>
            <p:cNvSpPr/>
            <p:nvPr/>
          </p:nvSpPr>
          <p:spPr>
            <a:xfrm>
              <a:off x="560699" y="138715"/>
              <a:ext cx="4643469" cy="341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Keragaman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Sosial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Budaya di Indonesia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25922-A7FF-DB98-B7F4-1601BB8E2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51" y="198112"/>
            <a:ext cx="1192350" cy="384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4218E-5C7E-1269-BC41-21B6EFEAB239}"/>
              </a:ext>
            </a:extLst>
          </p:cNvPr>
          <p:cNvSpPr txBox="1"/>
          <p:nvPr/>
        </p:nvSpPr>
        <p:spPr>
          <a:xfrm>
            <a:off x="431369" y="2126373"/>
            <a:ext cx="3677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Beberapa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keragaman</a:t>
            </a:r>
            <a:r>
              <a:rPr lang="en-US" sz="2400" dirty="0"/>
              <a:t> budaya yang </a:t>
            </a:r>
            <a:r>
              <a:rPr lang="en-US" sz="2400" dirty="0" err="1"/>
              <a:t>ada</a:t>
            </a:r>
            <a:r>
              <a:rPr lang="en-US" sz="2400" dirty="0"/>
              <a:t> seperti </a:t>
            </a:r>
            <a:r>
              <a:rPr lang="en-US" sz="2400" b="1" dirty="0">
                <a:solidFill>
                  <a:srgbClr val="002060"/>
                </a:solidFill>
              </a:rPr>
              <a:t>pakaian </a:t>
            </a:r>
            <a:r>
              <a:rPr lang="en-US" sz="2400" b="1" dirty="0" err="1">
                <a:solidFill>
                  <a:srgbClr val="002060"/>
                </a:solidFill>
              </a:rPr>
              <a:t>adat</a:t>
            </a:r>
            <a:r>
              <a:rPr lang="en-US" sz="2400" dirty="0">
                <a:solidFill>
                  <a:srgbClr val="00808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makanan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tradisional</a:t>
            </a:r>
            <a:r>
              <a:rPr lang="en-US" sz="2400" dirty="0">
                <a:solidFill>
                  <a:srgbClr val="008080"/>
                </a:solidFill>
              </a:rPr>
              <a:t>, </a:t>
            </a:r>
            <a:r>
              <a:rPr lang="en-US" sz="2400" b="1" dirty="0" err="1">
                <a:solidFill>
                  <a:srgbClr val="C55A11"/>
                </a:solidFill>
              </a:rPr>
              <a:t>bahasa</a:t>
            </a:r>
            <a:r>
              <a:rPr lang="en-US" sz="2400" b="1" dirty="0">
                <a:solidFill>
                  <a:srgbClr val="C55A11"/>
                </a:solidFill>
              </a:rPr>
              <a:t> </a:t>
            </a:r>
            <a:r>
              <a:rPr lang="en-US" sz="2400" b="1" dirty="0" err="1">
                <a:solidFill>
                  <a:srgbClr val="C55A11"/>
                </a:solidFill>
              </a:rPr>
              <a:t>daerah</a:t>
            </a:r>
            <a:r>
              <a:rPr lang="en-US" sz="2400" dirty="0">
                <a:solidFill>
                  <a:srgbClr val="008080"/>
                </a:solidFill>
              </a:rPr>
              <a:t>, </a:t>
            </a:r>
            <a:r>
              <a:rPr lang="en-US" sz="2400" b="1" dirty="0">
                <a:solidFill>
                  <a:srgbClr val="C55A11"/>
                </a:solidFill>
              </a:rPr>
              <a:t>dan </a:t>
            </a:r>
            <a:r>
              <a:rPr lang="en-US" sz="2400" b="1" dirty="0" err="1">
                <a:solidFill>
                  <a:srgbClr val="C55A11"/>
                </a:solidFill>
              </a:rPr>
              <a:t>sebagainya</a:t>
            </a:r>
            <a:r>
              <a:rPr lang="en-US" sz="24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AC20F-6A76-422E-8BA5-51960CEDA9BD}"/>
              </a:ext>
            </a:extLst>
          </p:cNvPr>
          <p:cNvSpPr txBox="1"/>
          <p:nvPr/>
        </p:nvSpPr>
        <p:spPr>
          <a:xfrm>
            <a:off x="431369" y="1142689"/>
            <a:ext cx="459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Kebudayaan</a:t>
            </a:r>
            <a:r>
              <a:rPr lang="en-US" sz="2400" dirty="0"/>
              <a:t> Indonesia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beragam</a:t>
            </a:r>
            <a:r>
              <a:rPr lang="en-US" sz="2400" b="1" dirty="0">
                <a:solidFill>
                  <a:srgbClr val="002060"/>
                </a:solidFill>
              </a:rPr>
              <a:t> dan </a:t>
            </a:r>
            <a:r>
              <a:rPr lang="en-US" sz="2400" b="1" dirty="0" err="1">
                <a:solidFill>
                  <a:srgbClr val="002060"/>
                </a:solidFill>
              </a:rPr>
              <a:t>berkembang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72849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1166068"/>
            <a:ext cx="2340437" cy="36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749063" y="191710"/>
            <a:ext cx="501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Ekonomi </a:t>
            </a:r>
            <a:r>
              <a:rPr lang="en-US" sz="3200" b="1" dirty="0" err="1">
                <a:solidFill>
                  <a:srgbClr val="002060"/>
                </a:solidFill>
              </a:rPr>
              <a:t>Agraris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3061370" y="3896903"/>
            <a:ext cx="187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Pertanian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4068B-654E-D2DD-BC5E-8FAB14E3D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84" y="1166068"/>
            <a:ext cx="2926504" cy="2926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1B1D7-E87D-6164-67EF-924E0148D79F}"/>
              </a:ext>
            </a:extLst>
          </p:cNvPr>
          <p:cNvSpPr txBox="1"/>
          <p:nvPr/>
        </p:nvSpPr>
        <p:spPr>
          <a:xfrm>
            <a:off x="6011759" y="3868792"/>
            <a:ext cx="187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Perikanan</a:t>
            </a:r>
            <a:endParaRPr lang="en-ID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8FE1D8-D2FE-8941-5E35-6979D8F871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77" y="1108497"/>
            <a:ext cx="2926504" cy="29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7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1090670"/>
            <a:ext cx="2388475" cy="374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798379" y="114637"/>
            <a:ext cx="501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Ekonomi </a:t>
            </a:r>
            <a:r>
              <a:rPr lang="en-US" sz="3200" b="1" dirty="0" err="1">
                <a:solidFill>
                  <a:srgbClr val="002060"/>
                </a:solidFill>
              </a:rPr>
              <a:t>Pertambangan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6353540" y="2178794"/>
            <a:ext cx="2470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Penggalian</a:t>
            </a:r>
            <a:r>
              <a:rPr lang="en-US" sz="2800" b="1" dirty="0">
                <a:solidFill>
                  <a:srgbClr val="C00000"/>
                </a:solidFill>
              </a:rPr>
              <a:t> bahan </a:t>
            </a:r>
            <a:r>
              <a:rPr lang="en-US" sz="2800" b="1" dirty="0" err="1">
                <a:solidFill>
                  <a:srgbClr val="C00000"/>
                </a:solidFill>
              </a:rPr>
              <a:t>tambang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ree vector landscape of coal mining scene with crane and trucks">
            <a:extLst>
              <a:ext uri="{FF2B5EF4-FFF2-40B4-BE49-F238E27FC236}">
                <a16:creationId xmlns:a16="http://schemas.microsoft.com/office/drawing/2014/main" id="{A0E18C2A-1BFE-09AA-E727-4294C7A1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79" y="1543870"/>
            <a:ext cx="3175719" cy="291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4902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2" y="1156771"/>
            <a:ext cx="2346361" cy="368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699227" y="159503"/>
            <a:ext cx="501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Ekonomi Perindustrian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4207805" y="4254793"/>
            <a:ext cx="277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Industri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tekstil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965D6-1BEC-9FCB-A170-91247388E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28" y="778120"/>
            <a:ext cx="4246511" cy="35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3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848D445B-55C7-3115-25F5-351A83F5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52C1E-B80A-BD0E-ABB0-CEE2B41F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218563" y="1101687"/>
            <a:ext cx="2381456" cy="373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D795-D87F-E862-26BC-DCF69EEA3B05}"/>
              </a:ext>
            </a:extLst>
          </p:cNvPr>
          <p:cNvSpPr txBox="1"/>
          <p:nvPr/>
        </p:nvSpPr>
        <p:spPr>
          <a:xfrm>
            <a:off x="1699227" y="114637"/>
            <a:ext cx="501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Contoh Kegiatan Ekonomi </a:t>
            </a:r>
            <a:r>
              <a:rPr lang="en-US" sz="3200" b="1" dirty="0" err="1">
                <a:solidFill>
                  <a:srgbClr val="002060"/>
                </a:solidFill>
              </a:rPr>
              <a:t>Perdagangan</a:t>
            </a:r>
            <a:endParaRPr lang="en-ID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2989C-96A2-7391-9F7B-489A1D6A2AC5}"/>
              </a:ext>
            </a:extLst>
          </p:cNvPr>
          <p:cNvSpPr txBox="1"/>
          <p:nvPr/>
        </p:nvSpPr>
        <p:spPr>
          <a:xfrm>
            <a:off x="4257530" y="4228642"/>
            <a:ext cx="316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Jual </a:t>
            </a:r>
            <a:r>
              <a:rPr lang="en-US" sz="2800" b="1" dirty="0" err="1">
                <a:solidFill>
                  <a:srgbClr val="C00000"/>
                </a:solidFill>
              </a:rPr>
              <a:t>beli</a:t>
            </a:r>
            <a:r>
              <a:rPr lang="en-US" sz="2800" b="1" dirty="0">
                <a:solidFill>
                  <a:srgbClr val="C00000"/>
                </a:solidFill>
              </a:rPr>
              <a:t> di pasar</a:t>
            </a:r>
            <a:endParaRPr lang="en-ID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78F87-BF45-2D8E-A0B3-1379DFBB1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90" y="883345"/>
            <a:ext cx="5065212" cy="3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0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plash">
            <a:extLst>
              <a:ext uri="{FF2B5EF4-FFF2-40B4-BE49-F238E27FC236}">
                <a16:creationId xmlns:a16="http://schemas.microsoft.com/office/drawing/2014/main" id="{BDF56616-7E73-4D6C-5BF7-127A37623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866618" y="-1076285"/>
            <a:ext cx="4572000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519875C-386D-3B28-A236-15AB6B57C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828686"/>
              </p:ext>
            </p:extLst>
          </p:nvPr>
        </p:nvGraphicFramePr>
        <p:xfrm>
          <a:off x="2262165" y="234292"/>
          <a:ext cx="6125031" cy="428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E3FF9EE-96C3-F05B-2561-5A950BFDD9F0}"/>
              </a:ext>
            </a:extLst>
          </p:cNvPr>
          <p:cNvSpPr txBox="1"/>
          <p:nvPr/>
        </p:nvSpPr>
        <p:spPr>
          <a:xfrm>
            <a:off x="4477764" y="390977"/>
            <a:ext cx="240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Bekerja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sukarela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05DD4-B74A-AD8B-6FC2-0335EBE65A9C}"/>
              </a:ext>
            </a:extLst>
          </p:cNvPr>
          <p:cNvSpPr txBox="1"/>
          <p:nvPr/>
        </p:nvSpPr>
        <p:spPr>
          <a:xfrm>
            <a:off x="6578005" y="1879573"/>
            <a:ext cx="24040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Sebagian atau seluruh modal </a:t>
            </a:r>
            <a:r>
              <a:rPr lang="en-US" sz="2300" dirty="0" err="1"/>
              <a:t>dimiliki</a:t>
            </a:r>
            <a:r>
              <a:rPr lang="en-US" sz="2300" dirty="0"/>
              <a:t> oleh negara.</a:t>
            </a:r>
            <a:endParaRPr lang="en-ID" sz="23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32EB02-CE5B-9767-B32E-07A1BE63535F}"/>
              </a:ext>
            </a:extLst>
          </p:cNvPr>
          <p:cNvSpPr txBox="1"/>
          <p:nvPr/>
        </p:nvSpPr>
        <p:spPr>
          <a:xfrm>
            <a:off x="3619336" y="2688242"/>
            <a:ext cx="24906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Dikelola</a:t>
            </a:r>
            <a:r>
              <a:rPr lang="en-US" sz="2300" dirty="0"/>
              <a:t> oleh Pemerintah Daerah.</a:t>
            </a:r>
            <a:endParaRPr lang="en-ID" sz="2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2D9A4-B7A3-94A4-6E14-27F72AD65587}"/>
              </a:ext>
            </a:extLst>
          </p:cNvPr>
          <p:cNvSpPr txBox="1"/>
          <p:nvPr/>
        </p:nvSpPr>
        <p:spPr>
          <a:xfrm>
            <a:off x="5126759" y="4206516"/>
            <a:ext cx="416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/>
              <a:t>Dikelola</a:t>
            </a:r>
            <a:r>
              <a:rPr lang="en-US" sz="2300" dirty="0"/>
              <a:t> oleh </a:t>
            </a:r>
            <a:r>
              <a:rPr lang="en-US" sz="2300" dirty="0" err="1"/>
              <a:t>pihak</a:t>
            </a:r>
            <a:r>
              <a:rPr lang="en-US" sz="2300" dirty="0"/>
              <a:t> </a:t>
            </a:r>
            <a:r>
              <a:rPr lang="en-US" sz="2300" dirty="0" err="1"/>
              <a:t>swasta</a:t>
            </a:r>
            <a:r>
              <a:rPr lang="en-US" sz="2300" dirty="0"/>
              <a:t>.</a:t>
            </a:r>
            <a:endParaRPr lang="en-ID"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F6A7-3C77-5A10-383A-A27A46961E03}"/>
              </a:ext>
            </a:extLst>
          </p:cNvPr>
          <p:cNvSpPr txBox="1"/>
          <p:nvPr/>
        </p:nvSpPr>
        <p:spPr>
          <a:xfrm>
            <a:off x="342759" y="1195766"/>
            <a:ext cx="2808513" cy="248578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3500" b="1" dirty="0">
                <a:solidFill>
                  <a:srgbClr val="990033"/>
                </a:solidFill>
              </a:rPr>
              <a:t>Lembaga – Lembaga Ekonomi Masyarakat</a:t>
            </a:r>
          </a:p>
        </p:txBody>
      </p:sp>
    </p:spTree>
    <p:extLst>
      <p:ext uri="{BB962C8B-B14F-4D97-AF65-F5344CB8AC3E}">
        <p14:creationId xmlns:p14="http://schemas.microsoft.com/office/powerpoint/2010/main" val="3246935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 splash">
            <a:extLst>
              <a:ext uri="{FF2B5EF4-FFF2-40B4-BE49-F238E27FC236}">
                <a16:creationId xmlns:a16="http://schemas.microsoft.com/office/drawing/2014/main" id="{16B51B69-6A18-C6E2-D0D5-829F118B3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2274376" y="3357442"/>
            <a:ext cx="4572000" cy="4572000"/>
          </a:xfrm>
          <a:prstGeom prst="rect">
            <a:avLst/>
          </a:prstGeom>
        </p:spPr>
      </p:pic>
      <p:pic>
        <p:nvPicPr>
          <p:cNvPr id="19" name="Picture 2" descr="G:\Template Bupena Merdeka (Konten QR-Media mengajar)\BAHAN\tokoh 1.png">
            <a:extLst>
              <a:ext uri="{FF2B5EF4-FFF2-40B4-BE49-F238E27FC236}">
                <a16:creationId xmlns:a16="http://schemas.microsoft.com/office/drawing/2014/main" id="{33E7CA7A-B878-4E44-C726-AA39CAD5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832419" y="1016472"/>
            <a:ext cx="2632126" cy="372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6DAE9-F858-2D56-6897-023FCFC59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33971"/>
            <a:ext cx="4011219" cy="131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FD42C-3F05-E372-3F86-75B918F9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2" y="749934"/>
            <a:ext cx="63991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3500" b="1" dirty="0">
                <a:solidFill>
                  <a:schemeClr val="tx2"/>
                </a:solidFill>
                <a:latin typeface="Calibri  "/>
                <a:cs typeface="Arial" pitchFamily="34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D071A-F4E4-6440-2E1E-C83986275A7B}"/>
              </a:ext>
            </a:extLst>
          </p:cNvPr>
          <p:cNvSpPr txBox="1"/>
          <p:nvPr/>
        </p:nvSpPr>
        <p:spPr>
          <a:xfrm>
            <a:off x="1592449" y="426769"/>
            <a:ext cx="51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Norma dan Peraturan dalam Masyarakat</a:t>
            </a:r>
            <a:endParaRPr lang="en-ID" sz="2800" b="1" dirty="0">
              <a:solidFill>
                <a:srgbClr val="00808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48363-B95E-19E4-3AF1-EDE48ED6889D}"/>
              </a:ext>
            </a:extLst>
          </p:cNvPr>
          <p:cNvSpPr txBox="1"/>
          <p:nvPr/>
        </p:nvSpPr>
        <p:spPr>
          <a:xfrm>
            <a:off x="704797" y="2606630"/>
            <a:ext cx="5691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Aturan yang berlaku di suatu wilayah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norma</a:t>
            </a:r>
            <a:r>
              <a:rPr lang="en-US" sz="2400" dirty="0"/>
              <a:t>. Aturan ini </a:t>
            </a:r>
            <a:r>
              <a:rPr lang="en-US" sz="2400" dirty="0" err="1"/>
              <a:t>dibuat</a:t>
            </a:r>
            <a:r>
              <a:rPr lang="en-US" sz="2400" dirty="0"/>
              <a:t> agar </a:t>
            </a:r>
            <a:r>
              <a:rPr lang="en-US" sz="2400" dirty="0" err="1"/>
              <a:t>tercipta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suasana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nyaman</a:t>
            </a:r>
            <a:r>
              <a:rPr lang="en-US" sz="2400" b="1" dirty="0">
                <a:solidFill>
                  <a:srgbClr val="C00000"/>
                </a:solidFill>
              </a:rPr>
              <a:t> dan </a:t>
            </a:r>
            <a:r>
              <a:rPr lang="en-US" sz="2400" b="1" dirty="0" err="1">
                <a:solidFill>
                  <a:srgbClr val="C00000"/>
                </a:solidFill>
              </a:rPr>
              <a:t>tenteram</a:t>
            </a:r>
            <a:r>
              <a:rPr lang="en-US" sz="2400" b="1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B51EF2-15A1-BA23-151C-34F027940F69}"/>
              </a:ext>
            </a:extLst>
          </p:cNvPr>
          <p:cNvGrpSpPr/>
          <p:nvPr/>
        </p:nvGrpSpPr>
        <p:grpSpPr>
          <a:xfrm>
            <a:off x="-89316" y="1731835"/>
            <a:ext cx="8130231" cy="710938"/>
            <a:chOff x="187882" y="120676"/>
            <a:chExt cx="5016286" cy="4713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DB9472-4285-A688-4264-BF555039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2" y="120676"/>
              <a:ext cx="4643470" cy="4713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DBF86C-D8EF-2553-CE1E-9527673EBE05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Norma dan Adat </a:t>
              </a:r>
              <a:r>
                <a:rPr lang="en-US" sz="30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Istiadat</a:t>
              </a: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Masyarakat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55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C4898-B3A8-F755-0BA1-EB62FFF5BF7A}"/>
              </a:ext>
            </a:extLst>
          </p:cNvPr>
          <p:cNvSpPr txBox="1"/>
          <p:nvPr/>
        </p:nvSpPr>
        <p:spPr>
          <a:xfrm>
            <a:off x="322698" y="1036968"/>
            <a:ext cx="517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80"/>
                </a:solidFill>
              </a:rPr>
              <a:t>Kita </a:t>
            </a:r>
            <a:r>
              <a:rPr lang="en-US" sz="2400" dirty="0" err="1">
                <a:solidFill>
                  <a:srgbClr val="008080"/>
                </a:solidFill>
              </a:rPr>
              <a:t>harus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mematuhi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norma</a:t>
            </a:r>
            <a:r>
              <a:rPr lang="en-US" sz="2400" b="1" dirty="0">
                <a:solidFill>
                  <a:srgbClr val="E50242"/>
                </a:solidFill>
              </a:rPr>
              <a:t> di mana pun </a:t>
            </a:r>
            <a:r>
              <a:rPr lang="en-US" sz="2400" b="1" dirty="0" err="1">
                <a:solidFill>
                  <a:srgbClr val="E50242"/>
                </a:solidFill>
              </a:rPr>
              <a:t>kita</a:t>
            </a:r>
            <a:r>
              <a:rPr lang="en-US" sz="2400" b="1" dirty="0">
                <a:solidFill>
                  <a:srgbClr val="E50242"/>
                </a:solidFill>
              </a:rPr>
              <a:t> berada</a:t>
            </a:r>
            <a:r>
              <a:rPr lang="en-US" sz="2400" dirty="0">
                <a:solidFill>
                  <a:srgbClr val="008080"/>
                </a:solidFill>
              </a:rPr>
              <a:t>. Seperti </a:t>
            </a:r>
            <a:r>
              <a:rPr lang="en-US" sz="2400" dirty="0" err="1">
                <a:solidFill>
                  <a:srgbClr val="008080"/>
                </a:solidFill>
              </a:rPr>
              <a:t>peribahasa</a:t>
            </a:r>
            <a:r>
              <a:rPr lang="en-US" sz="2400" dirty="0">
                <a:solidFill>
                  <a:srgbClr val="008080"/>
                </a:solidFill>
              </a:rPr>
              <a:t> yang </a:t>
            </a:r>
            <a:r>
              <a:rPr lang="en-US" sz="2400" dirty="0" err="1">
                <a:solidFill>
                  <a:srgbClr val="008080"/>
                </a:solidFill>
              </a:rPr>
              <a:t>berbunyi</a:t>
            </a:r>
            <a:endParaRPr lang="en-US" sz="2400" dirty="0">
              <a:solidFill>
                <a:srgbClr val="0080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A038B-BADD-449D-CA53-8BF5F0CC0AFD}"/>
              </a:ext>
            </a:extLst>
          </p:cNvPr>
          <p:cNvSpPr txBox="1"/>
          <p:nvPr/>
        </p:nvSpPr>
        <p:spPr>
          <a:xfrm>
            <a:off x="2695198" y="3432772"/>
            <a:ext cx="600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80"/>
                </a:solidFill>
              </a:rPr>
              <a:t>Jika </a:t>
            </a:r>
            <a:r>
              <a:rPr lang="en-US" sz="2400" dirty="0" err="1">
                <a:solidFill>
                  <a:srgbClr val="008080"/>
                </a:solidFill>
              </a:rPr>
              <a:t>kita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dirty="0" err="1">
                <a:solidFill>
                  <a:srgbClr val="008080"/>
                </a:solidFill>
              </a:rPr>
              <a:t>berkunjung</a:t>
            </a:r>
            <a:r>
              <a:rPr lang="en-US" sz="2400" dirty="0">
                <a:solidFill>
                  <a:srgbClr val="008080"/>
                </a:solidFill>
              </a:rPr>
              <a:t> ke suatu </a:t>
            </a:r>
            <a:r>
              <a:rPr lang="en-US" sz="2400" dirty="0" err="1">
                <a:solidFill>
                  <a:srgbClr val="008080"/>
                </a:solidFill>
              </a:rPr>
              <a:t>daerah</a:t>
            </a:r>
            <a:r>
              <a:rPr lang="en-US" sz="2400" dirty="0">
                <a:solidFill>
                  <a:srgbClr val="008080"/>
                </a:solidFill>
              </a:rPr>
              <a:t> tertentu, </a:t>
            </a:r>
            <a:r>
              <a:rPr lang="en-US" sz="2400" dirty="0" err="1">
                <a:solidFill>
                  <a:srgbClr val="008080"/>
                </a:solidFill>
              </a:rPr>
              <a:t>kita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harus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menghormati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adat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istiadat</a:t>
            </a:r>
            <a:r>
              <a:rPr lang="en-US" sz="2400" b="1" dirty="0">
                <a:solidFill>
                  <a:srgbClr val="FF0066"/>
                </a:solidFill>
              </a:rPr>
              <a:t> yang berlaku </a:t>
            </a:r>
            <a:r>
              <a:rPr lang="en-US" sz="2400" dirty="0">
                <a:solidFill>
                  <a:srgbClr val="008080"/>
                </a:solidFill>
              </a:rPr>
              <a:t>di </a:t>
            </a:r>
            <a:r>
              <a:rPr lang="en-US" sz="2400" dirty="0" err="1">
                <a:solidFill>
                  <a:srgbClr val="008080"/>
                </a:solidFill>
              </a:rPr>
              <a:t>daerah</a:t>
            </a:r>
            <a:r>
              <a:rPr lang="en-US" sz="2400" dirty="0">
                <a:solidFill>
                  <a:srgbClr val="008080"/>
                </a:solidFill>
              </a:rPr>
              <a:t> tersebut.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5DF8E-C4F5-BE0F-A0C6-A4CB34A1A51A}"/>
              </a:ext>
            </a:extLst>
          </p:cNvPr>
          <p:cNvSpPr txBox="1"/>
          <p:nvPr/>
        </p:nvSpPr>
        <p:spPr>
          <a:xfrm>
            <a:off x="2175785" y="2335911"/>
            <a:ext cx="3967065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990033"/>
                </a:solidFill>
              </a:rPr>
              <a:t>“Di mana bumi </a:t>
            </a:r>
            <a:r>
              <a:rPr lang="en-US" sz="2400" b="1" i="1" dirty="0" err="1">
                <a:solidFill>
                  <a:srgbClr val="990033"/>
                </a:solidFill>
              </a:rPr>
              <a:t>dipijak</a:t>
            </a:r>
            <a:r>
              <a:rPr lang="en-US" sz="2400" b="1" i="1" dirty="0">
                <a:solidFill>
                  <a:srgbClr val="990033"/>
                </a:solidFill>
              </a:rPr>
              <a:t>, di </a:t>
            </a:r>
            <a:r>
              <a:rPr lang="en-US" sz="2400" b="1" i="1" dirty="0" err="1">
                <a:solidFill>
                  <a:srgbClr val="990033"/>
                </a:solidFill>
              </a:rPr>
              <a:t>situlah</a:t>
            </a:r>
            <a:r>
              <a:rPr lang="en-US" sz="2400" b="1" i="1" dirty="0">
                <a:solidFill>
                  <a:srgbClr val="990033"/>
                </a:solidFill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</a:rPr>
              <a:t>langit</a:t>
            </a:r>
            <a:r>
              <a:rPr lang="en-US" sz="2400" b="1" i="1" dirty="0">
                <a:solidFill>
                  <a:srgbClr val="990033"/>
                </a:solidFill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</a:rPr>
              <a:t>dijunjung</a:t>
            </a:r>
            <a:r>
              <a:rPr lang="en-US" sz="2400" b="1" i="1" dirty="0">
                <a:solidFill>
                  <a:srgbClr val="990033"/>
                </a:solidFill>
              </a:rPr>
              <a:t>”.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06FBA-559E-1F14-C4A4-07FE6CFDA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14" y="1935208"/>
            <a:ext cx="4421340" cy="31698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7EBC16-00D6-3E2D-EE81-889C490E088A}"/>
              </a:ext>
            </a:extLst>
          </p:cNvPr>
          <p:cNvSpPr txBox="1"/>
          <p:nvPr/>
        </p:nvSpPr>
        <p:spPr>
          <a:xfrm>
            <a:off x="201430" y="294216"/>
            <a:ext cx="7338614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Norma dan Adat Istiadat di Masyarakat</a:t>
            </a: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0C03346-2113-4EB0-A4ED-3ADBFB667B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860497">
            <a:off x="6696076" y="20389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24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C253B-D7C6-CA4E-83F0-989526CD4DEF}"/>
              </a:ext>
            </a:extLst>
          </p:cNvPr>
          <p:cNvSpPr txBox="1"/>
          <p:nvPr/>
        </p:nvSpPr>
        <p:spPr>
          <a:xfrm>
            <a:off x="526076" y="214209"/>
            <a:ext cx="9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BAB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B4C2-1342-22C4-94D6-7BC884C7B696}"/>
              </a:ext>
            </a:extLst>
          </p:cNvPr>
          <p:cNvSpPr txBox="1"/>
          <p:nvPr/>
        </p:nvSpPr>
        <p:spPr>
          <a:xfrm>
            <a:off x="704797" y="819536"/>
            <a:ext cx="47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8</a:t>
            </a:r>
            <a:endParaRPr lang="en-ID" sz="3200" b="1" dirty="0">
              <a:solidFill>
                <a:srgbClr val="FFFFFF"/>
              </a:solidFill>
            </a:endParaRPr>
          </a:p>
        </p:txBody>
      </p:sp>
      <p:pic>
        <p:nvPicPr>
          <p:cNvPr id="3" name="Graphic 2" descr="A splash">
            <a:extLst>
              <a:ext uri="{FF2B5EF4-FFF2-40B4-BE49-F238E27FC236}">
                <a16:creationId xmlns:a16="http://schemas.microsoft.com/office/drawing/2014/main" id="{359E076C-9EA7-AEC8-F941-0DB79622D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9243">
            <a:off x="-1926579" y="-1076284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F53754-40A0-3D69-CCE0-D066C51C25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" y="1239088"/>
            <a:ext cx="4982998" cy="3321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E37CA-9B7A-B949-3837-8B79067D34AC}"/>
              </a:ext>
            </a:extLst>
          </p:cNvPr>
          <p:cNvSpPr txBox="1"/>
          <p:nvPr/>
        </p:nvSpPr>
        <p:spPr>
          <a:xfrm>
            <a:off x="5583517" y="1469790"/>
            <a:ext cx="2959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Grebeg</a:t>
            </a:r>
            <a:r>
              <a:rPr lang="en-US" sz="2400" dirty="0"/>
              <a:t> merupakan </a:t>
            </a:r>
            <a:r>
              <a:rPr lang="en-US" sz="2400" b="1" dirty="0">
                <a:solidFill>
                  <a:srgbClr val="FF0066"/>
                </a:solidFill>
              </a:rPr>
              <a:t>perayaan </a:t>
            </a:r>
            <a:r>
              <a:rPr lang="en-US" sz="2400" b="1" dirty="0" err="1">
                <a:solidFill>
                  <a:srgbClr val="FF0066"/>
                </a:solidFill>
              </a:rPr>
              <a:t>rutin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yang diadakan </a:t>
            </a:r>
            <a:r>
              <a:rPr lang="en-US" sz="2400" dirty="0" err="1"/>
              <a:t>masyarakat</a:t>
            </a:r>
            <a:r>
              <a:rPr lang="en-US" sz="2400" dirty="0"/>
              <a:t> Jawa untuk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memperingati</a:t>
            </a:r>
            <a:r>
              <a:rPr lang="en-US" sz="2400" b="1" dirty="0">
                <a:solidFill>
                  <a:srgbClr val="7030A0"/>
                </a:solidFill>
              </a:rPr>
              <a:t> suatu </a:t>
            </a:r>
            <a:r>
              <a:rPr lang="en-US" sz="2400" b="1" dirty="0" err="1">
                <a:solidFill>
                  <a:srgbClr val="7030A0"/>
                </a:solidFill>
              </a:rPr>
              <a:t>peristiwa</a:t>
            </a:r>
            <a:r>
              <a:rPr lang="en-US" sz="2400" b="1" dirty="0">
                <a:solidFill>
                  <a:srgbClr val="7030A0"/>
                </a:solidFill>
              </a:rPr>
              <a:t> penting</a:t>
            </a:r>
            <a:r>
              <a:rPr lang="en-US" sz="2400" dirty="0">
                <a:solidFill>
                  <a:srgbClr val="008080"/>
                </a:solidFill>
              </a:rPr>
              <a:t>. </a:t>
            </a:r>
            <a:r>
              <a:rPr lang="en-US" sz="2400" b="1" dirty="0" err="1">
                <a:solidFill>
                  <a:srgbClr val="FFC000"/>
                </a:solidFill>
              </a:rPr>
              <a:t>Grebeg</a:t>
            </a:r>
            <a:r>
              <a:rPr lang="en-US" sz="2400" dirty="0">
                <a:solidFill>
                  <a:srgbClr val="008080"/>
                </a:solidFill>
              </a:rPr>
              <a:t> </a:t>
            </a:r>
            <a:r>
              <a:rPr lang="en-US" sz="2400" dirty="0"/>
              <a:t>adalah </a:t>
            </a:r>
            <a:r>
              <a:rPr lang="en-US" sz="2400" b="1" dirty="0" err="1">
                <a:solidFill>
                  <a:srgbClr val="002060"/>
                </a:solidFill>
              </a:rPr>
              <a:t>bagian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adat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istiadat</a:t>
            </a:r>
            <a:r>
              <a:rPr lang="en-US" sz="2400" dirty="0"/>
              <a:t>.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57AAB-EED1-3311-8CA4-849ED155C8A4}"/>
              </a:ext>
            </a:extLst>
          </p:cNvPr>
          <p:cNvSpPr txBox="1"/>
          <p:nvPr/>
        </p:nvSpPr>
        <p:spPr>
          <a:xfrm>
            <a:off x="1912477" y="360858"/>
            <a:ext cx="52957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Grebeg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0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42F61AD9-6A04-B8DC-FEC8-1DA7621D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24" y="-106363"/>
            <a:ext cx="9132376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59B9C-7AE3-3B24-CC48-9F3268756160}"/>
              </a:ext>
            </a:extLst>
          </p:cNvPr>
          <p:cNvSpPr txBox="1"/>
          <p:nvPr/>
        </p:nvSpPr>
        <p:spPr>
          <a:xfrm>
            <a:off x="1084874" y="1086471"/>
            <a:ext cx="4347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50242"/>
                </a:solidFill>
              </a:rPr>
              <a:t>Adat </a:t>
            </a:r>
            <a:r>
              <a:rPr lang="en-US" sz="2500" b="1" dirty="0" err="1">
                <a:solidFill>
                  <a:srgbClr val="E50242"/>
                </a:solidFill>
              </a:rPr>
              <a:t>istiadat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>
                <a:solidFill>
                  <a:srgbClr val="008080"/>
                </a:solidFill>
              </a:rPr>
              <a:t>adalah </a:t>
            </a:r>
            <a:r>
              <a:rPr lang="en-US" sz="2500" b="1" dirty="0">
                <a:solidFill>
                  <a:srgbClr val="E50242"/>
                </a:solidFill>
              </a:rPr>
              <a:t>aturan tidak </a:t>
            </a:r>
            <a:r>
              <a:rPr lang="en-US" sz="2500" b="1" dirty="0" err="1">
                <a:solidFill>
                  <a:srgbClr val="E50242"/>
                </a:solidFill>
              </a:rPr>
              <a:t>tertulis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>
                <a:solidFill>
                  <a:srgbClr val="008080"/>
                </a:solidFill>
              </a:rPr>
              <a:t>yang </a:t>
            </a:r>
            <a:r>
              <a:rPr lang="en-US" sz="2500" b="1" dirty="0" err="1">
                <a:solidFill>
                  <a:srgbClr val="008080"/>
                </a:solidFill>
              </a:rPr>
              <a:t>diakui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sebagai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hal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>
                <a:solidFill>
                  <a:srgbClr val="E50242"/>
                </a:solidFill>
              </a:rPr>
              <a:t>baik</a:t>
            </a:r>
            <a:r>
              <a:rPr lang="en-US" sz="2500" b="1" dirty="0">
                <a:solidFill>
                  <a:srgbClr val="008080"/>
                </a:solidFill>
              </a:rPr>
              <a:t> dan </a:t>
            </a:r>
            <a:r>
              <a:rPr lang="en-US" sz="2500" b="1" dirty="0" err="1">
                <a:solidFill>
                  <a:srgbClr val="008080"/>
                </a:solidFill>
              </a:rPr>
              <a:t>menjadi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kebiasaan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37A28-653B-79E5-BCC3-9CE7A8A98BA5}"/>
              </a:ext>
            </a:extLst>
          </p:cNvPr>
          <p:cNvSpPr txBox="1"/>
          <p:nvPr/>
        </p:nvSpPr>
        <p:spPr>
          <a:xfrm>
            <a:off x="1672425" y="2891569"/>
            <a:ext cx="3925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8080"/>
                </a:solidFill>
              </a:rPr>
              <a:t>Kebiasaan</a:t>
            </a:r>
            <a:r>
              <a:rPr lang="en-US" sz="2500" b="1" dirty="0">
                <a:solidFill>
                  <a:srgbClr val="008080"/>
                </a:solidFill>
              </a:rPr>
              <a:t> tersebut dilakukan </a:t>
            </a:r>
            <a:r>
              <a:rPr lang="en-US" sz="2500" b="1" dirty="0" err="1">
                <a:solidFill>
                  <a:srgbClr val="008080"/>
                </a:solidFill>
              </a:rPr>
              <a:t>secara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>
                <a:solidFill>
                  <a:srgbClr val="E50242"/>
                </a:solidFill>
              </a:rPr>
              <a:t>turun-</a:t>
            </a:r>
            <a:r>
              <a:rPr lang="en-US" sz="2500" b="1" dirty="0" err="1">
                <a:solidFill>
                  <a:srgbClr val="E50242"/>
                </a:solidFill>
              </a:rPr>
              <a:t>temurun</a:t>
            </a:r>
            <a:r>
              <a:rPr lang="en-US" sz="2500" b="1" dirty="0">
                <a:solidFill>
                  <a:srgbClr val="008080"/>
                </a:solidFill>
              </a:rPr>
              <a:t> oleh </a:t>
            </a:r>
            <a:r>
              <a:rPr lang="en-US" sz="2500" b="1" dirty="0" err="1">
                <a:solidFill>
                  <a:srgbClr val="008080"/>
                </a:solidFill>
              </a:rPr>
              <a:t>masyarakat</a:t>
            </a:r>
            <a:r>
              <a:rPr lang="en-US" sz="2500" b="1" dirty="0">
                <a:solidFill>
                  <a:srgbClr val="008080"/>
                </a:solidFill>
              </a:rPr>
              <a:t> sekitar.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-360391" y="275837"/>
            <a:ext cx="6048672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Adat Istiadat di Indonesia </a:t>
            </a:r>
          </a:p>
        </p:txBody>
      </p:sp>
      <p:pic>
        <p:nvPicPr>
          <p:cNvPr id="17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4C8B8EB6-20DE-7EDE-D98A-3C2D55C3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5508641" y="827128"/>
            <a:ext cx="2550485" cy="400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6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06A9C106-C4A3-AB5C-4D0B-3CA98434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3247" y="-110169"/>
            <a:ext cx="9057078" cy="5077715"/>
          </a:xfrm>
          <a:prstGeom prst="rect">
            <a:avLst/>
          </a:prstGeom>
          <a:noFill/>
        </p:spPr>
      </p:pic>
      <p:pic>
        <p:nvPicPr>
          <p:cNvPr id="1026" name="Picture 2" descr="Fahombo / Hombo Batu, Tradisi Lompat Batu Nias, Sumatera Utara | Island  nations, Village photography, Nicobar islands">
            <a:extLst>
              <a:ext uri="{FF2B5EF4-FFF2-40B4-BE49-F238E27FC236}">
                <a16:creationId xmlns:a16="http://schemas.microsoft.com/office/drawing/2014/main" id="{7EEFA2E8-0941-6CE6-A84E-C0DF30DE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3" y="0"/>
            <a:ext cx="3106757" cy="55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452679-60E2-3688-0C73-D99BA0603617}"/>
              </a:ext>
            </a:extLst>
          </p:cNvPr>
          <p:cNvSpPr/>
          <p:nvPr/>
        </p:nvSpPr>
        <p:spPr>
          <a:xfrm>
            <a:off x="761690" y="1292250"/>
            <a:ext cx="3664178" cy="646986"/>
          </a:xfrm>
          <a:prstGeom prst="roundRect">
            <a:avLst/>
          </a:prstGeom>
          <a:solidFill>
            <a:srgbClr val="B4694D"/>
          </a:solidFill>
          <a:ln>
            <a:solidFill>
              <a:srgbClr val="FFE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Badui</a:t>
            </a:r>
            <a:endParaRPr lang="en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00E018-D5E1-21B3-E6EA-CDEFCAB53178}"/>
              </a:ext>
            </a:extLst>
          </p:cNvPr>
          <p:cNvSpPr/>
          <p:nvPr/>
        </p:nvSpPr>
        <p:spPr>
          <a:xfrm>
            <a:off x="761690" y="3031598"/>
            <a:ext cx="3664178" cy="724696"/>
          </a:xfrm>
          <a:prstGeom prst="roundRect">
            <a:avLst/>
          </a:prstGeom>
          <a:solidFill>
            <a:srgbClr val="B4694D"/>
          </a:solidFill>
          <a:ln>
            <a:solidFill>
              <a:srgbClr val="FFE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Awig-Awig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Masyarakat Bali</a:t>
            </a:r>
            <a:endParaRPr lang="en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314727-AB51-3034-0062-09BDD60FA1F2}"/>
              </a:ext>
            </a:extLst>
          </p:cNvPr>
          <p:cNvSpPr/>
          <p:nvPr/>
        </p:nvSpPr>
        <p:spPr>
          <a:xfrm>
            <a:off x="751507" y="2165521"/>
            <a:ext cx="3664178" cy="646986"/>
          </a:xfrm>
          <a:prstGeom prst="roundRect">
            <a:avLst/>
          </a:prstGeom>
          <a:solidFill>
            <a:srgbClr val="B4694D"/>
          </a:solidFill>
          <a:ln>
            <a:solidFill>
              <a:srgbClr val="FFE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Tradisi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Fahombo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Nias</a:t>
            </a:r>
            <a:endParaRPr lang="en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315A98-5E02-403C-B2BD-5ADF37648524}"/>
              </a:ext>
            </a:extLst>
          </p:cNvPr>
          <p:cNvSpPr/>
          <p:nvPr/>
        </p:nvSpPr>
        <p:spPr>
          <a:xfrm>
            <a:off x="735532" y="3923079"/>
            <a:ext cx="5052446" cy="646986"/>
          </a:xfrm>
          <a:prstGeom prst="roundRect">
            <a:avLst/>
          </a:prstGeom>
          <a:solidFill>
            <a:srgbClr val="B4694D"/>
          </a:solidFill>
          <a:ln>
            <a:solidFill>
              <a:srgbClr val="FFE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Matrilineal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Minangkabau</a:t>
            </a:r>
            <a:endParaRPr lang="en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4E2CB-034F-39B0-F5A5-68AC6F738C62}"/>
              </a:ext>
            </a:extLst>
          </p:cNvPr>
          <p:cNvSpPr txBox="1"/>
          <p:nvPr/>
        </p:nvSpPr>
        <p:spPr>
          <a:xfrm>
            <a:off x="161925" y="-29631"/>
            <a:ext cx="5376787" cy="119181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Contoh Adat Istiadat di Indonesia </a:t>
            </a:r>
          </a:p>
        </p:txBody>
      </p:sp>
    </p:spTree>
    <p:extLst>
      <p:ext uri="{BB962C8B-B14F-4D97-AF65-F5344CB8AC3E}">
        <p14:creationId xmlns:p14="http://schemas.microsoft.com/office/powerpoint/2010/main" val="58232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60484"/>
            <a:ext cx="4477463" cy="918705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</a:t>
            </a:r>
            <a:r>
              <a:rPr lang="en-US" sz="2800" b="1" dirty="0" err="1"/>
              <a:t>Keragaman</a:t>
            </a:r>
            <a:r>
              <a:rPr lang="en-US" sz="2800" b="1" dirty="0"/>
              <a:t> Bahasa Daerah</a:t>
            </a:r>
            <a:endParaRPr lang="en-ID" sz="2800" b="1" dirty="0"/>
          </a:p>
        </p:txBody>
      </p:sp>
      <p:pic>
        <p:nvPicPr>
          <p:cNvPr id="1028" name="Picture 4" descr="Kekayaan Alam Melimpah, Kutukan atau Anugerah bagi Tanah Papua? -  Greenpeace Indonesia">
            <a:extLst>
              <a:ext uri="{FF2B5EF4-FFF2-40B4-BE49-F238E27FC236}">
                <a16:creationId xmlns:a16="http://schemas.microsoft.com/office/drawing/2014/main" id="{0DB4F393-1864-07AD-B308-F15C4BFB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7" y="1574278"/>
            <a:ext cx="2772765" cy="184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474916" y="3369556"/>
            <a:ext cx="2051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Papua - </a:t>
            </a:r>
            <a:r>
              <a:rPr lang="en-US" sz="2400" b="1" dirty="0" err="1">
                <a:solidFill>
                  <a:srgbClr val="3F497F"/>
                </a:solidFill>
              </a:rPr>
              <a:t>Abun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30" name="Picture 6" descr="Kekayaan Budaya Nusa Tenggara Timur Indonesia">
            <a:extLst>
              <a:ext uri="{FF2B5EF4-FFF2-40B4-BE49-F238E27FC236}">
                <a16:creationId xmlns:a16="http://schemas.microsoft.com/office/drawing/2014/main" id="{895B34F3-8157-1830-2A5F-D7466577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22" y="1574277"/>
            <a:ext cx="2773908" cy="184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3259654" y="3391168"/>
            <a:ext cx="252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Nusa Tenggara Timur - </a:t>
            </a:r>
            <a:r>
              <a:rPr lang="en-US" sz="2400" b="1" dirty="0" err="1">
                <a:solidFill>
                  <a:srgbClr val="3F497F"/>
                </a:solidFill>
              </a:rPr>
              <a:t>Alor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6502834" y="3391168"/>
            <a:ext cx="230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Kalimantan – Dayak Kapuas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person, dancer, raft, ride&#10;&#10;Description automatically generated">
            <a:extLst>
              <a:ext uri="{FF2B5EF4-FFF2-40B4-BE49-F238E27FC236}">
                <a16:creationId xmlns:a16="http://schemas.microsoft.com/office/drawing/2014/main" id="{2B68ED83-873D-0687-2E1E-6B106DBDB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60" y="1574278"/>
            <a:ext cx="2784297" cy="184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8130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A splash">
            <a:extLst>
              <a:ext uri="{FF2B5EF4-FFF2-40B4-BE49-F238E27FC236}">
                <a16:creationId xmlns:a16="http://schemas.microsoft.com/office/drawing/2014/main" id="{92D4B9AB-ABEB-9CB7-F422-E332460B3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926579" y="-1076284"/>
            <a:ext cx="4572000" cy="4572000"/>
          </a:xfrm>
          <a:prstGeom prst="rect">
            <a:avLst/>
          </a:prstGeom>
        </p:spPr>
      </p:pic>
      <p:pic>
        <p:nvPicPr>
          <p:cNvPr id="2050" name="Picture 2" descr="Undang-Undang Hak Asasi Manusia (HAM): Tim Permata Press - Belbuk.com">
            <a:extLst>
              <a:ext uri="{FF2B5EF4-FFF2-40B4-BE49-F238E27FC236}">
                <a16:creationId xmlns:a16="http://schemas.microsoft.com/office/drawing/2014/main" id="{635375A4-AF9B-1083-BE5F-083B9185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26" y="818023"/>
            <a:ext cx="2527428" cy="3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22ABC-D656-DF6B-B771-40DAD2345F05}"/>
              </a:ext>
            </a:extLst>
          </p:cNvPr>
          <p:cNvSpPr txBox="1"/>
          <p:nvPr/>
        </p:nvSpPr>
        <p:spPr>
          <a:xfrm>
            <a:off x="889057" y="1812935"/>
            <a:ext cx="4233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Peraturan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dibuat</a:t>
            </a:r>
            <a:r>
              <a:rPr lang="en-US" sz="2400" b="1" dirty="0">
                <a:solidFill>
                  <a:srgbClr val="008080"/>
                </a:solidFill>
              </a:rPr>
              <a:t> dalam </a:t>
            </a:r>
            <a:r>
              <a:rPr lang="en-US" sz="2400" b="1" dirty="0" err="1">
                <a:solidFill>
                  <a:srgbClr val="E50242"/>
                </a:solidFill>
              </a:rPr>
              <a:t>bentuk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tertulis</a:t>
            </a:r>
            <a:r>
              <a:rPr lang="en-US" sz="2400" b="1" dirty="0">
                <a:solidFill>
                  <a:srgbClr val="E50242"/>
                </a:solidFill>
              </a:rPr>
              <a:t> oleh pemerintah </a:t>
            </a:r>
            <a:r>
              <a:rPr lang="en-US" sz="2400" b="1" dirty="0">
                <a:solidFill>
                  <a:srgbClr val="008080"/>
                </a:solidFill>
              </a:rPr>
              <a:t>suatu negara atau wilayah. </a:t>
            </a:r>
            <a:r>
              <a:rPr lang="en-US" sz="2400" b="1" dirty="0" err="1">
                <a:solidFill>
                  <a:srgbClr val="0070C0"/>
                </a:solidFill>
              </a:rPr>
              <a:t>Bersifat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memaksa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dan </a:t>
            </a:r>
            <a:r>
              <a:rPr lang="en-US" sz="2400" b="1" dirty="0" err="1">
                <a:solidFill>
                  <a:srgbClr val="008080"/>
                </a:solidFill>
              </a:rPr>
              <a:t>apabila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di </a:t>
            </a:r>
            <a:r>
              <a:rPr lang="en-US" sz="2400" b="1" dirty="0" err="1">
                <a:solidFill>
                  <a:srgbClr val="7030A0"/>
                </a:solidFill>
              </a:rPr>
              <a:t>langgar</a:t>
            </a:r>
            <a:r>
              <a:rPr lang="en-US" sz="2400" b="1" dirty="0">
                <a:solidFill>
                  <a:srgbClr val="7030A0"/>
                </a:solidFill>
              </a:rPr>
              <a:t> dapat </a:t>
            </a:r>
            <a:r>
              <a:rPr lang="en-US" sz="2400" b="1" dirty="0" err="1">
                <a:solidFill>
                  <a:srgbClr val="7030A0"/>
                </a:solidFill>
              </a:rPr>
              <a:t>terkena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sanksi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Contoh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Undang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undang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ID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F1A7B-105A-9874-1AE2-B1DB131053A5}"/>
              </a:ext>
            </a:extLst>
          </p:cNvPr>
          <p:cNvSpPr txBox="1"/>
          <p:nvPr/>
        </p:nvSpPr>
        <p:spPr>
          <a:xfrm>
            <a:off x="318496" y="1021157"/>
            <a:ext cx="305053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1. Peraturan Tertulis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E40FF5-6E56-59E5-080E-4E557195CEA7}"/>
              </a:ext>
            </a:extLst>
          </p:cNvPr>
          <p:cNvGrpSpPr/>
          <p:nvPr/>
        </p:nvGrpSpPr>
        <p:grpSpPr>
          <a:xfrm>
            <a:off x="-89316" y="59130"/>
            <a:ext cx="8130231" cy="710938"/>
            <a:chOff x="187882" y="120676"/>
            <a:chExt cx="5016286" cy="4713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474C20-4CD4-736A-15FE-19BD5D79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2" y="120676"/>
              <a:ext cx="4643470" cy="4713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E1A33-9C2E-4F40-905C-D4BE6097B4F4}"/>
                </a:ext>
              </a:extLst>
            </p:cNvPr>
            <p:cNvSpPr/>
            <p:nvPr/>
          </p:nvSpPr>
          <p:spPr>
            <a:xfrm>
              <a:off x="560699" y="138715"/>
              <a:ext cx="4643469" cy="381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6875" indent="-396875">
                <a:lnSpc>
                  <a:spcPct val="110000"/>
                </a:lnSpc>
                <a:buSzPct val="100000"/>
              </a:pPr>
              <a:r>
                <a:rPr lang="en-US" sz="30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Aturan Tertulis dan Tidak Tertulis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632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 splash">
            <a:extLst>
              <a:ext uri="{FF2B5EF4-FFF2-40B4-BE49-F238E27FC236}">
                <a16:creationId xmlns:a16="http://schemas.microsoft.com/office/drawing/2014/main" id="{E1CD4757-1FBC-353C-1C81-78794164D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09243">
            <a:off x="-1866618" y="-1076285"/>
            <a:ext cx="4572000" cy="4572000"/>
          </a:xfrm>
          <a:prstGeom prst="rect">
            <a:avLst/>
          </a:prstGeom>
        </p:spPr>
      </p:pic>
      <p:pic>
        <p:nvPicPr>
          <p:cNvPr id="3074" name="Picture 2" descr="Pengertian Adat Istiadat Menurut Para Ahli, Macam Hingga Contohnya">
            <a:extLst>
              <a:ext uri="{FF2B5EF4-FFF2-40B4-BE49-F238E27FC236}">
                <a16:creationId xmlns:a16="http://schemas.microsoft.com/office/drawing/2014/main" id="{06388389-531C-EF18-20E6-9F2A674E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49235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22ABC-D656-DF6B-B771-40DAD2345F05}"/>
              </a:ext>
            </a:extLst>
          </p:cNvPr>
          <p:cNvSpPr txBox="1"/>
          <p:nvPr/>
        </p:nvSpPr>
        <p:spPr>
          <a:xfrm>
            <a:off x="593311" y="1643115"/>
            <a:ext cx="3390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</a:rPr>
              <a:t>Peraturan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E50242"/>
                </a:solidFill>
              </a:rPr>
              <a:t>disesuaikan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dengan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kondisi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 err="1">
                <a:solidFill>
                  <a:srgbClr val="E50242"/>
                </a:solidFill>
              </a:rPr>
              <a:t>masyarakat</a:t>
            </a:r>
            <a:r>
              <a:rPr lang="en-US" sz="2400" b="1" dirty="0">
                <a:solidFill>
                  <a:srgbClr val="E50242"/>
                </a:solidFill>
              </a:rPr>
              <a:t> </a:t>
            </a:r>
            <a:r>
              <a:rPr lang="en-US" sz="2400" b="1" dirty="0">
                <a:solidFill>
                  <a:srgbClr val="008080"/>
                </a:solidFill>
              </a:rPr>
              <a:t>di </a:t>
            </a:r>
            <a:r>
              <a:rPr lang="en-US" sz="2400" b="1" dirty="0" err="1">
                <a:solidFill>
                  <a:srgbClr val="008080"/>
                </a:solidFill>
              </a:rPr>
              <a:t>daerah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setempat</a:t>
            </a:r>
            <a:r>
              <a:rPr lang="en-US" sz="2400" b="1" dirty="0">
                <a:solidFill>
                  <a:srgbClr val="008080"/>
                </a:solidFill>
              </a:rPr>
              <a:t>. </a:t>
            </a:r>
            <a:r>
              <a:rPr lang="en-US" sz="2400" b="1" dirty="0" err="1">
                <a:solidFill>
                  <a:srgbClr val="7030A0"/>
                </a:solidFill>
              </a:rPr>
              <a:t>Sanksi</a:t>
            </a:r>
            <a:r>
              <a:rPr lang="en-US" sz="2400" b="1" dirty="0">
                <a:solidFill>
                  <a:srgbClr val="008080"/>
                </a:solidFill>
              </a:rPr>
              <a:t> yang </a:t>
            </a:r>
            <a:r>
              <a:rPr lang="en-US" sz="2400" b="1" dirty="0" err="1">
                <a:solidFill>
                  <a:srgbClr val="008080"/>
                </a:solidFill>
              </a:rPr>
              <a:t>diterima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pelanggar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peraturan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lebih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ringan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Contoh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adat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istiadat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ID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2B11C-094C-2231-7FB8-97351FB43C47}"/>
              </a:ext>
            </a:extLst>
          </p:cNvPr>
          <p:cNvSpPr txBox="1"/>
          <p:nvPr/>
        </p:nvSpPr>
        <p:spPr>
          <a:xfrm>
            <a:off x="182027" y="145425"/>
            <a:ext cx="5376787" cy="64698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fi-FI" sz="3200" b="1" dirty="0">
                <a:solidFill>
                  <a:srgbClr val="990033"/>
                </a:solidFill>
              </a:rPr>
              <a:t>Jenis – Jenis Peraturan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F1A7B-105A-9874-1AE2-B1DB131053A5}"/>
              </a:ext>
            </a:extLst>
          </p:cNvPr>
          <p:cNvSpPr txBox="1"/>
          <p:nvPr/>
        </p:nvSpPr>
        <p:spPr>
          <a:xfrm>
            <a:off x="593311" y="943439"/>
            <a:ext cx="3967065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8080"/>
              </a:buClr>
            </a:pPr>
            <a:r>
              <a:rPr lang="fi-FI" sz="2400" b="1" dirty="0">
                <a:solidFill>
                  <a:srgbClr val="990033"/>
                </a:solidFill>
              </a:rPr>
              <a:t>2. Peraturan Tidak Tertulis </a:t>
            </a:r>
          </a:p>
        </p:txBody>
      </p:sp>
    </p:spTree>
    <p:extLst>
      <p:ext uri="{BB962C8B-B14F-4D97-AF65-F5344CB8AC3E}">
        <p14:creationId xmlns:p14="http://schemas.microsoft.com/office/powerpoint/2010/main" val="237853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D4F3D61C-8A04-CEFC-57EA-12D8EB19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77108" y="-106363"/>
            <a:ext cx="10521108" cy="524986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B861F-2B2C-43CC-1AEC-C267D920F2E6}"/>
              </a:ext>
            </a:extLst>
          </p:cNvPr>
          <p:cNvSpPr txBox="1"/>
          <p:nvPr/>
        </p:nvSpPr>
        <p:spPr>
          <a:xfrm>
            <a:off x="375371" y="206970"/>
            <a:ext cx="53321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8080"/>
                </a:solidFill>
              </a:rPr>
              <a:t>Setiap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peraturan</a:t>
            </a:r>
            <a:r>
              <a:rPr lang="en-US" sz="2600" b="1" dirty="0">
                <a:solidFill>
                  <a:srgbClr val="008080"/>
                </a:solidFill>
              </a:rPr>
              <a:t>, </a:t>
            </a:r>
            <a:r>
              <a:rPr lang="en-US" sz="2600" b="1" dirty="0" err="1">
                <a:solidFill>
                  <a:srgbClr val="008080"/>
                </a:solidFill>
              </a:rPr>
              <a:t>baik</a:t>
            </a:r>
            <a:r>
              <a:rPr lang="en-US" sz="2600" b="1" dirty="0">
                <a:solidFill>
                  <a:srgbClr val="008080"/>
                </a:solidFill>
              </a:rPr>
              <a:t> yang </a:t>
            </a:r>
            <a:r>
              <a:rPr lang="en-US" sz="2600" b="1" dirty="0" err="1">
                <a:solidFill>
                  <a:srgbClr val="008080"/>
                </a:solidFill>
              </a:rPr>
              <a:t>tertulis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atau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tidak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tertulis</a:t>
            </a:r>
            <a:r>
              <a:rPr lang="en-US" sz="2600" b="1" dirty="0">
                <a:solidFill>
                  <a:srgbClr val="008080"/>
                </a:solidFill>
              </a:rPr>
              <a:t>, </a:t>
            </a:r>
            <a:r>
              <a:rPr lang="en-US" sz="2600" b="1" dirty="0" err="1">
                <a:solidFill>
                  <a:srgbClr val="E50242"/>
                </a:solidFill>
              </a:rPr>
              <a:t>harus</a:t>
            </a:r>
            <a:r>
              <a:rPr lang="en-US" sz="2600" b="1" dirty="0">
                <a:solidFill>
                  <a:srgbClr val="E50242"/>
                </a:solidFill>
              </a:rPr>
              <a:t> </a:t>
            </a:r>
            <a:r>
              <a:rPr lang="en-US" sz="2600" b="1" dirty="0" err="1">
                <a:solidFill>
                  <a:srgbClr val="E50242"/>
                </a:solidFill>
              </a:rPr>
              <a:t>kita</a:t>
            </a:r>
            <a:r>
              <a:rPr lang="en-US" sz="2600" b="1" dirty="0">
                <a:solidFill>
                  <a:srgbClr val="E50242"/>
                </a:solidFill>
              </a:rPr>
              <a:t> </a:t>
            </a:r>
            <a:r>
              <a:rPr lang="en-US" sz="2600" b="1" dirty="0" err="1">
                <a:solidFill>
                  <a:srgbClr val="E50242"/>
                </a:solidFill>
              </a:rPr>
              <a:t>patuhi</a:t>
            </a:r>
            <a:r>
              <a:rPr lang="en-US" sz="2600" b="1" dirty="0">
                <a:solidFill>
                  <a:srgbClr val="E50242"/>
                </a:solidFill>
              </a:rPr>
              <a:t>. </a:t>
            </a:r>
          </a:p>
        </p:txBody>
      </p:sp>
      <p:pic>
        <p:nvPicPr>
          <p:cNvPr id="5122" name="Picture 2" descr="Mencium Tangan Orang Tua atau Salim, Apa Manfaatnya untuk Anak?">
            <a:extLst>
              <a:ext uri="{FF2B5EF4-FFF2-40B4-BE49-F238E27FC236}">
                <a16:creationId xmlns:a16="http://schemas.microsoft.com/office/drawing/2014/main" id="{CCFE23DE-006D-A8D0-1E6E-C962107C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14" y="1219335"/>
            <a:ext cx="5400386" cy="35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16901-D7DB-016A-114E-8E15C72C550C}"/>
              </a:ext>
            </a:extLst>
          </p:cNvPr>
          <p:cNvSpPr txBox="1"/>
          <p:nvPr/>
        </p:nvSpPr>
        <p:spPr>
          <a:xfrm>
            <a:off x="474523" y="1498165"/>
            <a:ext cx="4637303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50242"/>
                </a:solidFill>
              </a:rPr>
              <a:t>Contoh </a:t>
            </a:r>
            <a:r>
              <a:rPr lang="en-US" sz="2500" b="1" dirty="0" err="1">
                <a:solidFill>
                  <a:srgbClr val="E50242"/>
                </a:solidFill>
              </a:rPr>
              <a:t>sikap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mematuhi</a:t>
            </a:r>
            <a:r>
              <a:rPr lang="en-US" sz="2500" b="1" dirty="0">
                <a:solidFill>
                  <a:srgbClr val="E50242"/>
                </a:solidFill>
              </a:rPr>
              <a:t> peraturan: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b="1" dirty="0" err="1">
                <a:solidFill>
                  <a:srgbClr val="7030A0"/>
                </a:solidFill>
              </a:rPr>
              <a:t>Berpamitan</a:t>
            </a:r>
            <a:r>
              <a:rPr lang="en-US" sz="2500" b="1" dirty="0">
                <a:solidFill>
                  <a:srgbClr val="7030A0"/>
                </a:solidFill>
              </a:rPr>
              <a:t> kepada orang tua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FF0000"/>
                </a:solidFill>
              </a:rPr>
              <a:t>Datang ke </a:t>
            </a:r>
            <a:r>
              <a:rPr lang="en-US" sz="2500" b="1" dirty="0" err="1">
                <a:solidFill>
                  <a:srgbClr val="FF0000"/>
                </a:solidFill>
              </a:rPr>
              <a:t>sekolah</a:t>
            </a:r>
            <a:r>
              <a:rPr lang="en-US" sz="2500" b="1" dirty="0">
                <a:solidFill>
                  <a:srgbClr val="FF0000"/>
                </a:solidFill>
              </a:rPr>
              <a:t> tepat </a:t>
            </a:r>
            <a:r>
              <a:rPr lang="en-US" sz="2500" b="1" dirty="0" err="1">
                <a:solidFill>
                  <a:srgbClr val="FF0000"/>
                </a:solidFill>
              </a:rPr>
              <a:t>waktu</a:t>
            </a:r>
            <a:r>
              <a:rPr lang="en-US" sz="25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0070C0"/>
                </a:solidFill>
              </a:rPr>
              <a:t>Menggunakan </a:t>
            </a:r>
            <a:r>
              <a:rPr lang="en-US" sz="2500" b="1" dirty="0" err="1">
                <a:solidFill>
                  <a:srgbClr val="0070C0"/>
                </a:solidFill>
              </a:rPr>
              <a:t>seragam</a:t>
            </a:r>
            <a:r>
              <a:rPr lang="en-US" sz="2500" b="1" dirty="0">
                <a:solidFill>
                  <a:srgbClr val="0070C0"/>
                </a:solidFill>
              </a:rPr>
              <a:t> sesuai jadwal.</a:t>
            </a:r>
            <a:endParaRPr lang="en-ID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9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731DA46C-8956-673B-105E-9A33CB92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77108" y="-106363"/>
            <a:ext cx="10521108" cy="524986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E9C3-C264-A41C-50B8-FDDF3F1D0992}"/>
              </a:ext>
            </a:extLst>
          </p:cNvPr>
          <p:cNvSpPr txBox="1"/>
          <p:nvPr/>
        </p:nvSpPr>
        <p:spPr>
          <a:xfrm>
            <a:off x="982795" y="1435295"/>
            <a:ext cx="6010855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70C0"/>
                </a:solidFill>
              </a:rPr>
              <a:t>Melanggar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aturan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lalu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lintas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dapat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membahayakan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diri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sendiri</a:t>
            </a:r>
            <a:r>
              <a:rPr lang="en-US" sz="2500" b="1" dirty="0">
                <a:solidFill>
                  <a:srgbClr val="0070C0"/>
                </a:solidFill>
              </a:rPr>
              <a:t> dan orang lain.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7030A0"/>
                </a:solidFill>
              </a:rPr>
              <a:t>Melanggar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aturan</a:t>
            </a:r>
            <a:r>
              <a:rPr lang="en-US" sz="2500" b="1" dirty="0">
                <a:solidFill>
                  <a:srgbClr val="7030A0"/>
                </a:solidFill>
              </a:rPr>
              <a:t> di </a:t>
            </a:r>
            <a:r>
              <a:rPr lang="en-US" sz="2500" b="1" dirty="0" err="1">
                <a:solidFill>
                  <a:srgbClr val="7030A0"/>
                </a:solidFill>
              </a:rPr>
              <a:t>masyarakat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bisa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mendapat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teguran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dari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warga</a:t>
            </a:r>
            <a:r>
              <a:rPr lang="en-US" sz="2500" b="1" dirty="0">
                <a:solidFill>
                  <a:srgbClr val="7030A0"/>
                </a:solidFill>
              </a:rPr>
              <a:t> lain.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E50242"/>
                </a:solidFill>
              </a:rPr>
              <a:t>Melanggar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aturan</a:t>
            </a:r>
            <a:r>
              <a:rPr lang="en-US" sz="2500" b="1" dirty="0">
                <a:solidFill>
                  <a:srgbClr val="E50242"/>
                </a:solidFill>
              </a:rPr>
              <a:t> di </a:t>
            </a:r>
            <a:r>
              <a:rPr lang="en-US" sz="2500" b="1" dirty="0" err="1">
                <a:solidFill>
                  <a:srgbClr val="E50242"/>
                </a:solidFill>
              </a:rPr>
              <a:t>rumah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dapat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memicu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pertengkaran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dengan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anggota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keluarga</a:t>
            </a:r>
            <a:r>
              <a:rPr lang="en-US" sz="2500" b="1" dirty="0">
                <a:solidFill>
                  <a:srgbClr val="E50242"/>
                </a:solidFill>
              </a:rPr>
              <a:t> lain.</a:t>
            </a:r>
            <a:endParaRPr lang="en-ID" sz="2500" b="1" dirty="0">
              <a:solidFill>
                <a:srgbClr val="E502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F1AC2-D9F4-4BA5-61CA-9671F9128A63}"/>
              </a:ext>
            </a:extLst>
          </p:cNvPr>
          <p:cNvSpPr txBox="1"/>
          <p:nvPr/>
        </p:nvSpPr>
        <p:spPr>
          <a:xfrm>
            <a:off x="408421" y="306509"/>
            <a:ext cx="57169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8080"/>
                </a:solidFill>
              </a:rPr>
              <a:t>Apabila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E50242"/>
                </a:solidFill>
              </a:rPr>
              <a:t>tidak</a:t>
            </a:r>
            <a:r>
              <a:rPr lang="en-US" sz="2600" b="1" dirty="0">
                <a:solidFill>
                  <a:srgbClr val="E50242"/>
                </a:solidFill>
              </a:rPr>
              <a:t> </a:t>
            </a:r>
            <a:r>
              <a:rPr lang="en-US" sz="2600" b="1" dirty="0" err="1">
                <a:solidFill>
                  <a:srgbClr val="E50242"/>
                </a:solidFill>
              </a:rPr>
              <a:t>mematuhi</a:t>
            </a:r>
            <a:r>
              <a:rPr lang="en-US" sz="2600" b="1" dirty="0">
                <a:solidFill>
                  <a:srgbClr val="E50242"/>
                </a:solidFill>
              </a:rPr>
              <a:t> </a:t>
            </a:r>
            <a:r>
              <a:rPr lang="en-US" sz="2600" b="1" dirty="0" err="1">
                <a:solidFill>
                  <a:srgbClr val="E50242"/>
                </a:solidFill>
              </a:rPr>
              <a:t>aturan</a:t>
            </a:r>
            <a:r>
              <a:rPr lang="en-US" sz="2600" b="1" dirty="0">
                <a:solidFill>
                  <a:srgbClr val="E50242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maka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akan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menimbulkan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</a:rPr>
              <a:t>akibat</a:t>
            </a:r>
            <a:r>
              <a:rPr lang="en-US" sz="2600" b="1" dirty="0">
                <a:solidFill>
                  <a:srgbClr val="008080"/>
                </a:solidFill>
              </a:rPr>
              <a:t>, </a:t>
            </a:r>
            <a:r>
              <a:rPr lang="en-US" sz="2600" b="1" dirty="0" err="1">
                <a:solidFill>
                  <a:srgbClr val="008080"/>
                </a:solidFill>
              </a:rPr>
              <a:t>antara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smtClean="0">
                <a:solidFill>
                  <a:srgbClr val="008080"/>
                </a:solidFill>
              </a:rPr>
              <a:t>lain:</a:t>
            </a:r>
            <a:r>
              <a:rPr lang="en-US" sz="2600" b="1" dirty="0" smtClean="0">
                <a:solidFill>
                  <a:srgbClr val="E50242"/>
                </a:solidFill>
              </a:rPr>
              <a:t> </a:t>
            </a:r>
            <a:endParaRPr lang="en-US" sz="2600" b="1" dirty="0">
              <a:solidFill>
                <a:srgbClr val="E50242"/>
              </a:solidFill>
            </a:endParaRPr>
          </a:p>
        </p:txBody>
      </p:sp>
      <p:pic>
        <p:nvPicPr>
          <p:cNvPr id="10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B5794E1F-C511-AE55-E119-C08AF1D2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516"/>
          <a:stretch>
            <a:fillRect/>
          </a:stretch>
        </p:blipFill>
        <p:spPr bwMode="auto">
          <a:xfrm flipH="1">
            <a:off x="6632153" y="1193211"/>
            <a:ext cx="2349921" cy="36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6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10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B5794E1F-C511-AE55-E119-C08AF1D2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632153" y="1193211"/>
            <a:ext cx="2349921" cy="368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C5F7D-88E7-2F7A-93F6-2C4796CFEACD}"/>
              </a:ext>
            </a:extLst>
          </p:cNvPr>
          <p:cNvSpPr txBox="1"/>
          <p:nvPr/>
        </p:nvSpPr>
        <p:spPr>
          <a:xfrm>
            <a:off x="200329" y="3712842"/>
            <a:ext cx="60047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3F497F"/>
                </a:solidFill>
              </a:rPr>
              <a:t>Melanggar</a:t>
            </a:r>
            <a:r>
              <a:rPr lang="en-US" sz="2500" b="1" dirty="0">
                <a:solidFill>
                  <a:srgbClr val="3F497F"/>
                </a:solidFill>
              </a:rPr>
              <a:t> </a:t>
            </a:r>
            <a:r>
              <a:rPr lang="en-US" sz="2500" b="1" dirty="0" err="1">
                <a:solidFill>
                  <a:srgbClr val="3F497F"/>
                </a:solidFill>
              </a:rPr>
              <a:t>aturan</a:t>
            </a:r>
            <a:r>
              <a:rPr lang="en-US" sz="2500" b="1" dirty="0">
                <a:solidFill>
                  <a:srgbClr val="3F497F"/>
                </a:solidFill>
              </a:rPr>
              <a:t> </a:t>
            </a:r>
            <a:r>
              <a:rPr lang="en-US" sz="2500" b="1" dirty="0" err="1">
                <a:solidFill>
                  <a:srgbClr val="3F497F"/>
                </a:solidFill>
              </a:rPr>
              <a:t>lalu</a:t>
            </a:r>
            <a:r>
              <a:rPr lang="en-US" sz="2500" b="1" dirty="0">
                <a:solidFill>
                  <a:srgbClr val="3F497F"/>
                </a:solidFill>
              </a:rPr>
              <a:t> </a:t>
            </a:r>
            <a:r>
              <a:rPr lang="en-US" sz="2500" b="1" dirty="0" err="1">
                <a:solidFill>
                  <a:srgbClr val="3F497F"/>
                </a:solidFill>
              </a:rPr>
              <a:t>lintas</a:t>
            </a:r>
            <a:r>
              <a:rPr lang="en-US" sz="2500" b="1" dirty="0">
                <a:solidFill>
                  <a:srgbClr val="3F497F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bisa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mendapat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sanksi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dari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polisi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008080"/>
                </a:solidFill>
              </a:rPr>
              <a:t>berupa</a:t>
            </a:r>
            <a:r>
              <a:rPr lang="en-US" sz="2500" b="1" dirty="0">
                <a:solidFill>
                  <a:srgbClr val="008080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surat</a:t>
            </a:r>
            <a:r>
              <a:rPr lang="en-US" sz="2500" b="1" dirty="0">
                <a:solidFill>
                  <a:srgbClr val="E50242"/>
                </a:solidFill>
              </a:rPr>
              <a:t> </a:t>
            </a:r>
            <a:r>
              <a:rPr lang="en-US" sz="2500" b="1" dirty="0" err="1">
                <a:solidFill>
                  <a:srgbClr val="E50242"/>
                </a:solidFill>
              </a:rPr>
              <a:t>tilang</a:t>
            </a:r>
            <a:r>
              <a:rPr lang="en-US" sz="2500" b="1" dirty="0">
                <a:solidFill>
                  <a:srgbClr val="E50242"/>
                </a:solidFill>
              </a:rPr>
              <a:t>.</a:t>
            </a:r>
          </a:p>
        </p:txBody>
      </p:sp>
      <p:pic>
        <p:nvPicPr>
          <p:cNvPr id="5" name="Picture 4" descr="A person on a motorcycle talking to a person on a scooter&#10;&#10;Description automatically generated with medium confidence">
            <a:extLst>
              <a:ext uri="{FF2B5EF4-FFF2-40B4-BE49-F238E27FC236}">
                <a16:creationId xmlns:a16="http://schemas.microsoft.com/office/drawing/2014/main" id="{39785EE6-8885-4C79-C073-BF6371510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" y="0"/>
            <a:ext cx="53492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6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9E90475-E84B-6E43-1FFF-5F8ED325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69" t="3768" r="1650" b="9569"/>
          <a:stretch>
            <a:fillRect/>
          </a:stretch>
        </p:blipFill>
        <p:spPr bwMode="auto">
          <a:xfrm>
            <a:off x="1" y="-15498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34AFD-06FC-3D18-805C-BF357FBEB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2459" y="175953"/>
            <a:ext cx="4956511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5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FC626BB4-B45E-1734-4EEA-8CF88816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32516"/>
          <a:stretch>
            <a:fillRect/>
          </a:stretch>
        </p:blipFill>
        <p:spPr bwMode="auto">
          <a:xfrm flipH="1">
            <a:off x="6399927" y="653246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85208" y="591052"/>
            <a:ext cx="36063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Menurutmu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apa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akibat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yang </a:t>
            </a:r>
            <a:r>
              <a:rPr lang="en-US" sz="2800" b="1" dirty="0" err="1">
                <a:solidFill>
                  <a:srgbClr val="002060"/>
                </a:solidFill>
              </a:rPr>
              <a:t>kamu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dapatkan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jika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datang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terlambat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sekolah</a:t>
            </a:r>
            <a:r>
              <a:rPr lang="en-US" sz="2800" b="1" dirty="0">
                <a:solidFill>
                  <a:srgbClr val="002060"/>
                </a:solidFill>
              </a:rPr>
              <a:t>? </a:t>
            </a:r>
            <a:r>
              <a:rPr lang="en-US" sz="2800" b="1" dirty="0" err="1">
                <a:solidFill>
                  <a:srgbClr val="002060"/>
                </a:solidFill>
              </a:rPr>
              <a:t>Apakah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itu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melanggar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peraturan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sekolahmu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8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DDFD6D64-CB26-D41E-581A-BF609E93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28116"/>
            <a:ext cx="4477463" cy="918705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</a:t>
            </a:r>
            <a:r>
              <a:rPr lang="en-US" sz="2800" b="1" dirty="0" err="1"/>
              <a:t>Makanan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r>
              <a:rPr lang="en-US" sz="2800" b="1" dirty="0"/>
              <a:t> Indonesia</a:t>
            </a:r>
            <a:endParaRPr lang="en-I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696938" y="3464737"/>
            <a:ext cx="20515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Aceh – Mi Aceh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3364555" y="3464736"/>
            <a:ext cx="252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F497F"/>
                </a:solidFill>
              </a:rPr>
              <a:t>Sumatra </a:t>
            </a:r>
            <a:r>
              <a:rPr lang="en-US" sz="2400" b="1" dirty="0">
                <a:solidFill>
                  <a:srgbClr val="3F497F"/>
                </a:solidFill>
              </a:rPr>
              <a:t>Utara – </a:t>
            </a:r>
            <a:r>
              <a:rPr lang="en-US" sz="2400" b="1" dirty="0" err="1">
                <a:solidFill>
                  <a:srgbClr val="3F497F"/>
                </a:solidFill>
              </a:rPr>
              <a:t>Bika</a:t>
            </a:r>
            <a:r>
              <a:rPr lang="en-US" sz="2400" b="1" dirty="0">
                <a:solidFill>
                  <a:srgbClr val="3F497F"/>
                </a:solidFill>
              </a:rPr>
              <a:t> Ambon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6380401" y="3464737"/>
            <a:ext cx="230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DKI Jakarta –</a:t>
            </a:r>
            <a:r>
              <a:rPr lang="en-US" sz="2400" b="1" dirty="0" err="1">
                <a:solidFill>
                  <a:srgbClr val="3F497F"/>
                </a:solidFill>
              </a:rPr>
              <a:t>Kerak</a:t>
            </a:r>
            <a:r>
              <a:rPr lang="en-US" sz="2400" b="1" dirty="0">
                <a:solidFill>
                  <a:srgbClr val="3F497F"/>
                </a:solidFill>
              </a:rPr>
              <a:t> </a:t>
            </a:r>
            <a:r>
              <a:rPr lang="en-US" sz="2400" b="1" dirty="0" err="1">
                <a:solidFill>
                  <a:srgbClr val="3F497F"/>
                </a:solidFill>
              </a:rPr>
              <a:t>Telor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 descr="Resep Mie Aceh Devina Hermawan oleh Devina Hermawan ✓ - Cookpad">
            <a:extLst>
              <a:ext uri="{FF2B5EF4-FFF2-40B4-BE49-F238E27FC236}">
                <a16:creationId xmlns:a16="http://schemas.microsoft.com/office/drawing/2014/main" id="{7ECA4130-6273-87AE-8CFA-B427FAAA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0" y="1647325"/>
            <a:ext cx="3073874" cy="175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a Membuat Bika Ambon khas Medan Lembut di Mulut : Okezone Lifestyle">
            <a:extLst>
              <a:ext uri="{FF2B5EF4-FFF2-40B4-BE49-F238E27FC236}">
                <a16:creationId xmlns:a16="http://schemas.microsoft.com/office/drawing/2014/main" id="{0C4A1E1C-AC19-022B-CB7D-6281D843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09" y="1647325"/>
            <a:ext cx="2628063" cy="1750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erak Telor | Resep dari Dapur KOBE">
            <a:extLst>
              <a:ext uri="{FF2B5EF4-FFF2-40B4-BE49-F238E27FC236}">
                <a16:creationId xmlns:a16="http://schemas.microsoft.com/office/drawing/2014/main" id="{4A0B73BC-AF68-7AB1-2CDE-31AAE90A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58" y="1647324"/>
            <a:ext cx="2628551" cy="1750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4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27B29ED1-0B35-3BCE-C169-D5BD4810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28116"/>
            <a:ext cx="4477463" cy="918705"/>
          </a:xfrm>
          <a:prstGeom prst="flowChartTermina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</a:t>
            </a:r>
            <a:r>
              <a:rPr lang="en-US" sz="2800" b="1" dirty="0" err="1"/>
              <a:t>Makanan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r>
              <a:rPr lang="en-US" sz="2800" b="1" dirty="0"/>
              <a:t> Indonesia</a:t>
            </a:r>
            <a:endParaRPr lang="en-I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240522" y="3514728"/>
            <a:ext cx="2574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F497F"/>
                </a:solidFill>
              </a:rPr>
              <a:t>Sumatra </a:t>
            </a:r>
            <a:r>
              <a:rPr lang="en-US" sz="2400" b="1" dirty="0">
                <a:solidFill>
                  <a:srgbClr val="3F497F"/>
                </a:solidFill>
              </a:rPr>
              <a:t>Barat – Rendang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3289615" y="3546946"/>
            <a:ext cx="252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DI Yogyakarta – </a:t>
            </a:r>
            <a:r>
              <a:rPr lang="en-US" sz="2400" b="1" dirty="0" err="1">
                <a:solidFill>
                  <a:srgbClr val="3F497F"/>
                </a:solidFill>
              </a:rPr>
              <a:t>Gudeg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6291081" y="3546946"/>
            <a:ext cx="230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Papua – Papeda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6" name="Picture 4" descr="RENDANG KAMBING SUPER EMPUK | Bango">
            <a:extLst>
              <a:ext uri="{FF2B5EF4-FFF2-40B4-BE49-F238E27FC236}">
                <a16:creationId xmlns:a16="http://schemas.microsoft.com/office/drawing/2014/main" id="{D621D952-FCB3-0D08-88B0-940FFB76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0" y="1493873"/>
            <a:ext cx="2790245" cy="1994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udeg Jogja : Yang Manis Dari Daerah Istimewa">
            <a:extLst>
              <a:ext uri="{FF2B5EF4-FFF2-40B4-BE49-F238E27FC236}">
                <a16:creationId xmlns:a16="http://schemas.microsoft.com/office/drawing/2014/main" id="{B1C6CF56-136B-5382-127D-861A0CDD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99" y="1487792"/>
            <a:ext cx="2790245" cy="2001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ra Membuat Papeda Ikan Kuah yang Penuh Nutrisi | kumparan.com">
            <a:extLst>
              <a:ext uri="{FF2B5EF4-FFF2-40B4-BE49-F238E27FC236}">
                <a16:creationId xmlns:a16="http://schemas.microsoft.com/office/drawing/2014/main" id="{D7839A66-0DAE-64A3-8A28-2077286D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50" y="1487792"/>
            <a:ext cx="2781760" cy="200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9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C4884B79-5F57-8F23-59DC-383D6D03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28116"/>
            <a:ext cx="4477463" cy="91870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Rumah Adat Indonesia</a:t>
            </a:r>
            <a:endParaRPr lang="en-I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208992" y="3378098"/>
            <a:ext cx="2574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F497F"/>
                </a:solidFill>
              </a:rPr>
              <a:t>Sumatra </a:t>
            </a:r>
            <a:r>
              <a:rPr lang="en-US" sz="2400" b="1" dirty="0">
                <a:solidFill>
                  <a:srgbClr val="3F497F"/>
                </a:solidFill>
              </a:rPr>
              <a:t>Utara – Rumah Bolon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3258085" y="3410316"/>
            <a:ext cx="2521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Jambi – </a:t>
            </a:r>
            <a:r>
              <a:rPr lang="en-US" sz="2400" b="1" dirty="0" err="1">
                <a:solidFill>
                  <a:srgbClr val="3F497F"/>
                </a:solidFill>
              </a:rPr>
              <a:t>Kajang</a:t>
            </a:r>
            <a:r>
              <a:rPr lang="en-US" sz="2400" b="1" dirty="0">
                <a:solidFill>
                  <a:srgbClr val="3F497F"/>
                </a:solidFill>
              </a:rPr>
              <a:t> </a:t>
            </a:r>
            <a:r>
              <a:rPr lang="en-US" sz="2400" b="1" dirty="0" err="1">
                <a:solidFill>
                  <a:srgbClr val="3F497F"/>
                </a:solidFill>
              </a:rPr>
              <a:t>Lako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6259551" y="3410316"/>
            <a:ext cx="230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Lampung  – </a:t>
            </a:r>
            <a:r>
              <a:rPr lang="en-US" sz="2400" b="1" dirty="0" err="1">
                <a:solidFill>
                  <a:srgbClr val="3F497F"/>
                </a:solidFill>
              </a:rPr>
              <a:t>Nuwo</a:t>
            </a:r>
            <a:r>
              <a:rPr lang="en-US" sz="2400" b="1" dirty="0">
                <a:solidFill>
                  <a:srgbClr val="3F497F"/>
                </a:solidFill>
              </a:rPr>
              <a:t> </a:t>
            </a:r>
            <a:r>
              <a:rPr lang="en-US" sz="2400" b="1" dirty="0" err="1">
                <a:solidFill>
                  <a:srgbClr val="3F497F"/>
                </a:solidFill>
              </a:rPr>
              <a:t>Sesat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102" name="Picture 6" descr="Rumah Kajang Lako | Pariwisata Indonesia">
            <a:extLst>
              <a:ext uri="{FF2B5EF4-FFF2-40B4-BE49-F238E27FC236}">
                <a16:creationId xmlns:a16="http://schemas.microsoft.com/office/drawing/2014/main" id="{291F204B-ACEC-55A3-BB48-4A02AB09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68" y="1564470"/>
            <a:ext cx="3004774" cy="176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9BF07CEC-920B-F0AA-A2DE-E127F49D2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3" y="1520010"/>
            <a:ext cx="2574340" cy="1830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 descr="Nuwo Sesat, Rumah Adat Lampung yang Punya 3 Jenis Berbeda">
            <a:extLst>
              <a:ext uri="{FF2B5EF4-FFF2-40B4-BE49-F238E27FC236}">
                <a16:creationId xmlns:a16="http://schemas.microsoft.com/office/drawing/2014/main" id="{792AAE1F-AEDA-62E7-C454-C861752F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8" y="1564470"/>
            <a:ext cx="2821457" cy="1885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C4884B79-5F57-8F23-59DC-383D6D03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28116"/>
            <a:ext cx="4477463" cy="91870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Rumah Adat Indonesia</a:t>
            </a:r>
            <a:endParaRPr lang="en-I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208992" y="3462178"/>
            <a:ext cx="2574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3F497F"/>
                </a:solidFill>
              </a:rPr>
              <a:t>Jawa</a:t>
            </a:r>
            <a:r>
              <a:rPr lang="en-US" sz="2400" b="1" dirty="0">
                <a:solidFill>
                  <a:srgbClr val="3F497F"/>
                </a:solidFill>
              </a:rPr>
              <a:t> Tengah – Rumah </a:t>
            </a:r>
            <a:r>
              <a:rPr lang="en-US" sz="2400" b="1" dirty="0" err="1">
                <a:solidFill>
                  <a:srgbClr val="3F497F"/>
                </a:solidFill>
              </a:rPr>
              <a:t>Joglo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3110713" y="3462178"/>
            <a:ext cx="28214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Kalimantan Selatan – Rumah </a:t>
            </a:r>
            <a:r>
              <a:rPr lang="en-US" sz="2400" b="1" dirty="0" err="1">
                <a:solidFill>
                  <a:srgbClr val="3F497F"/>
                </a:solidFill>
              </a:rPr>
              <a:t>Bubungan</a:t>
            </a:r>
            <a:r>
              <a:rPr lang="en-US" sz="2400" b="1" dirty="0">
                <a:solidFill>
                  <a:srgbClr val="3F497F"/>
                </a:solidFill>
              </a:rPr>
              <a:t> Tinggi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6233617" y="3478967"/>
            <a:ext cx="2675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F497F"/>
                </a:solidFill>
              </a:rPr>
              <a:t>Sulawesi Selatan  – Rumah </a:t>
            </a:r>
            <a:r>
              <a:rPr lang="en-US" sz="2400" b="1" dirty="0" err="1">
                <a:solidFill>
                  <a:srgbClr val="3F497F"/>
                </a:solidFill>
              </a:rPr>
              <a:t>Tongkonan</a:t>
            </a:r>
            <a:endParaRPr lang="en-ID" sz="24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 descr="Jasa Pembuatan Rumah Joglo Pengerjaan Profesional">
            <a:extLst>
              <a:ext uri="{FF2B5EF4-FFF2-40B4-BE49-F238E27FC236}">
                <a16:creationId xmlns:a16="http://schemas.microsoft.com/office/drawing/2014/main" id="{96F51C4A-6973-AB79-87C1-3C70AC13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4" y="1586049"/>
            <a:ext cx="2821457" cy="179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umah Tradisional Bubungan Tinggi - Balai Pelestarian Cagar Budaya Provinsi  Kalimantan Timur">
            <a:extLst>
              <a:ext uri="{FF2B5EF4-FFF2-40B4-BE49-F238E27FC236}">
                <a16:creationId xmlns:a16="http://schemas.microsoft.com/office/drawing/2014/main" id="{D87CCCC5-47C4-32A1-DCED-FB496D73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3" y="1595779"/>
            <a:ext cx="2821458" cy="1877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umah Tongkonan, Filosofi dan Simbol Masyarakat Suku Toraja">
            <a:extLst>
              <a:ext uri="{FF2B5EF4-FFF2-40B4-BE49-F238E27FC236}">
                <a16:creationId xmlns:a16="http://schemas.microsoft.com/office/drawing/2014/main" id="{74C0B73A-5A3B-4784-63CB-E7EBEB43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66" y="1582712"/>
            <a:ext cx="2836388" cy="189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0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C4884B79-5F57-8F23-59DC-383D6D03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7775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A4CF7A0-433F-333D-F269-630A3D21AC80}"/>
              </a:ext>
            </a:extLst>
          </p:cNvPr>
          <p:cNvSpPr/>
          <p:nvPr/>
        </p:nvSpPr>
        <p:spPr>
          <a:xfrm>
            <a:off x="396509" y="328116"/>
            <a:ext cx="4477463" cy="91870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Contoh </a:t>
            </a:r>
            <a:r>
              <a:rPr lang="en-US" sz="2800" b="1" dirty="0" err="1"/>
              <a:t>Pakaian</a:t>
            </a:r>
            <a:r>
              <a:rPr lang="en-US" sz="2800" b="1" dirty="0"/>
              <a:t> Adat Indonesia</a:t>
            </a:r>
            <a:endParaRPr lang="en-ID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1AE9C-4532-80CD-075A-93270FFFD786}"/>
              </a:ext>
            </a:extLst>
          </p:cNvPr>
          <p:cNvSpPr txBox="1"/>
          <p:nvPr/>
        </p:nvSpPr>
        <p:spPr>
          <a:xfrm>
            <a:off x="234926" y="3715480"/>
            <a:ext cx="25743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F497F"/>
                </a:solidFill>
              </a:rPr>
              <a:t>Aceh – </a:t>
            </a:r>
            <a:r>
              <a:rPr lang="en-US" sz="2800" b="1" dirty="0" err="1">
                <a:solidFill>
                  <a:srgbClr val="3F497F"/>
                </a:solidFill>
              </a:rPr>
              <a:t>Ulee</a:t>
            </a:r>
            <a:r>
              <a:rPr lang="en-US" sz="2800" b="1" dirty="0">
                <a:solidFill>
                  <a:srgbClr val="3F497F"/>
                </a:solidFill>
              </a:rPr>
              <a:t> </a:t>
            </a:r>
            <a:r>
              <a:rPr lang="en-US" sz="2800" b="1" dirty="0" err="1">
                <a:solidFill>
                  <a:srgbClr val="3F497F"/>
                </a:solidFill>
              </a:rPr>
              <a:t>Balang</a:t>
            </a:r>
            <a:endParaRPr lang="en-ID" sz="28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79917-A480-DBAC-17C8-A199FF363971}"/>
              </a:ext>
            </a:extLst>
          </p:cNvPr>
          <p:cNvSpPr txBox="1"/>
          <p:nvPr/>
        </p:nvSpPr>
        <p:spPr>
          <a:xfrm>
            <a:off x="2910384" y="3715479"/>
            <a:ext cx="28214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F497F"/>
                </a:solidFill>
              </a:rPr>
              <a:t>Sumatra </a:t>
            </a:r>
            <a:r>
              <a:rPr lang="en-US" sz="2800" b="1" dirty="0">
                <a:solidFill>
                  <a:srgbClr val="3F497F"/>
                </a:solidFill>
              </a:rPr>
              <a:t>Utara – Ulos</a:t>
            </a:r>
            <a:endParaRPr lang="en-ID" sz="28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FB2EF-972B-5E74-90ED-73CA7F6FF759}"/>
              </a:ext>
            </a:extLst>
          </p:cNvPr>
          <p:cNvSpPr txBox="1"/>
          <p:nvPr/>
        </p:nvSpPr>
        <p:spPr>
          <a:xfrm>
            <a:off x="5951394" y="3724357"/>
            <a:ext cx="2961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F497F"/>
                </a:solidFill>
              </a:rPr>
              <a:t>Sulawesi Barat – </a:t>
            </a:r>
            <a:r>
              <a:rPr lang="en-US" sz="2800" b="1" dirty="0" err="1">
                <a:solidFill>
                  <a:srgbClr val="3F497F"/>
                </a:solidFill>
              </a:rPr>
              <a:t>Bundo</a:t>
            </a:r>
            <a:r>
              <a:rPr lang="en-US" sz="2800" b="1" dirty="0">
                <a:solidFill>
                  <a:srgbClr val="3F497F"/>
                </a:solidFill>
              </a:rPr>
              <a:t> </a:t>
            </a:r>
            <a:r>
              <a:rPr lang="en-US" sz="2800" b="1" dirty="0" err="1">
                <a:solidFill>
                  <a:srgbClr val="3F497F"/>
                </a:solidFill>
              </a:rPr>
              <a:t>Kanduang</a:t>
            </a:r>
            <a:endParaRPr lang="en-ID" sz="2800" b="1" dirty="0">
              <a:solidFill>
                <a:srgbClr val="3F497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 descr="pakaian tradisional aceh - pakaian adat aceh Ulee Balang | Pakaian  tradisional, Pakaian, Gaya pengantin">
            <a:extLst>
              <a:ext uri="{FF2B5EF4-FFF2-40B4-BE49-F238E27FC236}">
                <a16:creationId xmlns:a16="http://schemas.microsoft.com/office/drawing/2014/main" id="{5B04D3E6-14AC-E363-D25B-C9A17F19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8" y="1325587"/>
            <a:ext cx="1579037" cy="23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in Ulos Berasal Dari Mana? Ini Jawabannya! » Ozza Konveksi">
            <a:extLst>
              <a:ext uri="{FF2B5EF4-FFF2-40B4-BE49-F238E27FC236}">
                <a16:creationId xmlns:a16="http://schemas.microsoft.com/office/drawing/2014/main" id="{F04F5C3C-DCC9-7744-2258-EF8FD9BA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77" y="1376802"/>
            <a:ext cx="1911177" cy="23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da 200 Lebih Pakaian Tradisi Perempuan Minang. Ini Contohnya ! –  PILARBANGSANEWS">
            <a:extLst>
              <a:ext uri="{FF2B5EF4-FFF2-40B4-BE49-F238E27FC236}">
                <a16:creationId xmlns:a16="http://schemas.microsoft.com/office/drawing/2014/main" id="{5F87B00C-61C7-130E-C70D-BE9AEDFD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3" y="1390431"/>
            <a:ext cx="16465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9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1150</Words>
  <Application>Microsoft Office PowerPoint</Application>
  <PresentationFormat>On-screen Show (16:9)</PresentationFormat>
  <Paragraphs>194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Calibri  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Addana</dc:creator>
  <cp:lastModifiedBy>LENOVO</cp:lastModifiedBy>
  <cp:revision>40</cp:revision>
  <dcterms:created xsi:type="dcterms:W3CDTF">2023-03-01T06:00:37Z</dcterms:created>
  <dcterms:modified xsi:type="dcterms:W3CDTF">2023-06-18T22:29:06Z</dcterms:modified>
</cp:coreProperties>
</file>