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5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30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42D0E-2D77-493A-8FB9-A2C82CA866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66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E812-B00C-44CA-B819-B252ABE2AA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2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4CE44-8752-4805-8197-9AAE8BB744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04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C9014-1127-4521-BC56-CC6F4B5C9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56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05D47-B938-4B40-B38D-F624EA888C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705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6C5C-7571-46C4-897B-E2938FBBDA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40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36D01-1A05-4E70-8F1D-439B2F3C0E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53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20E28-82E6-452E-83EC-75D94BB729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9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302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39E14-A1FE-4033-8A4F-FC5A7BE179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05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5C96E-E6E2-4806-B8AF-79002A76A5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70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2B10-AAE1-4864-8CBF-AEF236BFF6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4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6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6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06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4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7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3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DDED9-B1F0-4DC6-877C-8EE3C2F0FEE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B82C-0644-4B14-8A31-0899EDA45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0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290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2902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03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81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9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9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/>
            </a:lvl1pPr>
          </a:lstStyle>
          <a:p>
            <a:pPr>
              <a:defRPr/>
            </a:pPr>
            <a:fld id="{8C3BD04C-D2DE-4C75-9EAA-F791FFB469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10" Type="http://schemas.openxmlformats.org/officeDocument/2006/relationships/slide" Target="slide6.xml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ndo-data.com/member/448812_gkbola.jpg" TargetMode="External"/><Relationship Id="rId1" Type="http://schemas.openxmlformats.org/officeDocument/2006/relationships/slideLayout" Target="../slideLayouts/slideLayout18.xml"/><Relationship Id="rId6" Type="http://schemas.openxmlformats.org/officeDocument/2006/relationships/slide" Target="slide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slide" Target="slide6.x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asil gambar untuk VOLUME BO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33400"/>
            <a:ext cx="6096000" cy="59574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666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20" name="Picture 4"/>
          <p:cNvPicPr>
            <a:picLocks noChangeAspect="1" noChangeArrowheads="1"/>
          </p:cNvPicPr>
          <p:nvPr/>
        </p:nvPicPr>
        <p:blipFill>
          <a:blip r:embed="rId3"/>
          <a:srcRect l="1559" t="28513" r="68599" b="46083"/>
          <a:stretch>
            <a:fillRect/>
          </a:stretch>
        </p:blipFill>
        <p:spPr bwMode="auto">
          <a:xfrm>
            <a:off x="6835775" y="320675"/>
            <a:ext cx="21209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419100" y="457200"/>
            <a:ext cx="309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SOAL 2: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330200" y="1104900"/>
            <a:ext cx="629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Sebuah bola bekel dengan jari-jari 3 cm. Carilah Luas Seluruh Permukaan Bola ?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68300" y="21590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Jawab :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495300" y="2781300"/>
            <a:ext cx="229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Diketahui    :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482600" y="32766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Ditanyakan :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469900" y="3860800"/>
            <a:ext cx="2565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Penyelesaian 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                                    </a:t>
            </a:r>
          </a:p>
        </p:txBody>
      </p:sp>
      <p:graphicFrame>
        <p:nvGraphicFramePr>
          <p:cNvPr id="111627" name="Object 11"/>
          <p:cNvGraphicFramePr>
            <a:graphicFrameLocks noChangeAspect="1"/>
          </p:cNvGraphicFramePr>
          <p:nvPr/>
        </p:nvGraphicFramePr>
        <p:xfrm>
          <a:off x="4627563" y="3814763"/>
          <a:ext cx="13652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317160" imgH="203040" progId="Equation.3">
                  <p:embed/>
                </p:oleObj>
              </mc:Choice>
              <mc:Fallback>
                <p:oleObj name="Equation" r:id="rId4" imgW="317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3814763"/>
                        <a:ext cx="136525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8" name="Object 12"/>
          <p:cNvGraphicFramePr>
            <a:graphicFrameLocks noChangeAspect="1"/>
          </p:cNvGraphicFramePr>
          <p:nvPr/>
        </p:nvGraphicFramePr>
        <p:xfrm>
          <a:off x="4751388" y="4792663"/>
          <a:ext cx="1474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342720" imgH="203040" progId="Equation.3">
                  <p:embed/>
                </p:oleObj>
              </mc:Choice>
              <mc:Fallback>
                <p:oleObj name="Equation" r:id="rId6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4792663"/>
                        <a:ext cx="14747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9" name="Object 13"/>
          <p:cNvGraphicFramePr>
            <a:graphicFrameLocks noChangeAspect="1"/>
          </p:cNvGraphicFramePr>
          <p:nvPr/>
        </p:nvGraphicFramePr>
        <p:xfrm>
          <a:off x="4619625" y="5775325"/>
          <a:ext cx="12557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291960" imgH="177480" progId="Equation.3">
                  <p:embed/>
                </p:oleObj>
              </mc:Choice>
              <mc:Fallback>
                <p:oleObj name="Equation" r:id="rId8" imgW="2919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5775325"/>
                        <a:ext cx="125571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3962400" y="48133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3975100" y="57658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2492375" y="2798763"/>
            <a:ext cx="1670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r bola =3 cm</a:t>
            </a:r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2579688" y="3268663"/>
            <a:ext cx="862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Lsp ?</a:t>
            </a:r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2819400" y="3852863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Lsp Bola =</a:t>
            </a:r>
          </a:p>
        </p:txBody>
      </p:sp>
      <p:sp>
        <p:nvSpPr>
          <p:cNvPr id="5137" name="Oval 1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518400" y="6121400"/>
            <a:ext cx="1447800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CLOSE</a:t>
            </a:r>
          </a:p>
        </p:txBody>
      </p:sp>
      <p:sp>
        <p:nvSpPr>
          <p:cNvPr id="5138" name="Oval 20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975600" y="5600700"/>
            <a:ext cx="4572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57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4" dur="5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9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9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9" dur="5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  <p:bldP spid="111622" grpId="0"/>
      <p:bldP spid="111623" grpId="0"/>
      <p:bldP spid="111624" grpId="0"/>
      <p:bldP spid="111625" grpId="0"/>
      <p:bldP spid="111626" grpId="0"/>
      <p:bldP spid="111630" grpId="0"/>
      <p:bldP spid="111631" grpId="0"/>
      <p:bldP spid="111632" grpId="0"/>
      <p:bldP spid="111633" grpId="0"/>
      <p:bldP spid="1116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BOLA&#10;Rumus Luas Permukaan Bola&#10;L : luas permukaan&#10;r : jari-jari bola&#10;Rumus Volume Bola&#10;V : volume&#10;r : jari-jari bola&#10;L = 4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1360" y="870033"/>
            <a:ext cx="4557713" cy="4562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316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BOLA&lt;br /&gt;Ciri-ciri mempunyai&lt;br /&gt;1 Bidang sisi &lt;br /&gt;1 Selimut Bola&lt;br /&g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4139" y="493045"/>
            <a:ext cx="5200650" cy="520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8189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2" descr="KD&#10;INDIKATOR&#10;MATERI&#10;CONTOH&#10;SOAL&#10;LATIHAN&#10;essai pilgan&#10;NEXT&#10;1. Diketahui sebuah bola&#10;dengan jari-jari 14 cm.&#10;Tentukanlah lu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533400"/>
            <a:ext cx="7104575" cy="533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441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 descr="KD&#10;INDIKATOR&#10;MATERI&#10;CONTOH&#10;SOAL&#10;LATIHAN&#10;essai pilgan&#10;NEXTBACK&#10;2. Diketahui luas permukaan&#10;suatu bola 154 cm²,&#10;tentukan pa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409056" cy="556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20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2" descr="Ppt keruc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713538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554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52800" y="1663700"/>
            <a:ext cx="2654300" cy="2384425"/>
            <a:chOff x="2641" y="1992"/>
            <a:chExt cx="2279" cy="2295"/>
          </a:xfrm>
        </p:grpSpPr>
        <p:sp>
          <p:nvSpPr>
            <p:cNvPr id="25667" name="Oval 6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8" name="Arc 7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9" name="Arc 8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0" name="Arc 9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1" name="Arc 10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2" name="Line 11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3" name="Line 12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4" name="Line 13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5" name="Freeform 14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76" name="Freeform 15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010400" y="1600200"/>
            <a:ext cx="1574800" cy="1457325"/>
            <a:chOff x="2641" y="1992"/>
            <a:chExt cx="2279" cy="2295"/>
          </a:xfrm>
        </p:grpSpPr>
        <p:sp>
          <p:nvSpPr>
            <p:cNvPr id="25657" name="Oval 17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8" name="Arc 18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9" name="Arc 19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0" name="Arc 20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1" name="Arc 21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2" name="Line 22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3" name="Line 23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4" name="Line 24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5" name="Freeform 25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66" name="Freeform 26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4483100" y="4775200"/>
            <a:ext cx="1447800" cy="1457325"/>
            <a:chOff x="2641" y="1992"/>
            <a:chExt cx="2279" cy="2295"/>
          </a:xfrm>
        </p:grpSpPr>
        <p:sp>
          <p:nvSpPr>
            <p:cNvPr id="25647" name="Oval 83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8" name="Arc 84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9" name="Arc 85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0" name="Arc 86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1" name="Arc 87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chemeClr val="hlink">
                <a:alpha val="3098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2" name="Line 88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3" name="Line 89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4" name="Line 90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5" name="Freeform 91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56" name="Freeform 92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chemeClr val="hlink">
                <a:alpha val="3098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1447800" y="4343400"/>
            <a:ext cx="1625600" cy="1558925"/>
            <a:chOff x="2641" y="1992"/>
            <a:chExt cx="2279" cy="2295"/>
          </a:xfrm>
        </p:grpSpPr>
        <p:sp>
          <p:nvSpPr>
            <p:cNvPr id="25637" name="Oval 94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8" name="Arc 95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9" name="Arc 96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0" name="Arc 97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1" name="Arc 98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66FFFF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2" name="Line 99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3" name="Line 100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4" name="Line 101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5" name="Freeform 102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46" name="Freeform 103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66FF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104"/>
          <p:cNvGrpSpPr>
            <a:grpSpLocks/>
          </p:cNvGrpSpPr>
          <p:nvPr/>
        </p:nvGrpSpPr>
        <p:grpSpPr bwMode="auto">
          <a:xfrm>
            <a:off x="1270000" y="1676400"/>
            <a:ext cx="1447800" cy="1457325"/>
            <a:chOff x="2641" y="1992"/>
            <a:chExt cx="2279" cy="2295"/>
          </a:xfrm>
        </p:grpSpPr>
        <p:sp>
          <p:nvSpPr>
            <p:cNvPr id="25627" name="Oval 105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8" name="Arc 106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9" name="Arc 107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0" name="Arc 108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1" name="Arc 109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FDA1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2" name="Line 110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3" name="Line 111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4" name="Line 112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5" name="Freeform 113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36" name="Freeform 114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FFFDA1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99443" name="Text Box 115"/>
          <p:cNvSpPr txBox="1">
            <a:spLocks noChangeArrowheads="1"/>
          </p:cNvSpPr>
          <p:nvPr/>
        </p:nvSpPr>
        <p:spPr bwMode="auto">
          <a:xfrm>
            <a:off x="1384300" y="2184400"/>
            <a:ext cx="128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hlinkClick r:id="rId2" action="ppaction://hlinksldjump"/>
              </a:rPr>
              <a:t>BENDA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25608" name="Text Box 116"/>
          <p:cNvSpPr txBox="1">
            <a:spLocks noChangeArrowheads="1"/>
          </p:cNvSpPr>
          <p:nvPr/>
        </p:nvSpPr>
        <p:spPr bwMode="auto">
          <a:xfrm>
            <a:off x="2298700" y="50165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9445" name="Text Box 117"/>
          <p:cNvSpPr txBox="1">
            <a:spLocks noChangeArrowheads="1"/>
          </p:cNvSpPr>
          <p:nvPr/>
        </p:nvSpPr>
        <p:spPr bwMode="auto">
          <a:xfrm>
            <a:off x="1625600" y="5029200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hlinkClick r:id="rId3" action="ppaction://hlinksldjump"/>
              </a:rPr>
              <a:t>UNSUR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99446" name="Text Box 118"/>
          <p:cNvSpPr txBox="1">
            <a:spLocks noChangeArrowheads="1"/>
          </p:cNvSpPr>
          <p:nvPr/>
        </p:nvSpPr>
        <p:spPr bwMode="auto">
          <a:xfrm>
            <a:off x="4445000" y="5257800"/>
            <a:ext cx="171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hlinkClick r:id="rId4" action="ppaction://hlinksldjump"/>
              </a:rPr>
              <a:t>VOLUME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99447" name="Text Box 11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467600" y="2233613"/>
            <a:ext cx="97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Lsp</a:t>
            </a:r>
          </a:p>
        </p:txBody>
      </p:sp>
      <p:sp>
        <p:nvSpPr>
          <p:cNvPr id="99448" name="Text Box 120"/>
          <p:cNvSpPr txBox="1">
            <a:spLocks noChangeArrowheads="1"/>
          </p:cNvSpPr>
          <p:nvPr/>
        </p:nvSpPr>
        <p:spPr bwMode="auto">
          <a:xfrm>
            <a:off x="3898900" y="2349500"/>
            <a:ext cx="1866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00"/>
                </a:solidFill>
              </a:rPr>
              <a:t>BOLA</a:t>
            </a:r>
          </a:p>
        </p:txBody>
      </p:sp>
      <p:grpSp>
        <p:nvGrpSpPr>
          <p:cNvPr id="7" name="Group 122"/>
          <p:cNvGrpSpPr>
            <a:grpSpLocks/>
          </p:cNvGrpSpPr>
          <p:nvPr/>
        </p:nvGrpSpPr>
        <p:grpSpPr bwMode="auto">
          <a:xfrm>
            <a:off x="6591300" y="3797300"/>
            <a:ext cx="1574800" cy="1457325"/>
            <a:chOff x="2641" y="1992"/>
            <a:chExt cx="2279" cy="2295"/>
          </a:xfrm>
        </p:grpSpPr>
        <p:sp>
          <p:nvSpPr>
            <p:cNvPr id="25617" name="Oval 123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8" name="Arc 124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9" name="Arc 125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0" name="Arc 126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1" name="Arc 127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2" name="Line 128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3" name="Line 129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4" name="Line 130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5" name="Freeform 131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26" name="Freeform 132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FFCCFF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99461" name="Text Box 133"/>
          <p:cNvSpPr txBox="1">
            <a:spLocks noChangeArrowheads="1"/>
          </p:cNvSpPr>
          <p:nvPr/>
        </p:nvSpPr>
        <p:spPr bwMode="auto">
          <a:xfrm>
            <a:off x="6832600" y="4432300"/>
            <a:ext cx="1104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hlinkClick r:id="rId6" action="ppaction://hlinksldjump"/>
              </a:rPr>
              <a:t>SOAL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5" name="AutoShape 13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23900" y="5194300"/>
            <a:ext cx="342900" cy="457200"/>
          </a:xfrm>
          <a:prstGeom prst="down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16" name="Oval 13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04200" y="6299200"/>
            <a:ext cx="5588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8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9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9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9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9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9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9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9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9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9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9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9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9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9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9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9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9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9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9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9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9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9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43" grpId="0"/>
      <p:bldP spid="99445" grpId="0"/>
      <p:bldP spid="99446" grpId="0"/>
      <p:bldP spid="99447" grpId="0"/>
      <p:bldP spid="99448" grpId="0"/>
      <p:bldP spid="994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3" name="Picture 5" descr="448812_gkbo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004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304800" y="54864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Gantungan Kunci Bola bilyard</a:t>
            </a:r>
          </a:p>
        </p:txBody>
      </p:sp>
      <p:pic>
        <p:nvPicPr>
          <p:cNvPr id="89105" name="Picture 17" descr="bola2ubi_h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152400"/>
            <a:ext cx="2590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3810000" y="2819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Bola-bola ubi</a:t>
            </a:r>
          </a:p>
        </p:txBody>
      </p:sp>
      <p:pic>
        <p:nvPicPr>
          <p:cNvPr id="89108" name="Picture 20" descr="bola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921000"/>
            <a:ext cx="26574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146800" y="5702300"/>
            <a:ext cx="289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Matahari sebesar debu</a:t>
            </a:r>
          </a:p>
        </p:txBody>
      </p:sp>
      <p:sp>
        <p:nvSpPr>
          <p:cNvPr id="89121" name="AutoShape 33"/>
          <p:cNvSpPr>
            <a:spLocks noChangeArrowheads="1"/>
          </p:cNvSpPr>
          <p:nvPr/>
        </p:nvSpPr>
        <p:spPr bwMode="auto">
          <a:xfrm>
            <a:off x="5486400" y="4267200"/>
            <a:ext cx="609600" cy="228600"/>
          </a:xfrm>
          <a:custGeom>
            <a:avLst/>
            <a:gdLst>
              <a:gd name="T0" fmla="*/ 12903199 w 21600"/>
              <a:gd name="T1" fmla="*/ 0 h 21600"/>
              <a:gd name="T2" fmla="*/ 0 w 21600"/>
              <a:gd name="T3" fmla="*/ 1209675 h 21600"/>
              <a:gd name="T4" fmla="*/ 12903199 w 21600"/>
              <a:gd name="T5" fmla="*/ 2419350 h 21600"/>
              <a:gd name="T6" fmla="*/ 17204267 w 21600"/>
              <a:gd name="T7" fmla="*/ 12096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9122" name="AutoShape 34"/>
          <p:cNvSpPr>
            <a:spLocks noChangeArrowheads="1"/>
          </p:cNvSpPr>
          <p:nvPr/>
        </p:nvSpPr>
        <p:spPr bwMode="auto">
          <a:xfrm rot="10800000">
            <a:off x="3124200" y="4267200"/>
            <a:ext cx="609600" cy="228600"/>
          </a:xfrm>
          <a:custGeom>
            <a:avLst/>
            <a:gdLst>
              <a:gd name="T0" fmla="*/ 12903199 w 21600"/>
              <a:gd name="T1" fmla="*/ 0 h 21600"/>
              <a:gd name="T2" fmla="*/ 0 w 21600"/>
              <a:gd name="T3" fmla="*/ 1209675 h 21600"/>
              <a:gd name="T4" fmla="*/ 12903199 w 21600"/>
              <a:gd name="T5" fmla="*/ 2419350 h 21600"/>
              <a:gd name="T6" fmla="*/ 17204267 w 21600"/>
              <a:gd name="T7" fmla="*/ 12096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9123" name="AutoShape 35"/>
          <p:cNvSpPr>
            <a:spLocks noChangeArrowheads="1"/>
          </p:cNvSpPr>
          <p:nvPr/>
        </p:nvSpPr>
        <p:spPr bwMode="auto">
          <a:xfrm rot="-5400000">
            <a:off x="4305300" y="3390900"/>
            <a:ext cx="609600" cy="228600"/>
          </a:xfrm>
          <a:custGeom>
            <a:avLst/>
            <a:gdLst>
              <a:gd name="T0" fmla="*/ 12903199 w 21600"/>
              <a:gd name="T1" fmla="*/ 0 h 21600"/>
              <a:gd name="T2" fmla="*/ 0 w 21600"/>
              <a:gd name="T3" fmla="*/ 1209675 h 21600"/>
              <a:gd name="T4" fmla="*/ 12903199 w 21600"/>
              <a:gd name="T5" fmla="*/ 2419350 h 21600"/>
              <a:gd name="T6" fmla="*/ 17204267 w 21600"/>
              <a:gd name="T7" fmla="*/ 12096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9124" name="WordArt 36"/>
          <p:cNvSpPr>
            <a:spLocks noChangeArrowheads="1" noChangeShapeType="1" noTextEdit="1"/>
          </p:cNvSpPr>
          <p:nvPr/>
        </p:nvSpPr>
        <p:spPr bwMode="auto">
          <a:xfrm rot="-2730661">
            <a:off x="349250" y="1174750"/>
            <a:ext cx="3257550" cy="13652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cs typeface="Arial"/>
              </a:rPr>
              <a:t>Bola disekitar kita....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848100" y="4025900"/>
            <a:ext cx="1600200" cy="1482725"/>
            <a:chOff x="2641" y="1992"/>
            <a:chExt cx="2279" cy="2295"/>
          </a:xfrm>
        </p:grpSpPr>
        <p:sp>
          <p:nvSpPr>
            <p:cNvPr id="26638" name="Oval 39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39" name="Arc 40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0" name="Arc 41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1" name="Arc 42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2" name="Arc 43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3" name="Line 44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4" name="Line 45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5" name="Line 46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6" name="Freeform 47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47" name="Freeform 48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6637" name="Oval 4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03700" y="5740400"/>
            <a:ext cx="635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6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5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9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9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1" grpId="0"/>
      <p:bldP spid="89106" grpId="0"/>
      <p:bldP spid="89109" grpId="0"/>
      <p:bldP spid="89121" grpId="0" animBg="1"/>
      <p:bldP spid="89122" grpId="0" animBg="1"/>
      <p:bldP spid="89123" grpId="0" animBg="1"/>
      <p:bldP spid="89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4" name="Oval 16"/>
          <p:cNvSpPr>
            <a:spLocks noChangeArrowheads="1"/>
          </p:cNvSpPr>
          <p:nvPr/>
        </p:nvSpPr>
        <p:spPr bwMode="auto">
          <a:xfrm>
            <a:off x="622300" y="393700"/>
            <a:ext cx="4597400" cy="990600"/>
          </a:xfrm>
          <a:prstGeom prst="ellipse">
            <a:avLst/>
          </a:prstGeom>
          <a:solidFill>
            <a:srgbClr val="FFFDA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UNSUR-UNSUR BOLA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38200" y="2425700"/>
            <a:ext cx="2654300" cy="2384425"/>
            <a:chOff x="2641" y="1992"/>
            <a:chExt cx="2279" cy="2295"/>
          </a:xfrm>
        </p:grpSpPr>
        <p:sp>
          <p:nvSpPr>
            <p:cNvPr id="27660" name="Oval 18"/>
            <p:cNvSpPr>
              <a:spLocks noChangeArrowheads="1"/>
            </p:cNvSpPr>
            <p:nvPr/>
          </p:nvSpPr>
          <p:spPr bwMode="auto">
            <a:xfrm>
              <a:off x="2652" y="2007"/>
              <a:ext cx="2268" cy="2268"/>
            </a:xfrm>
            <a:prstGeom prst="ellipse">
              <a:avLst/>
            </a:pr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1" name="Arc 19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2" name="Arc 20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3" name="Arc 21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4" name="Arc 22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T0" fmla="*/ 0 w 43188"/>
                <a:gd name="T1" fmla="*/ 15 h 21600"/>
                <a:gd name="T2" fmla="*/ 117 w 43188"/>
                <a:gd name="T3" fmla="*/ 15 h 21600"/>
                <a:gd name="T4" fmla="*/ 59 w 43188"/>
                <a:gd name="T5" fmla="*/ 15 h 21600"/>
                <a:gd name="T6" fmla="*/ 0 60000 65536"/>
                <a:gd name="T7" fmla="*/ 0 60000 65536"/>
                <a:gd name="T8" fmla="*/ 0 60000 65536"/>
                <a:gd name="T9" fmla="*/ 0 w 43188"/>
                <a:gd name="T10" fmla="*/ 0 h 21600"/>
                <a:gd name="T11" fmla="*/ 43188 w 4318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5" name="Line 23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6" name="Line 24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7" name="Line 25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8" name="Freeform 26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>
                <a:gd name="T0" fmla="*/ 0 w 1050"/>
                <a:gd name="T1" fmla="*/ 487 h 487"/>
                <a:gd name="T2" fmla="*/ 1050 w 1050"/>
                <a:gd name="T3" fmla="*/ 487 h 487"/>
                <a:gd name="T4" fmla="*/ 1020 w 1050"/>
                <a:gd name="T5" fmla="*/ 337 h 487"/>
                <a:gd name="T6" fmla="*/ 938 w 1050"/>
                <a:gd name="T7" fmla="*/ 247 h 487"/>
                <a:gd name="T8" fmla="*/ 803 w 1050"/>
                <a:gd name="T9" fmla="*/ 135 h 487"/>
                <a:gd name="T10" fmla="*/ 540 w 1050"/>
                <a:gd name="T11" fmla="*/ 22 h 487"/>
                <a:gd name="T12" fmla="*/ 465 w 1050"/>
                <a:gd name="T13" fmla="*/ 0 h 487"/>
                <a:gd name="T14" fmla="*/ 0 w 1050"/>
                <a:gd name="T15" fmla="*/ 487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0"/>
                <a:gd name="T25" fmla="*/ 0 h 487"/>
                <a:gd name="T26" fmla="*/ 1050 w 1050"/>
                <a:gd name="T27" fmla="*/ 487 h 4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69" name="Freeform 27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>
                <a:gd name="T0" fmla="*/ 442 w 442"/>
                <a:gd name="T1" fmla="*/ 0 h 1072"/>
                <a:gd name="T2" fmla="*/ 0 w 442"/>
                <a:gd name="T3" fmla="*/ 442 h 1072"/>
                <a:gd name="T4" fmla="*/ 37 w 442"/>
                <a:gd name="T5" fmla="*/ 607 h 1072"/>
                <a:gd name="T6" fmla="*/ 105 w 442"/>
                <a:gd name="T7" fmla="*/ 765 h 1072"/>
                <a:gd name="T8" fmla="*/ 165 w 442"/>
                <a:gd name="T9" fmla="*/ 870 h 1072"/>
                <a:gd name="T10" fmla="*/ 270 w 442"/>
                <a:gd name="T11" fmla="*/ 982 h 1072"/>
                <a:gd name="T12" fmla="*/ 367 w 442"/>
                <a:gd name="T13" fmla="*/ 1057 h 1072"/>
                <a:gd name="T14" fmla="*/ 420 w 442"/>
                <a:gd name="T15" fmla="*/ 1072 h 1072"/>
                <a:gd name="T16" fmla="*/ 435 w 442"/>
                <a:gd name="T17" fmla="*/ 817 h 1072"/>
                <a:gd name="T18" fmla="*/ 435 w 442"/>
                <a:gd name="T19" fmla="*/ 397 h 1072"/>
                <a:gd name="T20" fmla="*/ 435 w 442"/>
                <a:gd name="T21" fmla="*/ 52 h 10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072"/>
                <a:gd name="T35" fmla="*/ 442 w 442"/>
                <a:gd name="T36" fmla="*/ 1072 h 10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00FF00">
                <a:alpha val="3098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2781300" y="32131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2273300" y="37719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104479" name="Line 31"/>
          <p:cNvSpPr>
            <a:spLocks noChangeShapeType="1"/>
          </p:cNvSpPr>
          <p:nvPr/>
        </p:nvSpPr>
        <p:spPr bwMode="auto">
          <a:xfrm flipV="1">
            <a:off x="774700" y="3746500"/>
            <a:ext cx="2565400" cy="127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4140200" y="1625600"/>
            <a:ext cx="4368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P = PUSAT BOLA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= titik tertentu pada bola</a:t>
            </a:r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1854200" y="3175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104484" name="Rectangle 36"/>
          <p:cNvSpPr>
            <a:spLocks noChangeArrowheads="1"/>
          </p:cNvSpPr>
          <p:nvPr/>
        </p:nvSpPr>
        <p:spPr bwMode="auto">
          <a:xfrm>
            <a:off x="2133600" y="5351463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 = diameter</a:t>
            </a:r>
          </a:p>
          <a:p>
            <a:r>
              <a:rPr lang="en-US">
                <a:solidFill>
                  <a:srgbClr val="000000"/>
                </a:solidFill>
              </a:rPr>
              <a:t>   = tali busur yang melalui,</a:t>
            </a:r>
          </a:p>
          <a:p>
            <a:r>
              <a:rPr lang="en-US">
                <a:solidFill>
                  <a:srgbClr val="000000"/>
                </a:solidFill>
              </a:rPr>
              <a:t>      pusat bola</a:t>
            </a:r>
          </a:p>
        </p:txBody>
      </p:sp>
      <p:sp>
        <p:nvSpPr>
          <p:cNvPr id="104485" name="Rectangle 37"/>
          <p:cNvSpPr>
            <a:spLocks noChangeArrowheads="1"/>
          </p:cNvSpPr>
          <p:nvPr/>
        </p:nvSpPr>
        <p:spPr bwMode="auto">
          <a:xfrm>
            <a:off x="4241800" y="2989263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 = JARI-JARI</a:t>
            </a:r>
          </a:p>
          <a:p>
            <a:r>
              <a:rPr lang="en-US">
                <a:solidFill>
                  <a:srgbClr val="000000"/>
                </a:solidFill>
              </a:rPr>
              <a:t>   = Jarak antara dua </a:t>
            </a:r>
          </a:p>
          <a:p>
            <a:r>
              <a:rPr lang="en-US">
                <a:solidFill>
                  <a:srgbClr val="000000"/>
                </a:solidFill>
              </a:rPr>
              <a:t>      pusat bola dengan </a:t>
            </a:r>
          </a:p>
          <a:p>
            <a:r>
              <a:rPr lang="en-US">
                <a:solidFill>
                  <a:srgbClr val="000000"/>
                </a:solidFill>
              </a:rPr>
              <a:t>      lengkung</a:t>
            </a:r>
          </a:p>
        </p:txBody>
      </p:sp>
      <p:sp>
        <p:nvSpPr>
          <p:cNvPr id="27659" name="Oval 3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2600" y="6172200"/>
            <a:ext cx="558800" cy="393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animBg="1"/>
      <p:bldP spid="104477" grpId="0"/>
      <p:bldP spid="104478" grpId="0"/>
      <p:bldP spid="104479" grpId="0" animBg="1"/>
      <p:bldP spid="104480" grpId="0"/>
      <p:bldP spid="104483" grpId="0"/>
      <p:bldP spid="104484" grpId="0"/>
      <p:bldP spid="1044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622300" y="228600"/>
            <a:ext cx="6578600" cy="9906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MENEMUKAN RUMUS VOLUME BOLA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79400" y="1549400"/>
            <a:ext cx="8534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Siapkan Alat dan Bahan :   Gunting, Cater, Selotif Bolak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                                         Balik, Beras, Bola plastik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03200" y="31496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000000"/>
                </a:solidFill>
              </a:rPr>
              <a:t>Belah bola menjadi 2</a:t>
            </a: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203200" y="55038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4. </a:t>
            </a:r>
            <a:r>
              <a:rPr lang="en-US" sz="2400">
                <a:solidFill>
                  <a:srgbClr val="000000"/>
                </a:solidFill>
              </a:rPr>
              <a:t>Ulangi kegiatan diatas sampai kedua belahan bola penuh. Catat sampai berapa kali !</a:t>
            </a: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227013" y="4576763"/>
            <a:ext cx="846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3. </a:t>
            </a:r>
            <a:r>
              <a:rPr lang="en-US" sz="2400">
                <a:solidFill>
                  <a:srgbClr val="000000"/>
                </a:solidFill>
              </a:rPr>
              <a:t>Isi kerucut dengan beras penuh peres. Tuangkan ke dalam salah satu bola yang sudah dibelah</a:t>
            </a:r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215900" y="3687763"/>
            <a:ext cx="7335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000000"/>
                </a:solidFill>
              </a:rPr>
              <a:t>2. Buatlah kerucut dengan tinggi dan jari-jarinya sama dengan jari-jari bola</a:t>
            </a:r>
          </a:p>
        </p:txBody>
      </p:sp>
      <p:sp>
        <p:nvSpPr>
          <p:cNvPr id="106506" name="Rectangle 10"/>
          <p:cNvSpPr>
            <a:spLocks noChangeArrowheads="1"/>
          </p:cNvSpPr>
          <p:nvPr/>
        </p:nvSpPr>
        <p:spPr bwMode="auto">
          <a:xfrm>
            <a:off x="339725" y="2595563"/>
            <a:ext cx="158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Caranya…..</a:t>
            </a:r>
          </a:p>
        </p:txBody>
      </p:sp>
    </p:spTree>
    <p:extLst>
      <p:ext uri="{BB962C8B-B14F-4D97-AF65-F5344CB8AC3E}">
        <p14:creationId xmlns:p14="http://schemas.microsoft.com/office/powerpoint/2010/main" val="31849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1" grpId="0"/>
      <p:bldP spid="106502" grpId="0"/>
      <p:bldP spid="106503" grpId="0"/>
      <p:bldP spid="106504" grpId="0"/>
      <p:bldP spid="106505" grpId="0"/>
      <p:bldP spid="106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254000" y="685800"/>
            <a:ext cx="363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Volume kerucut	=  </a:t>
            </a:r>
          </a:p>
        </p:txBody>
      </p:sp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3435350" y="465138"/>
          <a:ext cx="26892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406080" imgH="393480" progId="Equation.3">
                  <p:embed/>
                </p:oleObj>
              </mc:Choice>
              <mc:Fallback>
                <p:oleObj name="Equation" r:id="rId3" imgW="406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465138"/>
                        <a:ext cx="2689225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17500" y="1511300"/>
            <a:ext cx="8343900" cy="8223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Untuk mengisi dua belahan bola diperlukan pengulangan 4 kali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368300" y="24638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Volume  Bola =</a:t>
            </a:r>
          </a:p>
        </p:txBody>
      </p:sp>
      <p:graphicFrame>
        <p:nvGraphicFramePr>
          <p:cNvPr id="107529" name="Object 9"/>
          <p:cNvGraphicFramePr>
            <a:graphicFrameLocks noChangeAspect="1"/>
          </p:cNvGraphicFramePr>
          <p:nvPr/>
        </p:nvGraphicFramePr>
        <p:xfrm>
          <a:off x="2943225" y="2387600"/>
          <a:ext cx="29940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927000" imgH="177480" progId="Equation.3">
                  <p:embed/>
                </p:oleObj>
              </mc:Choice>
              <mc:Fallback>
                <p:oleObj name="Equation" r:id="rId5" imgW="927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2387600"/>
                        <a:ext cx="29940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8" name="Object 18"/>
          <p:cNvGraphicFramePr>
            <a:graphicFrameLocks noChangeAspect="1"/>
          </p:cNvGraphicFramePr>
          <p:nvPr/>
        </p:nvGraphicFramePr>
        <p:xfrm>
          <a:off x="5143500" y="5473700"/>
          <a:ext cx="15287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355320" imgH="393480" progId="Equation.3">
                  <p:embed/>
                </p:oleObj>
              </mc:Choice>
              <mc:Fallback>
                <p:oleObj name="Equation" r:id="rId7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5473700"/>
                        <a:ext cx="1528763" cy="9652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2984500" y="4470400"/>
          <a:ext cx="15287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9" imgW="355320" imgH="393480" progId="Equation.3">
                  <p:embed/>
                </p:oleObj>
              </mc:Choice>
              <mc:Fallback>
                <p:oleObj name="Equation" r:id="rId9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4470400"/>
                        <a:ext cx="1528763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0" name="Object 20"/>
          <p:cNvGraphicFramePr>
            <a:graphicFrameLocks noChangeAspect="1"/>
          </p:cNvGraphicFramePr>
          <p:nvPr/>
        </p:nvGraphicFramePr>
        <p:xfrm>
          <a:off x="3009900" y="3619500"/>
          <a:ext cx="27844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0" imgW="660240" imgH="393480" progId="Equation.3">
                  <p:embed/>
                </p:oleObj>
              </mc:Choice>
              <mc:Fallback>
                <p:oleObj name="Equation" r:id="rId10" imgW="660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3619500"/>
                        <a:ext cx="27844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1" name="Object 21"/>
          <p:cNvGraphicFramePr>
            <a:graphicFrameLocks noChangeAspect="1"/>
          </p:cNvGraphicFramePr>
          <p:nvPr/>
        </p:nvGraphicFramePr>
        <p:xfrm>
          <a:off x="2984500" y="2794000"/>
          <a:ext cx="267493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2" imgW="634680" imgH="393480" progId="Equation.3">
                  <p:embed/>
                </p:oleObj>
              </mc:Choice>
              <mc:Fallback>
                <p:oleObj name="Equation" r:id="rId12" imgW="634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2794000"/>
                        <a:ext cx="2674938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381000" y="5321300"/>
            <a:ext cx="7734300" cy="1282700"/>
          </a:xfrm>
          <a:prstGeom prst="ellipse">
            <a:avLst/>
          </a:prstGeom>
          <a:solidFill>
            <a:schemeClr val="accent1">
              <a:alpha val="47842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Jadi Rumus Volume bola =                           </a:t>
            </a:r>
          </a:p>
        </p:txBody>
      </p:sp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228600" y="157163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Rumus</a:t>
            </a:r>
            <a:r>
              <a:rPr lang="en-US">
                <a:solidFill>
                  <a:srgbClr val="000000"/>
                </a:solidFill>
              </a:rPr>
              <a:t> Prasarat :</a:t>
            </a:r>
          </a:p>
        </p:txBody>
      </p:sp>
      <p:sp>
        <p:nvSpPr>
          <p:cNvPr id="2061" name="Oval 24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8077200" y="5080000"/>
            <a:ext cx="6223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5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3" dur="5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  <p:bldP spid="107526" grpId="0" animBg="1"/>
      <p:bldP spid="107527" grpId="0"/>
      <p:bldP spid="107542" grpId="0" animBg="1"/>
      <p:bldP spid="1075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Oval 4"/>
          <p:cNvSpPr>
            <a:spLocks noChangeArrowheads="1"/>
          </p:cNvSpPr>
          <p:nvPr/>
        </p:nvSpPr>
        <p:spPr bwMode="auto">
          <a:xfrm>
            <a:off x="520700" y="520700"/>
            <a:ext cx="8077200" cy="812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MENEMUKAN LUAS SELURUH PERMUKAAN BOLA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54000" y="1651000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Siapkan Alat dan Bahan :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90500" y="2946400"/>
            <a:ext cx="8496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1. </a:t>
            </a:r>
            <a:r>
              <a:rPr lang="en-US">
                <a:solidFill>
                  <a:srgbClr val="000000"/>
                </a:solidFill>
              </a:rPr>
              <a:t>Belah bola menjadi 2, Buat beberapa lingkaran dengan jari-jari sama dengan jari-jari bola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276225" y="2278063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Caranya…..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215900" y="4962525"/>
            <a:ext cx="86375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4. Setelah penuh, lepas kembali lilitan benang kenur, pindahkan ke dalam lingkaran yang telah disediakan sampai penuh. Catat berapa lingkaran yang diperoleh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217488" y="4398963"/>
            <a:ext cx="6589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3. Lilitkan belahan bola dengan benang kenur penuh.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93675" y="3890963"/>
            <a:ext cx="7654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2. Salah satu belahan bola diberi selotif bolak-balik menyilang</a:t>
            </a: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4127500" y="1668463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Gunting, Cater, Selotif Bolak-Balik, Bola plastik, benang kenur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8986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  <p:bldP spid="108548" grpId="1" animBg="1"/>
      <p:bldP spid="108549" grpId="0"/>
      <p:bldP spid="108550" grpId="0"/>
      <p:bldP spid="108551" grpId="0"/>
      <p:bldP spid="108552" grpId="0"/>
      <p:bldP spid="108553" grpId="0"/>
      <p:bldP spid="108554" grpId="0"/>
      <p:bldP spid="1085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685800" y="495300"/>
            <a:ext cx="75311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Dari hasil percobaan tercatat 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Bola dipindah menjadi 2 lingkaran penuh      </a:t>
            </a:r>
          </a:p>
        </p:txBody>
      </p:sp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749300" y="1003300"/>
          <a:ext cx="4270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003300"/>
                        <a:ext cx="4270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673100" y="1905000"/>
            <a:ext cx="834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Jadi Rumus Luas seluruh permukaan Bola adalah :</a:t>
            </a:r>
          </a:p>
        </p:txBody>
      </p:sp>
      <p:graphicFrame>
        <p:nvGraphicFramePr>
          <p:cNvPr id="109575" name="Object 7"/>
          <p:cNvGraphicFramePr>
            <a:graphicFrameLocks noChangeAspect="1"/>
          </p:cNvGraphicFramePr>
          <p:nvPr/>
        </p:nvGraphicFramePr>
        <p:xfrm>
          <a:off x="2730500" y="2489200"/>
          <a:ext cx="4270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2489200"/>
                        <a:ext cx="4270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279400" y="4584700"/>
            <a:ext cx="8178800" cy="1028700"/>
          </a:xfrm>
          <a:prstGeom prst="ellipse">
            <a:avLst/>
          </a:prstGeom>
          <a:solidFill>
            <a:schemeClr val="accent1">
              <a:alpha val="47842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    Jadi Rumus Luas seluruh Permukaan bola = 4</a:t>
            </a:r>
            <a:r>
              <a:rPr lang="en-US" sz="2400">
                <a:solidFill>
                  <a:srgbClr val="000000"/>
                </a:solidFill>
                <a:sym typeface="Symbol" pitchFamily="18" charset="2"/>
              </a:rPr>
              <a:t>r</a:t>
            </a:r>
            <a:r>
              <a:rPr lang="en-US" sz="2400">
                <a:solidFill>
                  <a:srgbClr val="000000"/>
                </a:solidFill>
              </a:rPr>
              <a:t>        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4864100" y="3644900"/>
            <a:ext cx="41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7632700" y="4889500"/>
            <a:ext cx="41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4048125" y="3649663"/>
            <a:ext cx="920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  4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r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2497138" y="3230563"/>
            <a:ext cx="417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 Bola           =   4 Luas Lingkaran</a:t>
            </a:r>
          </a:p>
        </p:txBody>
      </p:sp>
      <p:sp>
        <p:nvSpPr>
          <p:cNvPr id="109583" name="Rectangle 15"/>
          <p:cNvSpPr>
            <a:spLocks noChangeArrowheads="1"/>
          </p:cNvSpPr>
          <p:nvPr/>
        </p:nvSpPr>
        <p:spPr bwMode="auto">
          <a:xfrm>
            <a:off x="2484438" y="2570163"/>
            <a:ext cx="417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L      Bola      =   2 Luas Lingkaran</a:t>
            </a:r>
          </a:p>
        </p:txBody>
      </p:sp>
      <p:sp>
        <p:nvSpPr>
          <p:cNvPr id="3084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45400" y="5930900"/>
            <a:ext cx="1181100" cy="355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6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6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1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" dur="5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/>
      <p:bldP spid="109574" grpId="0"/>
      <p:bldP spid="109576" grpId="0" animBg="1"/>
      <p:bldP spid="109577" grpId="0"/>
      <p:bldP spid="109578" grpId="0"/>
      <p:bldP spid="109581" grpId="0"/>
      <p:bldP spid="109582" grpId="0"/>
      <p:bldP spid="1095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3"/>
          <a:srcRect l="1559" t="28513" r="68599" b="46083"/>
          <a:stretch>
            <a:fillRect/>
          </a:stretch>
        </p:blipFill>
        <p:spPr bwMode="auto">
          <a:xfrm>
            <a:off x="6835775" y="320675"/>
            <a:ext cx="21209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419100" y="457200"/>
            <a:ext cx="309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SOAL 1: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330200" y="1104900"/>
            <a:ext cx="629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Sebuah bola bekel dengan jari-jari 3 cm. Carilah Volume ?</a:t>
            </a:r>
          </a:p>
        </p:txBody>
      </p:sp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368300" y="21590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Jawab :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495300" y="27813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Diketahui    :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482600" y="3276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Ditanyakan :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469900" y="3860800"/>
            <a:ext cx="241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Penyelesaian 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                                    </a:t>
            </a:r>
          </a:p>
        </p:txBody>
      </p:sp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4546600" y="3581400"/>
          <a:ext cx="15287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355320" imgH="393480" progId="Equation.3">
                  <p:embed/>
                </p:oleObj>
              </mc:Choice>
              <mc:Fallback>
                <p:oleObj name="Equation" r:id="rId4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3581400"/>
                        <a:ext cx="1528763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4533900" y="4559300"/>
          <a:ext cx="19113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444240" imgH="393480" progId="Equation.3">
                  <p:embed/>
                </p:oleObj>
              </mc:Choice>
              <mc:Fallback>
                <p:oleObj name="Equation" r:id="rId6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4559300"/>
                        <a:ext cx="191135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4619625" y="5775325"/>
          <a:ext cx="12557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8" imgW="291960" imgH="177480" progId="Equation.3">
                  <p:embed/>
                </p:oleObj>
              </mc:Choice>
              <mc:Fallback>
                <p:oleObj name="Equation" r:id="rId8" imgW="2919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5775325"/>
                        <a:ext cx="125571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3962400" y="48133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3975100" y="57658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2517775" y="2824163"/>
            <a:ext cx="168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 bola =3 cm</a:t>
            </a:r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2620963" y="3294063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Vol ?</a:t>
            </a:r>
          </a:p>
        </p:txBody>
      </p:sp>
      <p:sp>
        <p:nvSpPr>
          <p:cNvPr id="110611" name="Rectangle 19"/>
          <p:cNvSpPr>
            <a:spLocks noChangeArrowheads="1"/>
          </p:cNvSpPr>
          <p:nvPr/>
        </p:nvSpPr>
        <p:spPr bwMode="auto">
          <a:xfrm>
            <a:off x="2822575" y="3903663"/>
            <a:ext cx="1417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Vol Bola =</a:t>
            </a:r>
          </a:p>
        </p:txBody>
      </p:sp>
    </p:spTree>
    <p:extLst>
      <p:ext uri="{BB962C8B-B14F-4D97-AF65-F5344CB8AC3E}">
        <p14:creationId xmlns:p14="http://schemas.microsoft.com/office/powerpoint/2010/main" val="11244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4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9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9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9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/>
      <p:bldP spid="110598" grpId="0"/>
      <p:bldP spid="110599" grpId="0"/>
      <p:bldP spid="110600" grpId="0"/>
      <p:bldP spid="110601" grpId="0"/>
      <p:bldP spid="110602" grpId="0"/>
      <p:bldP spid="110607" grpId="0"/>
      <p:bldP spid="110608" grpId="0"/>
      <p:bldP spid="110609" grpId="0"/>
      <p:bldP spid="110610" grpId="0"/>
      <p:bldP spid="110611" grpId="0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366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2_Office Theme</vt:lpstr>
      <vt:lpstr>Layers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Nurdin</dc:creator>
  <cp:lastModifiedBy>Nurdin</cp:lastModifiedBy>
  <cp:revision>3</cp:revision>
  <dcterms:created xsi:type="dcterms:W3CDTF">2021-01-08T06:31:32Z</dcterms:created>
  <dcterms:modified xsi:type="dcterms:W3CDTF">2021-01-09T05:30:11Z</dcterms:modified>
</cp:coreProperties>
</file>