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50" r:id="rId2"/>
    <p:sldId id="277" r:id="rId3"/>
    <p:sldId id="319" r:id="rId4"/>
    <p:sldId id="297" r:id="rId5"/>
    <p:sldId id="320" r:id="rId6"/>
    <p:sldId id="321" r:id="rId7"/>
    <p:sldId id="322" r:id="rId8"/>
    <p:sldId id="264" r:id="rId9"/>
    <p:sldId id="323" r:id="rId10"/>
    <p:sldId id="268" r:id="rId11"/>
    <p:sldId id="324" r:id="rId12"/>
    <p:sldId id="325" r:id="rId13"/>
    <p:sldId id="306" r:id="rId14"/>
    <p:sldId id="305" r:id="rId15"/>
    <p:sldId id="326" r:id="rId16"/>
    <p:sldId id="327" r:id="rId17"/>
    <p:sldId id="278" r:id="rId18"/>
    <p:sldId id="328" r:id="rId19"/>
    <p:sldId id="279" r:id="rId20"/>
    <p:sldId id="309" r:id="rId21"/>
    <p:sldId id="329" r:id="rId22"/>
    <p:sldId id="330" r:id="rId23"/>
    <p:sldId id="282" r:id="rId24"/>
    <p:sldId id="331" r:id="rId25"/>
    <p:sldId id="351" r:id="rId26"/>
    <p:sldId id="332" r:id="rId27"/>
    <p:sldId id="333" r:id="rId28"/>
    <p:sldId id="352" r:id="rId29"/>
    <p:sldId id="336" r:id="rId30"/>
    <p:sldId id="337" r:id="rId31"/>
    <p:sldId id="338" r:id="rId32"/>
    <p:sldId id="339" r:id="rId33"/>
    <p:sldId id="340" r:id="rId34"/>
    <p:sldId id="341" r:id="rId35"/>
    <p:sldId id="312" r:id="rId36"/>
    <p:sldId id="345" r:id="rId37"/>
    <p:sldId id="342" r:id="rId38"/>
    <p:sldId id="343" r:id="rId39"/>
    <p:sldId id="303" r:id="rId40"/>
    <p:sldId id="344" r:id="rId41"/>
    <p:sldId id="346" r:id="rId42"/>
    <p:sldId id="353" r:id="rId43"/>
    <p:sldId id="283" r:id="rId44"/>
    <p:sldId id="347" r:id="rId45"/>
    <p:sldId id="348" r:id="rId46"/>
    <p:sldId id="349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99"/>
    <a:srgbClr val="008080"/>
    <a:srgbClr val="FFFF66"/>
    <a:srgbClr val="FFFF99"/>
    <a:srgbClr val="0F4664"/>
    <a:srgbClr val="990033"/>
    <a:srgbClr val="EE658C"/>
    <a:srgbClr val="FF99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03" autoAdjust="0"/>
  </p:normalViewPr>
  <p:slideViewPr>
    <p:cSldViewPr>
      <p:cViewPr varScale="1">
        <p:scale>
          <a:sx n="85" d="100"/>
          <a:sy n="85" d="100"/>
        </p:scale>
        <p:origin x="88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9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7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3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9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11" Type="http://schemas.openxmlformats.org/officeDocument/2006/relationships/image" Target="../media/image1.png"/><Relationship Id="rId10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11" Type="http://schemas.openxmlformats.org/officeDocument/2006/relationships/image" Target="../media/image1.png"/><Relationship Id="rId10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1.m4a"/><Relationship Id="rId7" Type="http://schemas.openxmlformats.org/officeDocument/2006/relationships/image" Target="../media/image19.png"/><Relationship Id="rId2" Type="http://schemas.microsoft.com/office/2007/relationships/media" Target="../media/media1.m4a"/><Relationship Id="rId1" Type="http://schemas.openxmlformats.org/officeDocument/2006/relationships/tags" Target="../tags/tag1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1.m4a"/><Relationship Id="rId7" Type="http://schemas.openxmlformats.org/officeDocument/2006/relationships/image" Target="../media/image19.png"/><Relationship Id="rId2" Type="http://schemas.microsoft.com/office/2007/relationships/media" Target="../media/media1.m4a"/><Relationship Id="rId1" Type="http://schemas.openxmlformats.org/officeDocument/2006/relationships/tags" Target="../tags/tag1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2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54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5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1.m4a"/><Relationship Id="rId7" Type="http://schemas.openxmlformats.org/officeDocument/2006/relationships/image" Target="../media/image19.png"/><Relationship Id="rId2" Type="http://schemas.microsoft.com/office/2007/relationships/media" Target="../media/media1.m4a"/><Relationship Id="rId1" Type="http://schemas.openxmlformats.org/officeDocument/2006/relationships/tags" Target="../tags/tag1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54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5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mtClean="0">
                <a:solidFill>
                  <a:srgbClr val="EE658C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EE658C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71550"/>
            <a:ext cx="2615170" cy="33045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927288" y="3317177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BAHASA INDONESIA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760"/>
          <a:stretch/>
        </p:blipFill>
        <p:spPr>
          <a:xfrm>
            <a:off x="1425010" y="848464"/>
            <a:ext cx="2515414" cy="32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15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2" cstate="print"/>
          <a:srcRect b="32516"/>
          <a:stretch>
            <a:fillRect/>
          </a:stretch>
        </p:blipFill>
        <p:spPr bwMode="auto">
          <a:xfrm>
            <a:off x="381193" y="852446"/>
            <a:ext cx="2661511" cy="417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phic 11" descr="An organic shape">
            <a:extLst>
              <a:ext uri="{FF2B5EF4-FFF2-40B4-BE49-F238E27FC236}">
                <a16:creationId xmlns:a16="http://schemas.microsoft.com/office/drawing/2014/main" id="{7FDC7367-B20F-EA1E-CEC4-3AC74CF32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97717" y="55179"/>
            <a:ext cx="4202130" cy="4202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D6E749-62F7-4321-E036-85EBC8C456F7}"/>
              </a:ext>
            </a:extLst>
          </p:cNvPr>
          <p:cNvSpPr txBox="1"/>
          <p:nvPr/>
        </p:nvSpPr>
        <p:spPr>
          <a:xfrm>
            <a:off x="3431068" y="952756"/>
            <a:ext cx="53129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Dengan </a:t>
            </a:r>
            <a:r>
              <a:rPr lang="en-US" sz="2800" dirty="0" err="1"/>
              <a:t>mengetahui</a:t>
            </a:r>
            <a:r>
              <a:rPr lang="en-US" sz="2800" dirty="0"/>
              <a:t> </a:t>
            </a:r>
            <a:r>
              <a:rPr lang="en-US" sz="2800" dirty="0" err="1"/>
              <a:t>makna</a:t>
            </a:r>
            <a:r>
              <a:rPr lang="en-US" sz="2800" dirty="0"/>
              <a:t> </a:t>
            </a:r>
            <a:r>
              <a:rPr lang="en-US" sz="2800" dirty="0" err="1"/>
              <a:t>nasionalisme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patriotisme</a:t>
            </a:r>
            <a:r>
              <a:rPr lang="en-US" sz="2800" dirty="0"/>
              <a:t>, </a:t>
            </a:r>
            <a:r>
              <a:rPr lang="en-US" sz="2800" dirty="0" err="1"/>
              <a:t>kita</a:t>
            </a:r>
            <a:r>
              <a:rPr lang="en-US" sz="2800" dirty="0"/>
              <a:t> dapat </a:t>
            </a:r>
            <a:r>
              <a:rPr lang="en-US" sz="2800" dirty="0" err="1"/>
              <a:t>menyimpulkan</a:t>
            </a:r>
            <a:r>
              <a:rPr lang="en-US" sz="2800" dirty="0"/>
              <a:t> bahwa </a:t>
            </a:r>
            <a:r>
              <a:rPr lang="en-US" sz="2800" dirty="0" err="1"/>
              <a:t>lagu</a:t>
            </a:r>
            <a:r>
              <a:rPr lang="en-US" sz="2800" dirty="0"/>
              <a:t> “</a:t>
            </a:r>
            <a:r>
              <a:rPr lang="en-US" sz="2800" dirty="0" err="1"/>
              <a:t>Bagimu</a:t>
            </a:r>
            <a:r>
              <a:rPr lang="en-US" sz="2800" dirty="0"/>
              <a:t> Negeri”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lagu</a:t>
            </a:r>
            <a:r>
              <a:rPr lang="en-US" sz="2800" dirty="0"/>
              <a:t> yang </a:t>
            </a:r>
            <a:r>
              <a:rPr lang="en-US" sz="2800" dirty="0" err="1"/>
              <a:t>ditulis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membangkitkan</a:t>
            </a:r>
            <a:r>
              <a:rPr lang="en-US" sz="2800" dirty="0"/>
              <a:t> semangat </a:t>
            </a:r>
            <a:r>
              <a:rPr lang="en-US" sz="2800" dirty="0" err="1"/>
              <a:t>perjuangan</a:t>
            </a:r>
            <a:r>
              <a:rPr lang="en-US" sz="2800" dirty="0"/>
              <a:t> </a:t>
            </a:r>
            <a:r>
              <a:rPr lang="en-US" sz="2800" dirty="0" err="1"/>
              <a:t>bangsa</a:t>
            </a:r>
            <a:r>
              <a:rPr lang="en-US" sz="2800" dirty="0"/>
              <a:t> Indonesia.</a:t>
            </a:r>
          </a:p>
        </p:txBody>
      </p:sp>
      <p:pic>
        <p:nvPicPr>
          <p:cNvPr id="13" name="Graphic 12" descr="An organic shape">
            <a:extLst>
              <a:ext uri="{FF2B5EF4-FFF2-40B4-BE49-F238E27FC236}">
                <a16:creationId xmlns:a16="http://schemas.microsoft.com/office/drawing/2014/main" id="{8D98E0A3-6435-960B-4994-C597334C29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688105">
            <a:off x="-751054" y="-929303"/>
            <a:ext cx="2352099" cy="23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213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39E90475-E84B-6E43-1FFF-5F8ED325D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69" t="3768" r="1650" b="9569"/>
          <a:stretch>
            <a:fillRect/>
          </a:stretch>
        </p:blipFill>
        <p:spPr bwMode="auto">
          <a:xfrm>
            <a:off x="1" y="-15498"/>
            <a:ext cx="9144032" cy="49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034AFD-06FC-3D18-805C-BF357FBEB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9743" y="0"/>
            <a:ext cx="4956511" cy="350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5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id="{FC626BB4-B45E-1734-4EEA-8CF88816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b="32516"/>
          <a:stretch>
            <a:fillRect/>
          </a:stretch>
        </p:blipFill>
        <p:spPr bwMode="auto">
          <a:xfrm flipH="1">
            <a:off x="6399927" y="653246"/>
            <a:ext cx="2582148" cy="40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096779" y="414599"/>
            <a:ext cx="376564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</a:rPr>
              <a:t>Coba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</a:rPr>
              <a:t>sekarang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</a:rPr>
              <a:t>kamu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</a:rPr>
              <a:t>dengarkan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</a:rPr>
              <a:t>syair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</a:rPr>
              <a:t>lagu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 “Garuda Pancasila”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</a:rPr>
              <a:t>melalui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 internet. </a:t>
            </a:r>
            <a:endParaRPr lang="en-US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600" b="1" dirty="0" err="1" smtClean="0">
                <a:solidFill>
                  <a:schemeClr val="accent5">
                    <a:lumMod val="50000"/>
                  </a:schemeClr>
                </a:solidFill>
              </a:rPr>
              <a:t>Carilah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</a:rPr>
              <a:t>informasi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 yang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</a:rPr>
              <a:t>terkandung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</a:rPr>
              <a:t>dalam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</a:rPr>
              <a:t>syair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</a:rPr>
              <a:t>tersebut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7093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Tere\KONTEN QR\BACKGROUND\ruang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3"/>
          <a:stretch>
            <a:fillRect/>
          </a:stretch>
        </p:blipFill>
        <p:spPr bwMode="auto">
          <a:xfrm flipH="1">
            <a:off x="-36512" y="-18"/>
            <a:ext cx="9180544" cy="51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0962" y="214296"/>
            <a:ext cx="8595494" cy="733044"/>
            <a:chOff x="152400" y="214296"/>
            <a:chExt cx="8277252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6215106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7753376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Informasi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dalam Teks dan Gambar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4980" y="1207542"/>
            <a:ext cx="4680520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Dengan </a:t>
            </a:r>
            <a:r>
              <a:rPr lang="en-US" sz="2400" b="1" dirty="0" err="1">
                <a:solidFill>
                  <a:srgbClr val="0F4664"/>
                </a:solidFill>
              </a:rPr>
              <a:t>membaca</a:t>
            </a:r>
            <a:r>
              <a:rPr lang="en-US" sz="2400" b="1" dirty="0">
                <a:solidFill>
                  <a:srgbClr val="0F4664"/>
                </a:solidFill>
              </a:rPr>
              <a:t> </a:t>
            </a:r>
            <a:r>
              <a:rPr lang="en-US" sz="2400" b="1" dirty="0" err="1">
                <a:solidFill>
                  <a:srgbClr val="0F4664"/>
                </a:solidFill>
              </a:rPr>
              <a:t>teks</a:t>
            </a:r>
            <a:r>
              <a:rPr lang="en-US" sz="2400" b="1" dirty="0"/>
              <a:t>, kamu dapat </a:t>
            </a:r>
            <a:r>
              <a:rPr lang="en-US" sz="2400" b="1" dirty="0" err="1"/>
              <a:t>belajar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menemukan</a:t>
            </a:r>
            <a:r>
              <a:rPr lang="en-US" sz="2400" b="1" dirty="0">
                <a:solidFill>
                  <a:srgbClr val="008080"/>
                </a:solidFill>
              </a:rPr>
              <a:t> dan </a:t>
            </a:r>
            <a:r>
              <a:rPr lang="en-US" sz="2400" b="1" dirty="0" err="1">
                <a:solidFill>
                  <a:srgbClr val="008080"/>
                </a:solidFill>
              </a:rPr>
              <a:t>mengidentifikasi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.</a:t>
            </a:r>
            <a:endParaRPr lang="en-US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980" y="2584271"/>
            <a:ext cx="4680520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Teks juga </a:t>
            </a:r>
            <a:r>
              <a:rPr lang="en-US" sz="2400" b="1" dirty="0" err="1"/>
              <a:t>biasanya</a:t>
            </a:r>
            <a:r>
              <a:rPr lang="en-US" sz="2400" b="1" dirty="0"/>
              <a:t> </a:t>
            </a:r>
            <a:r>
              <a:rPr lang="en-US" sz="2400" b="1" dirty="0" err="1"/>
              <a:t>dilengkapi</a:t>
            </a:r>
            <a:r>
              <a:rPr lang="en-US" sz="2400" b="1" dirty="0"/>
              <a:t> dengan </a:t>
            </a:r>
            <a:r>
              <a:rPr lang="en-US" sz="2400" b="1" dirty="0" err="1">
                <a:solidFill>
                  <a:srgbClr val="7030A0"/>
                </a:solidFill>
              </a:rPr>
              <a:t>gambar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menambah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informasi</a:t>
            </a:r>
            <a:r>
              <a:rPr lang="en-US" sz="2400" b="1" dirty="0">
                <a:solidFill>
                  <a:srgbClr val="FF0066"/>
                </a:solidFill>
              </a:rPr>
              <a:t>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Picture 3" descr="G:\Template Bupena Merdeka (Konten QR-Media mengajar)\WARNA BUPENA 1A\BAHASA INDONESIA\BAB 1\a16 Gb menulis di meja ada alat tulis F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773181"/>
            <a:ext cx="4143372" cy="3030817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888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5B0ED134-64FD-25AF-949E-B701DC6D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pic>
        <p:nvPicPr>
          <p:cNvPr id="6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4" cstate="print"/>
          <a:srcRect b="37640"/>
          <a:stretch>
            <a:fillRect/>
          </a:stretch>
        </p:blipFill>
        <p:spPr bwMode="auto">
          <a:xfrm>
            <a:off x="6511874" y="857238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5032" y="843558"/>
            <a:ext cx="4455000" cy="715089"/>
          </a:xfrm>
          <a:prstGeom prst="round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66"/>
                </a:solidFill>
              </a:rPr>
              <a:t>Identifikasi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Informasi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1619964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/>
              <a:t>Mengidentifikasi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informasi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teks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/>
              <a:t>artinya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menjelaskan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hal</a:t>
            </a:r>
            <a:r>
              <a:rPr lang="en-US" sz="2800" b="1" dirty="0">
                <a:solidFill>
                  <a:srgbClr val="0070C0"/>
                </a:solidFill>
              </a:rPr>
              <a:t> - </a:t>
            </a:r>
            <a:r>
              <a:rPr lang="en-US" sz="2800" b="1" dirty="0" err="1">
                <a:solidFill>
                  <a:srgbClr val="0070C0"/>
                </a:solidFill>
              </a:rPr>
              <a:t>hal</a:t>
            </a:r>
            <a:r>
              <a:rPr lang="en-US" sz="2800" b="1" dirty="0">
                <a:solidFill>
                  <a:srgbClr val="0070C0"/>
                </a:solidFill>
              </a:rPr>
              <a:t> secara </a:t>
            </a:r>
            <a:r>
              <a:rPr lang="en-US" sz="2800" b="1" dirty="0" err="1">
                <a:solidFill>
                  <a:srgbClr val="0070C0"/>
                </a:solidFill>
              </a:rPr>
              <a:t>tersurat</a:t>
            </a:r>
            <a:r>
              <a:rPr lang="en-US" sz="2800" b="1" dirty="0">
                <a:solidFill>
                  <a:srgbClr val="0070C0"/>
                </a:solidFill>
              </a:rPr>
              <a:t> (</a:t>
            </a:r>
            <a:r>
              <a:rPr lang="en-US" sz="2800" b="1" dirty="0" err="1">
                <a:solidFill>
                  <a:srgbClr val="0070C0"/>
                </a:solidFill>
              </a:rPr>
              <a:t>terlihat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jelas</a:t>
            </a:r>
            <a:r>
              <a:rPr lang="en-US" sz="2800" b="1" dirty="0">
                <a:solidFill>
                  <a:srgbClr val="0070C0"/>
                </a:solidFill>
              </a:rPr>
              <a:t>) </a:t>
            </a:r>
            <a:r>
              <a:rPr lang="en-US" sz="2800" b="1" dirty="0" err="1">
                <a:solidFill>
                  <a:srgbClr val="7030A0"/>
                </a:solidFill>
              </a:rPr>
              <a:t>maupun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tersirat</a:t>
            </a:r>
            <a:r>
              <a:rPr lang="en-US" sz="2800" b="1" dirty="0">
                <a:solidFill>
                  <a:srgbClr val="7030A0"/>
                </a:solidFill>
              </a:rPr>
              <a:t> (</a:t>
            </a:r>
            <a:r>
              <a:rPr lang="en-US" sz="2800" b="1" dirty="0" err="1">
                <a:solidFill>
                  <a:srgbClr val="7030A0"/>
                </a:solidFill>
              </a:rPr>
              <a:t>tidak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ada</a:t>
            </a:r>
            <a:r>
              <a:rPr lang="en-US" sz="2800" b="1" dirty="0">
                <a:solidFill>
                  <a:srgbClr val="7030A0"/>
                </a:solidFill>
              </a:rPr>
              <a:t>) </a:t>
            </a:r>
            <a:r>
              <a:rPr lang="en-US" sz="2800" b="1" dirty="0" err="1">
                <a:solidFill>
                  <a:srgbClr val="7030A0"/>
                </a:solidFill>
              </a:rPr>
              <a:t>dari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teks</a:t>
            </a:r>
            <a:r>
              <a:rPr lang="en-US" sz="2800" b="1" dirty="0">
                <a:solidFill>
                  <a:srgbClr val="7030A0"/>
                </a:solidFill>
              </a:rPr>
              <a:t>. </a:t>
            </a:r>
            <a:endParaRPr lang="en-US" sz="2800" b="1" dirty="0"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FAF8AA-2885-6C25-53EC-98EF8151A3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25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8A99D914-83E9-0D87-3571-A15729AE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F0085E-50E8-5D37-270A-18A9A549F764}"/>
              </a:ext>
            </a:extLst>
          </p:cNvPr>
          <p:cNvSpPr txBox="1"/>
          <p:nvPr/>
        </p:nvSpPr>
        <p:spPr>
          <a:xfrm>
            <a:off x="1022038" y="2790847"/>
            <a:ext cx="4680520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fi-FI" sz="2400" b="1" dirty="0"/>
              <a:t>Carilah </a:t>
            </a:r>
            <a:r>
              <a:rPr lang="fi-FI" sz="2400" b="1" dirty="0">
                <a:solidFill>
                  <a:srgbClr val="990033"/>
                </a:solidFill>
              </a:rPr>
              <a:t>makna </a:t>
            </a:r>
            <a:r>
              <a:rPr lang="fi-FI" sz="2400" b="1" dirty="0" smtClean="0">
                <a:solidFill>
                  <a:srgbClr val="990033"/>
                </a:solidFill>
              </a:rPr>
              <a:t>kata-kata </a:t>
            </a:r>
            <a:r>
              <a:rPr lang="fi-FI" sz="2400" b="1" dirty="0">
                <a:solidFill>
                  <a:srgbClr val="990033"/>
                </a:solidFill>
              </a:rPr>
              <a:t>baru</a:t>
            </a:r>
            <a:r>
              <a:rPr lang="en-US" sz="2400" b="1" dirty="0">
                <a:solidFill>
                  <a:srgbClr val="FF0066"/>
                </a:solidFill>
              </a:rPr>
              <a:t>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9" name="Picture 3" descr="D:\Tere\BUPENA 1B\PP\BAB 2\a3 Gb anak belajar dirumah.png">
            <a:extLst>
              <a:ext uri="{FF2B5EF4-FFF2-40B4-BE49-F238E27FC236}">
                <a16:creationId xmlns:a16="http://schemas.microsoft.com/office/drawing/2014/main" id="{EED7714D-FC2C-2847-8470-35649F73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24128" y="1222403"/>
            <a:ext cx="3406598" cy="358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0"/>
          <p:cNvGrpSpPr/>
          <p:nvPr/>
        </p:nvGrpSpPr>
        <p:grpSpPr>
          <a:xfrm>
            <a:off x="356092" y="267494"/>
            <a:ext cx="5440044" cy="996497"/>
            <a:chOff x="1490574" y="5799739"/>
            <a:chExt cx="6707507" cy="996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1490574" y="5799739"/>
              <a:ext cx="6707507" cy="996497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55468" y="5804785"/>
              <a:ext cx="62272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Cara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Mengidentifikasi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Informasi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dari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Teks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Gambar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0B07479-6176-F9F8-1C47-D8DF74146CBB}"/>
              </a:ext>
            </a:extLst>
          </p:cNvPr>
          <p:cNvSpPr txBox="1"/>
          <p:nvPr/>
        </p:nvSpPr>
        <p:spPr>
          <a:xfrm>
            <a:off x="1022038" y="1620008"/>
            <a:ext cx="4680520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/>
              <a:t>Cermatilah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teks</a:t>
            </a:r>
            <a:r>
              <a:rPr lang="en-US" sz="2400" b="1" dirty="0">
                <a:solidFill>
                  <a:srgbClr val="7030A0"/>
                </a:solidFill>
              </a:rPr>
              <a:t> yang </a:t>
            </a:r>
            <a:r>
              <a:rPr lang="en-US" sz="2400" b="1" dirty="0" err="1">
                <a:solidFill>
                  <a:srgbClr val="7030A0"/>
                </a:solidFill>
              </a:rPr>
              <a:t>dibaca</a:t>
            </a:r>
            <a:r>
              <a:rPr lang="en-US" sz="2400" b="1" dirty="0"/>
              <a:t> dan </a:t>
            </a:r>
            <a:r>
              <a:rPr lang="en-US" sz="2400" b="1" dirty="0" err="1">
                <a:solidFill>
                  <a:srgbClr val="FF0066"/>
                </a:solidFill>
              </a:rPr>
              <a:t>gambar</a:t>
            </a:r>
            <a:r>
              <a:rPr lang="en-US" sz="2400" b="1" dirty="0">
                <a:solidFill>
                  <a:srgbClr val="FF0066"/>
                </a:solidFill>
              </a:rPr>
              <a:t> yang </a:t>
            </a:r>
            <a:r>
              <a:rPr lang="en-US" sz="2400" b="1" dirty="0" err="1">
                <a:solidFill>
                  <a:srgbClr val="FF0066"/>
                </a:solidFill>
              </a:rPr>
              <a:t>disajikan</a:t>
            </a:r>
            <a:r>
              <a:rPr lang="en-US" sz="2400" b="1" dirty="0">
                <a:solidFill>
                  <a:srgbClr val="FF0066"/>
                </a:solidFill>
              </a:rPr>
              <a:t>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F25211-6324-A1B3-F322-8D99BD254ED6}"/>
              </a:ext>
            </a:extLst>
          </p:cNvPr>
          <p:cNvSpPr txBox="1"/>
          <p:nvPr/>
        </p:nvSpPr>
        <p:spPr>
          <a:xfrm>
            <a:off x="959998" y="3404354"/>
            <a:ext cx="474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Ingatlah</a:t>
            </a:r>
            <a:r>
              <a:rPr lang="en-US" sz="2400" i="1" dirty="0"/>
              <a:t> </a:t>
            </a:r>
            <a:r>
              <a:rPr lang="en-US" sz="2400" i="1" dirty="0" err="1"/>
              <a:t>kembali</a:t>
            </a:r>
            <a:r>
              <a:rPr lang="en-US" sz="2400" i="1" dirty="0"/>
              <a:t> </a:t>
            </a:r>
            <a:r>
              <a:rPr lang="en-US" sz="2400" i="1" dirty="0" err="1"/>
              <a:t>cara</a:t>
            </a:r>
            <a:r>
              <a:rPr lang="en-US" sz="2400" i="1" dirty="0"/>
              <a:t> </a:t>
            </a:r>
            <a:r>
              <a:rPr lang="en-US" sz="2400" i="1" dirty="0" err="1"/>
              <a:t>mencari</a:t>
            </a:r>
            <a:r>
              <a:rPr lang="en-US" sz="2400" i="1" dirty="0"/>
              <a:t> </a:t>
            </a:r>
            <a:r>
              <a:rPr lang="en-US" sz="2400" i="1" dirty="0" err="1"/>
              <a:t>makna</a:t>
            </a:r>
            <a:r>
              <a:rPr lang="en-US" sz="2400" i="1" dirty="0"/>
              <a:t> kata dalam </a:t>
            </a:r>
            <a:r>
              <a:rPr lang="en-US" sz="2400" i="1" dirty="0" err="1"/>
              <a:t>Kamus</a:t>
            </a:r>
            <a:r>
              <a:rPr lang="en-US" sz="2400" i="1" dirty="0"/>
              <a:t> </a:t>
            </a:r>
            <a:r>
              <a:rPr lang="en-US" sz="2400" i="1" dirty="0" err="1"/>
              <a:t>Besar</a:t>
            </a:r>
            <a:r>
              <a:rPr lang="en-US" sz="2400" i="1" dirty="0"/>
              <a:t> Bahasa Indonesia (KBBI).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7D93A-0930-EE9A-78E0-F494FD4B9F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68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8A99D914-83E9-0D87-3571-A15729AE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0B07479-6176-F9F8-1C47-D8DF74146CBB}"/>
              </a:ext>
            </a:extLst>
          </p:cNvPr>
          <p:cNvSpPr txBox="1"/>
          <p:nvPr/>
        </p:nvSpPr>
        <p:spPr>
          <a:xfrm>
            <a:off x="1022038" y="1620008"/>
            <a:ext cx="4810304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3.  </a:t>
            </a:r>
            <a:r>
              <a:rPr lang="sv-SE" sz="2400" b="1" dirty="0"/>
              <a:t>Catatlah </a:t>
            </a:r>
            <a:r>
              <a:rPr lang="sv-SE" sz="2400" b="1" dirty="0">
                <a:solidFill>
                  <a:srgbClr val="002060"/>
                </a:solidFill>
              </a:rPr>
              <a:t>gagasan pokok </a:t>
            </a:r>
            <a:r>
              <a:rPr lang="sv-SE" sz="2400" b="1" dirty="0"/>
              <a:t>dan </a:t>
            </a:r>
          </a:p>
          <a:p>
            <a:r>
              <a:rPr lang="sv-SE" sz="2400" b="1" dirty="0"/>
              <a:t>     </a:t>
            </a:r>
            <a:r>
              <a:rPr lang="sv-SE" sz="2400" b="1" dirty="0">
                <a:solidFill>
                  <a:srgbClr val="7030A0"/>
                </a:solidFill>
              </a:rPr>
              <a:t>pendukung</a:t>
            </a:r>
            <a:r>
              <a:rPr lang="sv-SE" sz="2400" b="1" dirty="0"/>
              <a:t> pada </a:t>
            </a:r>
            <a:r>
              <a:rPr lang="sv-SE" sz="2400" b="1" dirty="0">
                <a:solidFill>
                  <a:srgbClr val="C00000"/>
                </a:solidFill>
              </a:rPr>
              <a:t>setiap paragraf</a:t>
            </a:r>
            <a:r>
              <a:rPr lang="sv-SE" sz="2400" b="1" dirty="0"/>
              <a:t>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F0085E-50E8-5D37-270A-18A9A549F764}"/>
              </a:ext>
            </a:extLst>
          </p:cNvPr>
          <p:cNvSpPr txBox="1"/>
          <p:nvPr/>
        </p:nvSpPr>
        <p:spPr>
          <a:xfrm>
            <a:off x="1022038" y="2671036"/>
            <a:ext cx="4810304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2400" b="1" dirty="0"/>
              <a:t>4.  Simpulkan </a:t>
            </a:r>
            <a:r>
              <a:rPr lang="fi-FI" sz="2400" b="1" dirty="0">
                <a:solidFill>
                  <a:srgbClr val="990033"/>
                </a:solidFill>
              </a:rPr>
              <a:t>keseluruhan teks</a:t>
            </a:r>
            <a:r>
              <a:rPr lang="en-US" sz="2400" b="1" dirty="0">
                <a:solidFill>
                  <a:srgbClr val="FF0066"/>
                </a:solidFill>
              </a:rPr>
              <a:t>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F25211-6324-A1B3-F322-8D99BD254ED6}"/>
              </a:ext>
            </a:extLst>
          </p:cNvPr>
          <p:cNvSpPr txBox="1"/>
          <p:nvPr/>
        </p:nvSpPr>
        <p:spPr>
          <a:xfrm>
            <a:off x="1305271" y="3201120"/>
            <a:ext cx="4202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i="1"/>
            </a:lvl1pPr>
          </a:lstStyle>
          <a:p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/>
              <a:t>teks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AF7AC5-57FA-8390-5477-FDC5B6718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pic>
        <p:nvPicPr>
          <p:cNvPr id="12" name="Picture 3" descr="D:\Tere\BUPENA 1B\PP\BAB 2\a3 Gb anak belajar dirumah.png">
            <a:extLst>
              <a:ext uri="{FF2B5EF4-FFF2-40B4-BE49-F238E27FC236}">
                <a16:creationId xmlns:a16="http://schemas.microsoft.com/office/drawing/2014/main" id="{EED7714D-FC2C-2847-8470-35649F73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24128" y="1222403"/>
            <a:ext cx="3406598" cy="358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13" name="Group 10"/>
          <p:cNvGrpSpPr/>
          <p:nvPr/>
        </p:nvGrpSpPr>
        <p:grpSpPr>
          <a:xfrm>
            <a:off x="356092" y="267494"/>
            <a:ext cx="5440044" cy="996497"/>
            <a:chOff x="1490574" y="5799739"/>
            <a:chExt cx="6707507" cy="996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13"/>
            <p:cNvSpPr/>
            <p:nvPr/>
          </p:nvSpPr>
          <p:spPr>
            <a:xfrm>
              <a:off x="1490574" y="5799739"/>
              <a:ext cx="6707507" cy="996497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5468" y="5804785"/>
              <a:ext cx="62272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Cara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Mengidentifikasi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Informasi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dari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Teks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Gambar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224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8A99D914-83E9-0D87-3571-A15729AE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pic>
        <p:nvPicPr>
          <p:cNvPr id="12" name="Picture 2" descr="I:\Template Bupena Merdeka (Konten QR-Media mengajar)\BI BAB 2\Guru membacakan cerita.png">
            <a:extLst>
              <a:ext uri="{FF2B5EF4-FFF2-40B4-BE49-F238E27FC236}">
                <a16:creationId xmlns:a16="http://schemas.microsoft.com/office/drawing/2014/main" id="{886DA761-9BC3-E25F-5161-70D9FBF4D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37" y="2095088"/>
            <a:ext cx="4532562" cy="337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0B07479-6176-F9F8-1C47-D8DF74146CBB}"/>
              </a:ext>
            </a:extLst>
          </p:cNvPr>
          <p:cNvSpPr txBox="1"/>
          <p:nvPr/>
        </p:nvSpPr>
        <p:spPr>
          <a:xfrm>
            <a:off x="1060840" y="1349287"/>
            <a:ext cx="5599391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5. </a:t>
            </a:r>
            <a:r>
              <a:rPr lang="sv-SE" sz="2400" b="1" dirty="0"/>
              <a:t>Tulislah dengan </a:t>
            </a:r>
            <a:r>
              <a:rPr lang="sv-SE" sz="2400" b="1" dirty="0">
                <a:solidFill>
                  <a:srgbClr val="008080"/>
                </a:solidFill>
              </a:rPr>
              <a:t>bahasa yang </a:t>
            </a:r>
            <a:r>
              <a:rPr lang="sv-SE" sz="2400" b="1" dirty="0" smtClean="0">
                <a:solidFill>
                  <a:srgbClr val="008080"/>
                </a:solidFill>
              </a:rPr>
              <a:t>runtut </a:t>
            </a:r>
            <a:r>
              <a:rPr lang="sv-SE" sz="2400" b="1" dirty="0"/>
              <a:t>dan </a:t>
            </a:r>
            <a:endParaRPr lang="sv-SE" sz="2400" b="1" dirty="0" smtClean="0"/>
          </a:p>
          <a:p>
            <a:r>
              <a:rPr lang="sv-SE" sz="2400" b="1" dirty="0">
                <a:solidFill>
                  <a:srgbClr val="C00000"/>
                </a:solidFill>
              </a:rPr>
              <a:t> </a:t>
            </a:r>
            <a:r>
              <a:rPr lang="sv-SE" sz="2400" b="1" dirty="0" smtClean="0">
                <a:solidFill>
                  <a:srgbClr val="C00000"/>
                </a:solidFill>
              </a:rPr>
              <a:t>    memperhatikan </a:t>
            </a:r>
            <a:r>
              <a:rPr lang="sv-SE" sz="2400" b="1" dirty="0">
                <a:solidFill>
                  <a:srgbClr val="C00000"/>
                </a:solidFill>
              </a:rPr>
              <a:t>ejaan </a:t>
            </a:r>
            <a:r>
              <a:rPr lang="sv-SE" sz="2400" b="1" dirty="0" smtClean="0">
                <a:solidFill>
                  <a:srgbClr val="C00000"/>
                </a:solidFill>
              </a:rPr>
              <a:t>yang </a:t>
            </a:r>
            <a:r>
              <a:rPr lang="sv-SE" sz="2400" b="1" dirty="0">
                <a:solidFill>
                  <a:srgbClr val="C00000"/>
                </a:solidFill>
              </a:rPr>
              <a:t>benar.</a:t>
            </a:r>
            <a:endParaRPr lang="en-US" sz="24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F25211-6324-A1B3-F322-8D99BD254ED6}"/>
              </a:ext>
            </a:extLst>
          </p:cNvPr>
          <p:cNvSpPr txBox="1"/>
          <p:nvPr/>
        </p:nvSpPr>
        <p:spPr>
          <a:xfrm>
            <a:off x="1035144" y="2257462"/>
            <a:ext cx="3576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i="1"/>
            </a:lvl1pPr>
          </a:lstStyle>
          <a:p>
            <a:r>
              <a:rPr lang="it-IT" dirty="0"/>
              <a:t>Apabila disampaikan secara lisan, sampaikanlah dengan percaya diri</a:t>
            </a:r>
            <a:r>
              <a:rPr lang="en-US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1D9E71-5458-B317-0427-B7D1CC76E9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6092" y="267494"/>
            <a:ext cx="5440044" cy="996497"/>
            <a:chOff x="1490574" y="5799739"/>
            <a:chExt cx="6707507" cy="996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ounded Rectangle 12"/>
            <p:cNvSpPr/>
            <p:nvPr/>
          </p:nvSpPr>
          <p:spPr>
            <a:xfrm>
              <a:off x="1490574" y="5799739"/>
              <a:ext cx="6707507" cy="996497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5468" y="5804785"/>
              <a:ext cx="62272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Cara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Mengidentifikasi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Informasi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dari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Teks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Gambar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0914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D:\Tere\KONTEN QR\BACKGROUND\ku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326" r="1920" b="10719"/>
          <a:stretch/>
        </p:blipFill>
        <p:spPr bwMode="auto">
          <a:xfrm>
            <a:off x="-1" y="-151614"/>
            <a:ext cx="9180513" cy="531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27576" y="2238426"/>
            <a:ext cx="2510160" cy="26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2469"/>
            <a:ext cx="9180512" cy="5565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7784" y="347890"/>
            <a:ext cx="51250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600" b="1" dirty="0"/>
              <a:t>Selain </a:t>
            </a:r>
            <a:r>
              <a:rPr lang="en-US" sz="2600" b="1" dirty="0" err="1"/>
              <a:t>mengidentifikasi</a:t>
            </a:r>
            <a:r>
              <a:rPr lang="en-US" sz="2600" b="1" dirty="0"/>
              <a:t> </a:t>
            </a:r>
            <a:r>
              <a:rPr lang="en-US" sz="2600" b="1" dirty="0" err="1"/>
              <a:t>informasi</a:t>
            </a:r>
            <a:r>
              <a:rPr lang="en-US" sz="2600" b="1" dirty="0"/>
              <a:t>, kamu juga dapat </a:t>
            </a:r>
            <a:r>
              <a:rPr lang="en-US" sz="2600" b="1" dirty="0" err="1">
                <a:solidFill>
                  <a:srgbClr val="002060"/>
                </a:solidFill>
              </a:rPr>
              <a:t>menuliskan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informasi</a:t>
            </a:r>
            <a:r>
              <a:rPr lang="en-US" sz="2600" b="1" dirty="0">
                <a:solidFill>
                  <a:srgbClr val="002060"/>
                </a:solidFill>
              </a:rPr>
              <a:t> dalam </a:t>
            </a:r>
            <a:r>
              <a:rPr lang="en-US" sz="2600" b="1" dirty="0" err="1">
                <a:solidFill>
                  <a:srgbClr val="002060"/>
                </a:solidFill>
              </a:rPr>
              <a:t>teks</a:t>
            </a:r>
            <a:r>
              <a:rPr lang="en-US" sz="2600" b="1" dirty="0"/>
              <a:t>.</a:t>
            </a:r>
            <a:endParaRPr lang="en-US" sz="2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59" y="2139702"/>
            <a:ext cx="56555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b="1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Sumber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informasi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Orang </a:t>
            </a:r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tua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dan </a:t>
            </a:r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anggota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keluarga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Paragraf</a:t>
            </a: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pertama</a:t>
            </a: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FF0066"/>
                </a:solidFill>
                <a:cs typeface="Arial" panose="020B0604020202020204" pitchFamily="34" charset="0"/>
              </a:rPr>
              <a:t>Menceritakan</a:t>
            </a:r>
            <a:r>
              <a:rPr lang="en-US" sz="24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cs typeface="Arial" panose="020B0604020202020204" pitchFamily="34" charset="0"/>
              </a:rPr>
              <a:t>diri</a:t>
            </a:r>
            <a:r>
              <a:rPr lang="en-US" sz="2400" b="1" dirty="0">
                <a:solidFill>
                  <a:srgbClr val="FF0066"/>
                </a:solidFill>
                <a:cs typeface="Arial" panose="020B0604020202020204" pitchFamily="34" charset="0"/>
              </a:rPr>
              <a:t> sendiri dan tempat </a:t>
            </a:r>
            <a:r>
              <a:rPr lang="en-US" sz="2400" b="1" dirty="0" err="1">
                <a:solidFill>
                  <a:srgbClr val="FF0066"/>
                </a:solidFill>
                <a:cs typeface="Arial" panose="020B0604020202020204" pitchFamily="34" charset="0"/>
              </a:rPr>
              <a:t>lahir</a:t>
            </a:r>
            <a:r>
              <a:rPr lang="en-US" sz="2400" b="1" dirty="0">
                <a:solidFill>
                  <a:srgbClr val="FF0066"/>
                </a:solidFill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631825" algn="l"/>
              </a:tabLst>
            </a:pPr>
            <a:r>
              <a:rPr lang="en-US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Paragraf</a:t>
            </a: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selanjutnya</a:t>
            </a: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FF0066"/>
                </a:solidFill>
                <a:cs typeface="Arial" panose="020B0604020202020204" pitchFamily="34" charset="0"/>
              </a:rPr>
              <a:t>Menceritakan</a:t>
            </a:r>
            <a:r>
              <a:rPr lang="en-US" sz="24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cs typeface="Arial" panose="020B0604020202020204" pitchFamily="34" charset="0"/>
              </a:rPr>
              <a:t>informasi</a:t>
            </a:r>
            <a:r>
              <a:rPr lang="en-US" sz="24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cs typeface="Arial" panose="020B0604020202020204" pitchFamily="34" charset="0"/>
              </a:rPr>
              <a:t>pendukung</a:t>
            </a:r>
            <a:r>
              <a:rPr lang="en-US" sz="2400" b="1" dirty="0">
                <a:solidFill>
                  <a:srgbClr val="FF0066"/>
                </a:solidFill>
                <a:cs typeface="Arial" panose="020B0604020202020204" pitchFamily="34" charset="0"/>
              </a:rPr>
              <a:t> lainnya terkait </a:t>
            </a:r>
            <a:r>
              <a:rPr lang="en-US" sz="2400" b="1" dirty="0" err="1">
                <a:solidFill>
                  <a:srgbClr val="FF0066"/>
                </a:solidFill>
                <a:cs typeface="Arial" panose="020B0604020202020204" pitchFamily="34" charset="0"/>
              </a:rPr>
              <a:t>diri</a:t>
            </a:r>
            <a:r>
              <a:rPr lang="en-US" sz="2400" b="1" dirty="0">
                <a:solidFill>
                  <a:srgbClr val="FF0066"/>
                </a:solidFill>
                <a:cs typeface="Arial" panose="020B0604020202020204" pitchFamily="34" charset="0"/>
              </a:rPr>
              <a:t> sendiri.</a:t>
            </a:r>
            <a:endParaRPr lang="en-US" sz="2400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478"/>
            <a:ext cx="1520223" cy="48707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AAA2B8C-9A33-5CDF-1842-ABBF0C08D28C}"/>
              </a:ext>
            </a:extLst>
          </p:cNvPr>
          <p:cNvGrpSpPr/>
          <p:nvPr/>
        </p:nvGrpSpPr>
        <p:grpSpPr>
          <a:xfrm>
            <a:off x="605367" y="1652622"/>
            <a:ext cx="7022811" cy="487080"/>
            <a:chOff x="1490574" y="5799739"/>
            <a:chExt cx="7050363" cy="996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8FC63CA0-7BFF-433D-9585-6DD690700139}"/>
                </a:ext>
              </a:extLst>
            </p:cNvPr>
            <p:cNvSpPr/>
            <p:nvPr/>
          </p:nvSpPr>
          <p:spPr>
            <a:xfrm>
              <a:off x="1490574" y="5799739"/>
              <a:ext cx="6946106" cy="9964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B0BB41-10B9-0F15-85C5-2A68BA68E67C}"/>
                </a:ext>
              </a:extLst>
            </p:cNvPr>
            <p:cNvSpPr txBox="1"/>
            <p:nvPr/>
          </p:nvSpPr>
          <p:spPr>
            <a:xfrm>
              <a:off x="1615709" y="5842129"/>
              <a:ext cx="69252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Contoh (</a:t>
              </a:r>
              <a:r>
                <a:rPr lang="en-US" sz="2400" b="1" dirty="0" err="1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Menuliskan</a:t>
              </a:r>
              <a:r>
                <a:rPr lang="en-US" sz="2400" b="1" dirty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informasi</a:t>
              </a:r>
              <a:r>
                <a:rPr lang="en-US" sz="2400" b="1" dirty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tentang</a:t>
              </a:r>
              <a:r>
                <a:rPr lang="en-US" sz="2400" b="1" dirty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diri</a:t>
              </a:r>
              <a:r>
                <a:rPr lang="en-US" sz="2400" b="1" dirty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sendiri): </a:t>
              </a: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80962" y="51470"/>
            <a:ext cx="6562740" cy="1368152"/>
            <a:chOff x="152400" y="51470"/>
            <a:chExt cx="6562740" cy="13681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51470"/>
              <a:ext cx="6562740" cy="136815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63199" y="215071"/>
              <a:ext cx="5924455" cy="1016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Kata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Hubung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Konjungsi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)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Antarkalimat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pada Teks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46231" y="1648996"/>
            <a:ext cx="4896544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</a:rPr>
              <a:t>Kalimat-kalimat</a:t>
            </a:r>
            <a:r>
              <a:rPr lang="en-US" sz="2400" b="1" dirty="0">
                <a:solidFill>
                  <a:srgbClr val="FF0066"/>
                </a:solidFill>
              </a:rPr>
              <a:t> dalam </a:t>
            </a:r>
            <a:r>
              <a:rPr lang="en-US" sz="2400" b="1" dirty="0" err="1">
                <a:solidFill>
                  <a:srgbClr val="FF0066"/>
                </a:solidFill>
              </a:rPr>
              <a:t>teks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/>
              <a:t>dapat </a:t>
            </a:r>
            <a:r>
              <a:rPr lang="en-US" sz="2400" b="1" dirty="0" err="1">
                <a:solidFill>
                  <a:srgbClr val="002060"/>
                </a:solidFill>
              </a:rPr>
              <a:t>dihubungkan</a:t>
            </a:r>
            <a:r>
              <a:rPr lang="en-US" sz="2400" b="1" dirty="0"/>
              <a:t> dengan </a:t>
            </a:r>
            <a:r>
              <a:rPr lang="en-US" sz="2400" b="1" dirty="0">
                <a:solidFill>
                  <a:srgbClr val="008080"/>
                </a:solidFill>
              </a:rPr>
              <a:t>kata </a:t>
            </a:r>
            <a:r>
              <a:rPr lang="en-US" sz="2400" b="1" dirty="0" err="1">
                <a:solidFill>
                  <a:srgbClr val="008080"/>
                </a:solidFill>
              </a:rPr>
              <a:t>hubung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antarkalimat</a:t>
            </a:r>
            <a:r>
              <a:rPr lang="en-US" sz="2400" b="1" dirty="0">
                <a:solidFill>
                  <a:srgbClr val="008080"/>
                </a:solidFill>
              </a:rPr>
              <a:t>.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4" cstate="print"/>
          <a:srcRect b="32516"/>
          <a:stretch>
            <a:fillRect/>
          </a:stretch>
        </p:blipFill>
        <p:spPr bwMode="auto">
          <a:xfrm flipH="1">
            <a:off x="6012160" y="980542"/>
            <a:ext cx="2447016" cy="384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6A67DE-B842-7B1C-A3DE-7BD0730920F3}"/>
              </a:ext>
            </a:extLst>
          </p:cNvPr>
          <p:cNvSpPr txBox="1"/>
          <p:nvPr/>
        </p:nvSpPr>
        <p:spPr>
          <a:xfrm>
            <a:off x="847861" y="3055069"/>
            <a:ext cx="4896544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Kata </a:t>
            </a:r>
            <a:r>
              <a:rPr lang="en-US" sz="2400" b="1" dirty="0" err="1"/>
              <a:t>hubung</a:t>
            </a:r>
            <a:r>
              <a:rPr lang="en-US" sz="2400" b="1" dirty="0"/>
              <a:t> </a:t>
            </a:r>
            <a:r>
              <a:rPr lang="en-US" sz="2400" b="1" dirty="0" err="1"/>
              <a:t>antarkalimat</a:t>
            </a:r>
            <a:r>
              <a:rPr lang="en-US" sz="2400" b="1" dirty="0"/>
              <a:t> </a:t>
            </a:r>
            <a:r>
              <a:rPr lang="en-US" sz="2400" b="1" dirty="0" err="1"/>
              <a:t>biasanya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0F4664"/>
                </a:solidFill>
              </a:rPr>
              <a:t>terletak</a:t>
            </a:r>
            <a:r>
              <a:rPr lang="en-US" sz="2400" b="1" dirty="0">
                <a:solidFill>
                  <a:srgbClr val="0F4664"/>
                </a:solidFill>
              </a:rPr>
              <a:t> di </a:t>
            </a:r>
            <a:r>
              <a:rPr lang="en-US" sz="2400" b="1" dirty="0" err="1">
                <a:solidFill>
                  <a:srgbClr val="0F4664"/>
                </a:solidFill>
              </a:rPr>
              <a:t>awal</a:t>
            </a:r>
            <a:r>
              <a:rPr lang="en-US" sz="2400" b="1" dirty="0">
                <a:solidFill>
                  <a:srgbClr val="0F4664"/>
                </a:solidFill>
              </a:rPr>
              <a:t> </a:t>
            </a:r>
            <a:r>
              <a:rPr lang="en-US" sz="2400" b="1" dirty="0" err="1">
                <a:solidFill>
                  <a:srgbClr val="0F4664"/>
                </a:solidFill>
              </a:rPr>
              <a:t>kalimat</a:t>
            </a:r>
            <a:r>
              <a:rPr lang="en-US" sz="2400" b="1" dirty="0">
                <a:solidFill>
                  <a:srgbClr val="0F4664"/>
                </a:solidFill>
              </a:rPr>
              <a:t> </a:t>
            </a:r>
            <a:r>
              <a:rPr lang="en-US" sz="2400" b="1" dirty="0"/>
              <a:t>atau </a:t>
            </a:r>
            <a:r>
              <a:rPr lang="en-US" sz="2400" b="1" dirty="0" err="1">
                <a:solidFill>
                  <a:srgbClr val="990033"/>
                </a:solidFill>
              </a:rPr>
              <a:t>dipisahkan</a:t>
            </a:r>
            <a:r>
              <a:rPr lang="en-US" sz="2400" b="1" dirty="0">
                <a:solidFill>
                  <a:srgbClr val="990033"/>
                </a:solidFill>
              </a:rPr>
              <a:t> oleh </a:t>
            </a:r>
            <a:r>
              <a:rPr lang="en-US" sz="2400" b="1" dirty="0" err="1">
                <a:solidFill>
                  <a:srgbClr val="990033"/>
                </a:solidFill>
              </a:rPr>
              <a:t>tanda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koma</a:t>
            </a:r>
            <a:r>
              <a:rPr lang="en-US" sz="2400" b="1" dirty="0">
                <a:solidFill>
                  <a:srgbClr val="990033"/>
                </a:solidFill>
              </a:rPr>
              <a:t> (,)</a:t>
            </a:r>
            <a:r>
              <a:rPr lang="en-US" sz="2400" b="1" dirty="0"/>
              <a:t>.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852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ere\KONTEN QR\BACKGROUND\ku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326" r="1920" b="10719"/>
          <a:stretch/>
        </p:blipFill>
        <p:spPr bwMode="auto">
          <a:xfrm>
            <a:off x="0" y="-169962"/>
            <a:ext cx="918051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320625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sv-SE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Fungsi Kata Hubung Antarkalimat</a:t>
            </a:r>
            <a:endParaRPr lang="en-US" sz="32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827584" y="148312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/>
                <a:t>1</a:t>
              </a:r>
              <a:endParaRPr lang="en-US" sz="3200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81787" y="14668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fi-FI" sz="2800" b="1" dirty="0"/>
              <a:t>Menyatakan </a:t>
            </a:r>
            <a:r>
              <a:rPr lang="fi-FI" sz="2800" b="1" dirty="0">
                <a:solidFill>
                  <a:srgbClr val="990033"/>
                </a:solidFill>
              </a:rPr>
              <a:t>kelanjutan atau kejadian berikutnya</a:t>
            </a:r>
            <a:r>
              <a:rPr lang="fi-FI" sz="2800" b="1" dirty="0"/>
              <a:t>.</a:t>
            </a:r>
            <a:endParaRPr lang="en-US" sz="28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1787" y="242592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Kata </a:t>
            </a:r>
            <a:r>
              <a:rPr lang="en-US" sz="2400" b="1" dirty="0" err="1"/>
              <a:t>hubung</a:t>
            </a:r>
            <a:r>
              <a:rPr lang="en-US" sz="2400" b="1" dirty="0"/>
              <a:t>: </a:t>
            </a:r>
            <a:r>
              <a:rPr lang="en-US" sz="2400" b="1" dirty="0" err="1">
                <a:solidFill>
                  <a:srgbClr val="0070C0"/>
                </a:solidFill>
              </a:rPr>
              <a:t>selanjutnya</a:t>
            </a:r>
            <a:r>
              <a:rPr lang="en-US" sz="2400" b="1" dirty="0"/>
              <a:t> dan </a:t>
            </a:r>
            <a:r>
              <a:rPr lang="en-US" sz="2400" b="1" dirty="0" err="1">
                <a:solidFill>
                  <a:srgbClr val="002060"/>
                </a:solidFill>
              </a:rPr>
              <a:t>setelah</a:t>
            </a:r>
            <a:r>
              <a:rPr lang="en-US" sz="2400" b="1" dirty="0">
                <a:solidFill>
                  <a:srgbClr val="002060"/>
                </a:solidFill>
              </a:rPr>
              <a:t> itu</a:t>
            </a:r>
            <a:r>
              <a:rPr lang="en-US" sz="2400" b="1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3688" y="2993270"/>
            <a:ext cx="4896544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Edo </a:t>
            </a:r>
            <a:r>
              <a:rPr lang="en-US" sz="2400" b="1" dirty="0" err="1"/>
              <a:t>berwisata</a:t>
            </a:r>
            <a:r>
              <a:rPr lang="en-US" sz="2400" b="1" dirty="0"/>
              <a:t> ke Candi Borobudur. </a:t>
            </a:r>
            <a:r>
              <a:rPr lang="en-US" sz="2400" b="1" dirty="0" err="1">
                <a:solidFill>
                  <a:srgbClr val="002060"/>
                </a:solidFill>
              </a:rPr>
              <a:t>Setelah</a:t>
            </a:r>
            <a:r>
              <a:rPr lang="en-US" sz="2400" b="1" dirty="0">
                <a:solidFill>
                  <a:srgbClr val="002060"/>
                </a:solidFill>
              </a:rPr>
              <a:t> itu,</a:t>
            </a:r>
            <a:r>
              <a:rPr lang="en-US" sz="2400" b="1" dirty="0"/>
              <a:t> </a:t>
            </a:r>
            <a:r>
              <a:rPr lang="en-US" sz="2400" b="1" dirty="0" err="1"/>
              <a:t>ia</a:t>
            </a:r>
            <a:r>
              <a:rPr lang="en-US" sz="2400" b="1" dirty="0"/>
              <a:t> juga </a:t>
            </a:r>
            <a:r>
              <a:rPr lang="en-US" sz="2400" b="1" dirty="0" err="1"/>
              <a:t>berwisata</a:t>
            </a:r>
            <a:r>
              <a:rPr lang="en-US" sz="2400" b="1" dirty="0"/>
              <a:t> ke Candi </a:t>
            </a:r>
            <a:r>
              <a:rPr lang="en-US" sz="2400" b="1" dirty="0" err="1"/>
              <a:t>Prambanan</a:t>
            </a:r>
            <a:r>
              <a:rPr lang="en-US" sz="2400" b="1" dirty="0"/>
              <a:t>. </a:t>
            </a:r>
            <a:endParaRPr lang="en-US" sz="24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7864" y="339502"/>
            <a:ext cx="6937880" cy="4788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52127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Aku Anak Indonesia</a:t>
            </a:r>
            <a:endParaRPr lang="id-ID" sz="36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900608" y="1500180"/>
            <a:ext cx="6480720" cy="783538"/>
            <a:chOff x="-748176" y="214296"/>
            <a:chExt cx="6480720" cy="7835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8176" y="214296"/>
              <a:ext cx="6480720" cy="7835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8244" y="349762"/>
              <a:ext cx="5056268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Informasi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dalam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Syair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Lagu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A8D92C-5052-E1E3-83B9-87F6A09026EE}"/>
              </a:ext>
            </a:extLst>
          </p:cNvPr>
          <p:cNvSpPr txBox="1"/>
          <p:nvPr/>
        </p:nvSpPr>
        <p:spPr>
          <a:xfrm>
            <a:off x="323528" y="3705875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rgbClr val="FF0066"/>
                </a:solidFill>
              </a:rPr>
              <a:t>Lagu merupakan </a:t>
            </a:r>
            <a:r>
              <a:rPr lang="id-ID" sz="2800" b="1" dirty="0">
                <a:solidFill>
                  <a:srgbClr val="008080"/>
                </a:solidFill>
              </a:rPr>
              <a:t>rangkaian kata yang berirama.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BBD4C-6458-5D97-07FD-12336773896A}"/>
              </a:ext>
            </a:extLst>
          </p:cNvPr>
          <p:cNvSpPr txBox="1"/>
          <p:nvPr/>
        </p:nvSpPr>
        <p:spPr>
          <a:xfrm>
            <a:off x="323528" y="2283718"/>
            <a:ext cx="634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/>
                </a:solidFill>
              </a:rPr>
              <a:t>Syair</a:t>
            </a:r>
            <a:r>
              <a:rPr lang="id-ID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id-ID" sz="2800" dirty="0"/>
              <a:t>kata-kata yang dinyanyikan</a:t>
            </a:r>
            <a:r>
              <a:rPr lang="en-US" sz="2800" dirty="0"/>
              <a:t> dalam </a:t>
            </a:r>
            <a:r>
              <a:rPr lang="en-US" sz="2800" dirty="0" err="1"/>
              <a:t>lagu</a:t>
            </a:r>
            <a:r>
              <a:rPr lang="en-US" sz="2800" dirty="0"/>
              <a:t> dan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ungkapan</a:t>
            </a:r>
            <a:r>
              <a:rPr lang="en-US" sz="2800" dirty="0"/>
              <a:t> </a:t>
            </a:r>
            <a:r>
              <a:rPr lang="en-US" sz="2800" dirty="0" err="1"/>
              <a:t>perasaan</a:t>
            </a:r>
            <a:r>
              <a:rPr lang="en-US" sz="2800" dirty="0"/>
              <a:t> </a:t>
            </a:r>
            <a:r>
              <a:rPr lang="en-US" sz="2800" dirty="0" err="1"/>
              <a:t>penciptanya</a:t>
            </a:r>
            <a:r>
              <a:rPr lang="id-ID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ere\KONTEN QR\BACKGROUND\ku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326" r="1920" b="10719"/>
          <a:stretch/>
        </p:blipFill>
        <p:spPr bwMode="auto">
          <a:xfrm>
            <a:off x="0" y="-169962"/>
            <a:ext cx="918051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827584" y="148312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/>
                <a:t>2</a:t>
              </a:r>
              <a:endParaRPr lang="en-US" sz="3200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91680" y="1581865"/>
            <a:ext cx="654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/>
              <a:t>Menyatakan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kebalikan</a:t>
            </a:r>
            <a:r>
              <a:rPr lang="en-US" sz="2800" b="1" dirty="0">
                <a:solidFill>
                  <a:srgbClr val="002060"/>
                </a:solidFill>
              </a:rPr>
              <a:t> atau </a:t>
            </a:r>
            <a:r>
              <a:rPr lang="en-US" sz="2800" b="1" dirty="0" err="1">
                <a:solidFill>
                  <a:srgbClr val="002060"/>
                </a:solidFill>
              </a:rPr>
              <a:t>pertentangan</a:t>
            </a:r>
            <a:r>
              <a:rPr lang="en-US" sz="2800" b="1" dirty="0"/>
              <a:t>.</a:t>
            </a:r>
            <a:endParaRPr lang="en-US" sz="28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2832" y="2166505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Kata </a:t>
            </a:r>
            <a:r>
              <a:rPr lang="en-US" sz="2400" b="1" dirty="0" err="1"/>
              <a:t>hubung</a:t>
            </a:r>
            <a:r>
              <a:rPr lang="en-US" sz="2400" b="1" dirty="0"/>
              <a:t>: </a:t>
            </a:r>
            <a:r>
              <a:rPr lang="en-US" sz="2400" b="1" dirty="0" err="1">
                <a:solidFill>
                  <a:srgbClr val="002060"/>
                </a:solidFill>
              </a:rPr>
              <a:t>akan</a:t>
            </a:r>
            <a:r>
              <a:rPr lang="en-US" sz="2400" b="1" dirty="0">
                <a:solidFill>
                  <a:srgbClr val="002060"/>
                </a:solidFill>
              </a:rPr>
              <a:t> tetapi</a:t>
            </a:r>
            <a:r>
              <a:rPr lang="en-US" sz="2400" b="1" dirty="0"/>
              <a:t>, </a:t>
            </a:r>
            <a:r>
              <a:rPr lang="en-US" sz="2400" b="1" dirty="0" err="1">
                <a:solidFill>
                  <a:srgbClr val="7030A0"/>
                </a:solidFill>
              </a:rPr>
              <a:t>namun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008080"/>
                </a:solidFill>
              </a:rPr>
              <a:t>sementara itu</a:t>
            </a:r>
            <a:r>
              <a:rPr lang="en-US" sz="2400" b="1" dirty="0"/>
              <a:t>, </a:t>
            </a:r>
            <a:r>
              <a:rPr lang="en-US" sz="2400" b="1" dirty="0" err="1">
                <a:solidFill>
                  <a:srgbClr val="FF0066"/>
                </a:solidFill>
              </a:rPr>
              <a:t>sebaliknya</a:t>
            </a:r>
            <a:r>
              <a:rPr lang="en-US" sz="2400" b="1" dirty="0"/>
              <a:t>, dan </a:t>
            </a:r>
            <a:r>
              <a:rPr lang="en-US" sz="2400" b="1" dirty="0" err="1">
                <a:solidFill>
                  <a:schemeClr val="tx2"/>
                </a:solidFill>
              </a:rPr>
              <a:t>meskipun</a:t>
            </a:r>
            <a:r>
              <a:rPr lang="en-US" sz="2400" b="1" dirty="0">
                <a:solidFill>
                  <a:schemeClr val="tx2"/>
                </a:solidFill>
              </a:rPr>
              <a:t> begitu</a:t>
            </a:r>
            <a:r>
              <a:rPr lang="en-US" sz="2400" b="1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3688" y="3163826"/>
            <a:ext cx="5256584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Amel</a:t>
            </a:r>
            <a:r>
              <a:rPr lang="en-US" sz="2400" b="1" dirty="0"/>
              <a:t> dan Citra </a:t>
            </a:r>
            <a:r>
              <a:rPr lang="en-US" sz="2400" b="1" dirty="0" err="1"/>
              <a:t>berasal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suku</a:t>
            </a:r>
            <a:r>
              <a:rPr lang="en-US" sz="2400" b="1" dirty="0"/>
              <a:t> yang </a:t>
            </a:r>
            <a:r>
              <a:rPr lang="en-US" sz="2400" b="1" dirty="0" err="1"/>
              <a:t>berbeda</a:t>
            </a:r>
            <a:r>
              <a:rPr lang="en-US" sz="2400" b="1" dirty="0"/>
              <a:t>. </a:t>
            </a:r>
            <a:r>
              <a:rPr lang="en-US" sz="2400" b="1" dirty="0" err="1">
                <a:solidFill>
                  <a:schemeClr val="tx2"/>
                </a:solidFill>
              </a:rPr>
              <a:t>Meskipun</a:t>
            </a:r>
            <a:r>
              <a:rPr lang="en-US" sz="2400" b="1" dirty="0">
                <a:solidFill>
                  <a:schemeClr val="tx2"/>
                </a:solidFill>
              </a:rPr>
              <a:t> begitu, </a:t>
            </a:r>
            <a:r>
              <a:rPr lang="en-US" sz="2400" b="1" dirty="0"/>
              <a:t>mereka </a:t>
            </a:r>
            <a:r>
              <a:rPr lang="en-US" sz="2400" b="1" dirty="0" err="1"/>
              <a:t>tetap</a:t>
            </a:r>
            <a:r>
              <a:rPr lang="en-US" sz="2400" b="1" dirty="0"/>
              <a:t> </a:t>
            </a:r>
            <a:r>
              <a:rPr lang="en-US" sz="2400" b="1" dirty="0" err="1"/>
              <a:t>bermain</a:t>
            </a:r>
            <a:r>
              <a:rPr lang="en-US" sz="2400" b="1" dirty="0"/>
              <a:t> </a:t>
            </a:r>
            <a:r>
              <a:rPr lang="en-US" sz="2400" b="1" dirty="0" err="1"/>
              <a:t>bersama</a:t>
            </a:r>
            <a:r>
              <a:rPr lang="en-US" sz="2400" b="1" dirty="0"/>
              <a:t> dengan </a:t>
            </a:r>
            <a:r>
              <a:rPr lang="en-US" sz="2400" b="1" dirty="0" err="1"/>
              <a:t>rukun</a:t>
            </a:r>
            <a:r>
              <a:rPr lang="en-US" sz="2400" b="1" dirty="0"/>
              <a:t>.</a:t>
            </a:r>
            <a:endParaRPr lang="en-US" sz="24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33748F-31B3-6C3D-E827-8B32134AD447}"/>
              </a:ext>
            </a:extLst>
          </p:cNvPr>
          <p:cNvSpPr txBox="1"/>
          <p:nvPr/>
        </p:nvSpPr>
        <p:spPr>
          <a:xfrm>
            <a:off x="2483768" y="320625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sv-SE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Fungsi Kata Hubung Antarkalimat</a:t>
            </a:r>
            <a:endParaRPr lang="en-US" sz="32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68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ere\KONTEN QR\BACKGROUND\ku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326" r="1920" b="10719"/>
          <a:stretch/>
        </p:blipFill>
        <p:spPr bwMode="auto">
          <a:xfrm>
            <a:off x="0" y="-169962"/>
            <a:ext cx="918051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827584" y="148312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/>
                <a:t>3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91680" y="1474713"/>
            <a:ext cx="6548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/>
              <a:t>Menyatakan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konsekuensi</a:t>
            </a:r>
            <a:r>
              <a:rPr lang="en-US" sz="2800" b="1" dirty="0">
                <a:solidFill>
                  <a:srgbClr val="990033"/>
                </a:solidFill>
              </a:rPr>
              <a:t> atau akibat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kalimat</a:t>
            </a:r>
            <a:r>
              <a:rPr lang="en-US" sz="2800" b="1" dirty="0">
                <a:solidFill>
                  <a:srgbClr val="FF0066"/>
                </a:solidFill>
              </a:rPr>
              <a:t> sebelumnya</a:t>
            </a:r>
            <a:r>
              <a:rPr lang="en-US" sz="2800" b="1" dirty="0"/>
              <a:t>. </a:t>
            </a:r>
            <a:endParaRPr lang="en-US" sz="28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2506209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Kata </a:t>
            </a:r>
            <a:r>
              <a:rPr lang="en-US" sz="2400" b="1" dirty="0" err="1"/>
              <a:t>hubung</a:t>
            </a:r>
            <a:r>
              <a:rPr lang="en-US" sz="2400" b="1" dirty="0"/>
              <a:t>: </a:t>
            </a:r>
            <a:r>
              <a:rPr lang="en-US" sz="2400" b="1" dirty="0">
                <a:solidFill>
                  <a:srgbClr val="002060"/>
                </a:solidFill>
              </a:rPr>
              <a:t>oleh </a:t>
            </a:r>
            <a:r>
              <a:rPr lang="en-US" sz="2400" b="1" dirty="0" err="1">
                <a:solidFill>
                  <a:srgbClr val="002060"/>
                </a:solidFill>
              </a:rPr>
              <a:t>karena</a:t>
            </a:r>
            <a:r>
              <a:rPr lang="en-US" sz="2400" b="1" dirty="0">
                <a:solidFill>
                  <a:srgbClr val="002060"/>
                </a:solidFill>
              </a:rPr>
              <a:t> itu </a:t>
            </a:r>
            <a:r>
              <a:rPr lang="en-US" sz="2400" b="1" dirty="0"/>
              <a:t>dan </a:t>
            </a:r>
            <a:r>
              <a:rPr lang="en-US" sz="2400" b="1" dirty="0" err="1">
                <a:solidFill>
                  <a:srgbClr val="7030A0"/>
                </a:solidFill>
              </a:rPr>
              <a:t>akibatnya</a:t>
            </a:r>
            <a:r>
              <a:rPr lang="en-US" sz="2400" b="1" dirty="0"/>
              <a:t>,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3688" y="3163826"/>
            <a:ext cx="5256584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Seno tidur </a:t>
            </a:r>
            <a:r>
              <a:rPr lang="en-US" sz="2400" b="1" dirty="0" err="1"/>
              <a:t>terlalu</a:t>
            </a:r>
            <a:r>
              <a:rPr lang="en-US" sz="2400" b="1" dirty="0"/>
              <a:t> </a:t>
            </a:r>
            <a:r>
              <a:rPr lang="en-US" sz="2400" b="1" dirty="0" err="1"/>
              <a:t>malam</a:t>
            </a:r>
            <a:r>
              <a:rPr lang="en-US" sz="2400" b="1" dirty="0"/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Akibatnya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/>
              <a:t>ia</a:t>
            </a:r>
            <a:r>
              <a:rPr lang="en-US" sz="2400" b="1" dirty="0"/>
              <a:t> </a:t>
            </a:r>
            <a:r>
              <a:rPr lang="en-US" sz="2400" b="1" dirty="0" err="1"/>
              <a:t>terlambat</a:t>
            </a:r>
            <a:r>
              <a:rPr lang="en-US" sz="2400" b="1" dirty="0"/>
              <a:t> </a:t>
            </a:r>
            <a:r>
              <a:rPr lang="en-US" sz="2400" b="1" dirty="0" err="1"/>
              <a:t>sampai</a:t>
            </a:r>
            <a:r>
              <a:rPr lang="en-US" sz="2400" b="1" dirty="0"/>
              <a:t> ke </a:t>
            </a:r>
            <a:r>
              <a:rPr lang="en-US" sz="2400" b="1" dirty="0" err="1"/>
              <a:t>sekolah</a:t>
            </a:r>
            <a:r>
              <a:rPr lang="en-US" sz="2400" b="1" dirty="0"/>
              <a:t>.</a:t>
            </a:r>
            <a:endParaRPr lang="en-US" sz="24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33748F-31B3-6C3D-E827-8B32134AD447}"/>
              </a:ext>
            </a:extLst>
          </p:cNvPr>
          <p:cNvSpPr txBox="1"/>
          <p:nvPr/>
        </p:nvSpPr>
        <p:spPr>
          <a:xfrm>
            <a:off x="2483768" y="320625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sv-SE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Fungsi Kata Hubung Antarkalimat</a:t>
            </a:r>
            <a:endParaRPr lang="en-US" sz="32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816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ere\KONTEN QR\BACKGROUND\ku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326" r="1920" b="10719"/>
          <a:stretch/>
        </p:blipFill>
        <p:spPr bwMode="auto">
          <a:xfrm>
            <a:off x="0" y="-169962"/>
            <a:ext cx="918051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827584" y="148312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/>
                <a:t>4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91680" y="1596713"/>
            <a:ext cx="654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/>
              <a:t>Memperkuat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keadaan</a:t>
            </a:r>
            <a:r>
              <a:rPr lang="en-US" sz="2800" b="1" dirty="0">
                <a:solidFill>
                  <a:srgbClr val="FF0066"/>
                </a:solidFill>
              </a:rPr>
              <a:t> sebelumnya</a:t>
            </a:r>
            <a:r>
              <a:rPr lang="en-US" sz="2800" b="1" dirty="0"/>
              <a:t>. </a:t>
            </a:r>
            <a:endParaRPr lang="en-US" sz="28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2166399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Kata </a:t>
            </a:r>
            <a:r>
              <a:rPr lang="en-US" sz="2400" b="1" dirty="0" err="1"/>
              <a:t>hubung</a:t>
            </a:r>
            <a:r>
              <a:rPr lang="en-US" sz="2400" b="1" dirty="0"/>
              <a:t>: </a:t>
            </a:r>
            <a:r>
              <a:rPr lang="en-US" sz="2400" b="1" dirty="0">
                <a:solidFill>
                  <a:srgbClr val="002060"/>
                </a:solidFill>
              </a:rPr>
              <a:t>dengan </a:t>
            </a:r>
            <a:r>
              <a:rPr lang="en-US" sz="2400" b="1" dirty="0" err="1">
                <a:solidFill>
                  <a:srgbClr val="002060"/>
                </a:solidFill>
              </a:rPr>
              <a:t>demikian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/>
              <a:t>dan </a:t>
            </a:r>
            <a:r>
              <a:rPr lang="en-US" sz="2400" b="1" dirty="0" err="1">
                <a:solidFill>
                  <a:srgbClr val="7030A0"/>
                </a:solidFill>
              </a:rPr>
              <a:t>bahkan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  <a:r>
              <a:rPr lang="en-US" sz="2400" b="1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3688" y="2785376"/>
            <a:ext cx="5256584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Indonesia </a:t>
            </a:r>
            <a:r>
              <a:rPr lang="en-US" sz="2400" b="1" dirty="0" err="1"/>
              <a:t>terdiri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beragam</a:t>
            </a:r>
            <a:r>
              <a:rPr lang="en-US" sz="2400" b="1" dirty="0"/>
              <a:t> </a:t>
            </a:r>
            <a:r>
              <a:rPr lang="en-US" sz="2400" b="1" dirty="0" err="1"/>
              <a:t>suku</a:t>
            </a:r>
            <a:r>
              <a:rPr lang="en-US" sz="2400" b="1" dirty="0"/>
              <a:t> </a:t>
            </a:r>
            <a:r>
              <a:rPr lang="en-US" sz="2400" b="1" dirty="0" err="1"/>
              <a:t>bangsa</a:t>
            </a:r>
            <a:r>
              <a:rPr lang="en-US" sz="2400" b="1" dirty="0"/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Bahkan</a:t>
            </a:r>
            <a:r>
              <a:rPr lang="en-US" sz="2400" b="1" dirty="0">
                <a:solidFill>
                  <a:srgbClr val="002060"/>
                </a:solidFill>
              </a:rPr>
              <a:t>,</a:t>
            </a:r>
            <a:r>
              <a:rPr lang="en-US" sz="2400" b="1" dirty="0"/>
              <a:t> </a:t>
            </a:r>
            <a:r>
              <a:rPr lang="en-US" sz="2400" b="1" dirty="0" err="1"/>
              <a:t>termasuk</a:t>
            </a:r>
            <a:r>
              <a:rPr lang="en-US" sz="2400" b="1" dirty="0"/>
              <a:t> negara-negara dengan </a:t>
            </a:r>
            <a:r>
              <a:rPr lang="en-US" sz="2400" b="1" dirty="0" err="1"/>
              <a:t>suku</a:t>
            </a:r>
            <a:r>
              <a:rPr lang="en-US" sz="2400" b="1" dirty="0"/>
              <a:t> </a:t>
            </a:r>
            <a:r>
              <a:rPr lang="en-US" sz="2400" b="1" dirty="0" err="1"/>
              <a:t>terbanyak</a:t>
            </a:r>
            <a:r>
              <a:rPr lang="en-US" sz="2400" b="1" dirty="0"/>
              <a:t> di dunia.</a:t>
            </a:r>
            <a:endParaRPr lang="en-US" sz="24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33748F-31B3-6C3D-E827-8B32134AD447}"/>
              </a:ext>
            </a:extLst>
          </p:cNvPr>
          <p:cNvSpPr txBox="1"/>
          <p:nvPr/>
        </p:nvSpPr>
        <p:spPr>
          <a:xfrm>
            <a:off x="2483768" y="320625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sv-SE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Fungsi Kata Hubung Antarkalimat</a:t>
            </a:r>
            <a:endParaRPr lang="en-US" sz="32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375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9" descr="An organic shape with a flat edge">
            <a:extLst>
              <a:ext uri="{FF2B5EF4-FFF2-40B4-BE49-F238E27FC236}">
                <a16:creationId xmlns:a16="http://schemas.microsoft.com/office/drawing/2014/main" id="{B7D00E2A-07BA-58A0-A1DE-4C174BF55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-235537" y="699542"/>
            <a:ext cx="45720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55576" y="1609614"/>
            <a:ext cx="5186825" cy="61293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Langkah </a:t>
            </a:r>
            <a:r>
              <a:rPr lang="en-US" sz="3000" b="1" dirty="0" err="1">
                <a:solidFill>
                  <a:schemeClr val="bg1"/>
                </a:solidFill>
              </a:rPr>
              <a:t>membuat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teks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narasi</a:t>
            </a:r>
            <a:r>
              <a:rPr lang="en-US" sz="3000" b="1" dirty="0" smtClean="0">
                <a:solidFill>
                  <a:schemeClr val="bg1"/>
                </a:solidFill>
              </a:rPr>
              <a:t>: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514" y="417817"/>
            <a:ext cx="6241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fi-FI" sz="2800" dirty="0"/>
              <a:t>Kata hubung antarkalimat juga dapat dipakai pada saat </a:t>
            </a:r>
            <a:r>
              <a:rPr lang="fi-FI" sz="2800" dirty="0">
                <a:solidFill>
                  <a:srgbClr val="002060"/>
                </a:solidFill>
              </a:rPr>
              <a:t>menulis cerita narasi.</a:t>
            </a:r>
            <a:endParaRPr lang="en-US" sz="280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0512" y="2463111"/>
            <a:ext cx="5527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  <a:tabLst>
                <a:tab pos="631825" algn="l"/>
              </a:tabLst>
            </a:pPr>
            <a:r>
              <a:rPr lang="pt-BR" sz="2800" dirty="0"/>
              <a:t>Tentukan topik atau </a:t>
            </a:r>
            <a:r>
              <a:rPr lang="pt-BR" sz="2800" dirty="0" smtClean="0"/>
              <a:t>tema.</a:t>
            </a:r>
          </a:p>
          <a:p>
            <a:pPr marL="514350" indent="-514350">
              <a:buAutoNum type="arabicPeriod"/>
              <a:tabLst>
                <a:tab pos="631825" algn="l"/>
              </a:tabLst>
            </a:pPr>
            <a:r>
              <a:rPr lang="en-US" sz="2800" dirty="0" err="1" smtClean="0"/>
              <a:t>Rancanglah</a:t>
            </a:r>
            <a:r>
              <a:rPr lang="en-US" sz="2800" dirty="0" smtClean="0"/>
              <a:t> </a:t>
            </a:r>
            <a:r>
              <a:rPr lang="en-US" sz="2800" dirty="0" err="1"/>
              <a:t>peristiwa-peristiwa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diceritakan</a:t>
            </a:r>
            <a:r>
              <a:rPr lang="en-US" sz="2800" dirty="0"/>
              <a:t>.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2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5" cstate="print"/>
          <a:srcRect b="32516"/>
          <a:stretch>
            <a:fillRect/>
          </a:stretch>
        </p:blipFill>
        <p:spPr bwMode="auto">
          <a:xfrm flipH="1">
            <a:off x="6213433" y="1030659"/>
            <a:ext cx="2374397" cy="372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FDB070-E4F8-5CFF-9F9D-7E228D623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70438" y="393075"/>
            <a:ext cx="5186825" cy="61293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Langkah </a:t>
            </a:r>
            <a:r>
              <a:rPr lang="en-US" sz="3000" b="1" dirty="0" err="1">
                <a:solidFill>
                  <a:schemeClr val="bg1"/>
                </a:solidFill>
              </a:rPr>
              <a:t>membuat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teks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narasi</a:t>
            </a:r>
            <a:r>
              <a:rPr lang="en-US" sz="30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1275606"/>
            <a:ext cx="48936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631825">
              <a:buFont typeface="+mj-lt"/>
              <a:buAutoNum type="arabicPeriod" startAt="3"/>
              <a:tabLst>
                <a:tab pos="631825" algn="l"/>
              </a:tabLst>
            </a:pPr>
            <a:r>
              <a:rPr lang="en-US" sz="2800" dirty="0" err="1" smtClean="0"/>
              <a:t>Bagilah</a:t>
            </a:r>
            <a:r>
              <a:rPr lang="en-US" sz="2800" dirty="0" smtClean="0"/>
              <a:t> </a:t>
            </a:r>
            <a:r>
              <a:rPr lang="en-US" sz="2800" dirty="0" err="1"/>
              <a:t>peristiwa</a:t>
            </a:r>
            <a:r>
              <a:rPr lang="en-US" sz="2800" dirty="0"/>
              <a:t> ke dalam </a:t>
            </a:r>
            <a:r>
              <a:rPr lang="en-US" sz="2800" dirty="0" err="1">
                <a:solidFill>
                  <a:srgbClr val="C00000"/>
                </a:solidFill>
              </a:rPr>
              <a:t>awal</a:t>
            </a:r>
            <a:r>
              <a:rPr lang="en-US" sz="2800" dirty="0">
                <a:solidFill>
                  <a:srgbClr val="C00000"/>
                </a:solidFill>
              </a:rPr>
              <a:t> cerita, </a:t>
            </a:r>
            <a:r>
              <a:rPr lang="en-US" sz="2800" dirty="0" err="1" smtClean="0">
                <a:solidFill>
                  <a:srgbClr val="C00000"/>
                </a:solidFill>
              </a:rPr>
              <a:t>perkembangan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cerita</a:t>
            </a:r>
            <a:r>
              <a:rPr lang="en-US" sz="2800" dirty="0"/>
              <a:t>, dan </a:t>
            </a:r>
            <a:r>
              <a:rPr lang="en-US" sz="2800" dirty="0" err="1">
                <a:solidFill>
                  <a:srgbClr val="C00000"/>
                </a:solidFill>
              </a:rPr>
              <a:t>akhir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cerita</a:t>
            </a:r>
            <a:r>
              <a:rPr lang="pt-BR" sz="2800" dirty="0" smtClean="0">
                <a:solidFill>
                  <a:srgbClr val="990033"/>
                </a:solidFill>
              </a:rPr>
              <a:t>. </a:t>
            </a:r>
          </a:p>
          <a:p>
            <a:pPr marL="631825" indent="-631825">
              <a:buFont typeface="+mj-lt"/>
              <a:buAutoNum type="arabicPeriod" startAt="3"/>
              <a:tabLst>
                <a:tab pos="631825" algn="l"/>
              </a:tabLst>
            </a:pPr>
            <a:r>
              <a:rPr lang="it-IT" sz="2800" dirty="0" smtClean="0"/>
              <a:t>Tulislah </a:t>
            </a:r>
            <a:r>
              <a:rPr lang="it-IT" sz="2800" dirty="0"/>
              <a:t>peristiwa-peristiwa utama </a:t>
            </a:r>
            <a:r>
              <a:rPr lang="it-IT" sz="2800" dirty="0" smtClean="0"/>
              <a:t>ke </a:t>
            </a:r>
            <a:r>
              <a:rPr lang="it-IT" sz="2800" dirty="0" smtClean="0">
                <a:solidFill>
                  <a:srgbClr val="C00000"/>
                </a:solidFill>
              </a:rPr>
              <a:t>dalam </a:t>
            </a:r>
            <a:r>
              <a:rPr lang="it-IT" sz="2800" dirty="0">
                <a:solidFill>
                  <a:srgbClr val="C00000"/>
                </a:solidFill>
              </a:rPr>
              <a:t>rincian peristiwa </a:t>
            </a:r>
            <a:r>
              <a:rPr lang="it-IT" sz="2800" dirty="0"/>
              <a:t>sebagai </a:t>
            </a:r>
            <a:r>
              <a:rPr lang="it-IT" sz="2800" dirty="0" smtClean="0">
                <a:solidFill>
                  <a:srgbClr val="C00000"/>
                </a:solidFill>
              </a:rPr>
              <a:t>pendukung </a:t>
            </a:r>
            <a:r>
              <a:rPr lang="it-IT" sz="2800" dirty="0">
                <a:solidFill>
                  <a:srgbClr val="C00000"/>
                </a:solidFill>
              </a:rPr>
              <a:t>cerita</a:t>
            </a:r>
            <a:r>
              <a:rPr lang="it-IT" sz="2800" dirty="0"/>
              <a:t>. </a:t>
            </a:r>
            <a:endParaRPr lang="it-IT" sz="28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497DA-DBB3-801A-0ECA-2B7E92E8F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9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4" cstate="print"/>
          <a:srcRect b="32516"/>
          <a:stretch>
            <a:fillRect/>
          </a:stretch>
        </p:blipFill>
        <p:spPr bwMode="auto">
          <a:xfrm flipH="1">
            <a:off x="6444208" y="1037838"/>
            <a:ext cx="2374397" cy="372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63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70438" y="393075"/>
            <a:ext cx="5186825" cy="61293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Langkah </a:t>
            </a:r>
            <a:r>
              <a:rPr lang="en-US" sz="3000" b="1" dirty="0" err="1">
                <a:solidFill>
                  <a:schemeClr val="bg1"/>
                </a:solidFill>
              </a:rPr>
              <a:t>membuat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teks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narasi</a:t>
            </a:r>
            <a:r>
              <a:rPr lang="en-US" sz="30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438" y="1232035"/>
            <a:ext cx="59737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631825">
              <a:buFont typeface="+mj-lt"/>
              <a:buAutoNum type="arabicPeriod" startAt="5"/>
              <a:tabLst>
                <a:tab pos="631825" algn="l"/>
              </a:tabLst>
            </a:pPr>
            <a:r>
              <a:rPr lang="en-US" sz="2800" dirty="0" err="1" smtClean="0"/>
              <a:t>Susunlah</a:t>
            </a:r>
            <a:r>
              <a:rPr lang="en-US" sz="2800" dirty="0" smtClean="0"/>
              <a:t> </a:t>
            </a:r>
            <a:r>
              <a:rPr lang="en-US" sz="2800" dirty="0" err="1">
                <a:solidFill>
                  <a:srgbClr val="C00000"/>
                </a:solidFill>
              </a:rPr>
              <a:t>tiap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paragraf</a:t>
            </a:r>
            <a:r>
              <a:rPr lang="en-US" sz="2800" dirty="0">
                <a:solidFill>
                  <a:srgbClr val="C00000"/>
                </a:solidFill>
              </a:rPr>
              <a:t> agar </a:t>
            </a:r>
            <a:r>
              <a:rPr lang="en-US" sz="2800" dirty="0" err="1">
                <a:solidFill>
                  <a:srgbClr val="C00000"/>
                </a:solidFill>
              </a:rPr>
              <a:t>padu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/>
              <a:t>memerhatikan</a:t>
            </a:r>
            <a:r>
              <a:rPr lang="en-US" sz="2800" dirty="0"/>
              <a:t> </a:t>
            </a:r>
            <a:r>
              <a:rPr lang="en-US" sz="2800" dirty="0" err="1"/>
              <a:t>tanda</a:t>
            </a:r>
            <a:r>
              <a:rPr lang="en-US" sz="2800" dirty="0"/>
              <a:t> </a:t>
            </a:r>
            <a:r>
              <a:rPr lang="en-US" sz="2800" dirty="0" err="1"/>
              <a:t>baca</a:t>
            </a:r>
            <a:r>
              <a:rPr lang="en-US" sz="2800" dirty="0"/>
              <a:t>, kata </a:t>
            </a:r>
            <a:r>
              <a:rPr lang="en-US" sz="2800" dirty="0" err="1" smtClean="0"/>
              <a:t>baku</a:t>
            </a:r>
            <a:r>
              <a:rPr lang="en-US" sz="2800" dirty="0" smtClean="0"/>
              <a:t> </a:t>
            </a:r>
            <a:r>
              <a:rPr lang="en-US" sz="2800" dirty="0"/>
              <a:t>dan kata </a:t>
            </a:r>
            <a:r>
              <a:rPr lang="en-US" sz="2800" dirty="0" err="1"/>
              <a:t>hubung</a:t>
            </a:r>
            <a:r>
              <a:rPr lang="en-US" sz="2800" dirty="0"/>
              <a:t> yang </a:t>
            </a:r>
            <a:r>
              <a:rPr lang="en-US" sz="2800" dirty="0" err="1"/>
              <a:t>benar</a:t>
            </a:r>
            <a:r>
              <a:rPr lang="en-US" sz="2800" dirty="0"/>
              <a:t>. </a:t>
            </a:r>
            <a:endParaRPr lang="it-IT" sz="2800" dirty="0"/>
          </a:p>
          <a:p>
            <a:pPr marL="460375">
              <a:tabLst>
                <a:tab pos="631825" algn="l"/>
              </a:tabLst>
            </a:pPr>
            <a:r>
              <a:rPr lang="it-IT" sz="2800" dirty="0">
                <a:latin typeface="+mj-lt"/>
                <a:cs typeface="Arial" panose="020B0604020202020204" pitchFamily="34" charset="0"/>
              </a:rPr>
              <a:t>   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497DA-DBB3-801A-0ECA-2B7E92E8F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9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4" cstate="print"/>
          <a:srcRect b="32516"/>
          <a:stretch>
            <a:fillRect/>
          </a:stretch>
        </p:blipFill>
        <p:spPr bwMode="auto">
          <a:xfrm flipH="1">
            <a:off x="6444208" y="1037838"/>
            <a:ext cx="2374397" cy="372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694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52127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Hidup </a:t>
            </a:r>
            <a:r>
              <a:rPr lang="en-US" sz="36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Sehat</a:t>
            </a:r>
            <a:endParaRPr lang="id-ID" sz="36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96552" y="1494631"/>
            <a:ext cx="7272808" cy="783538"/>
            <a:chOff x="-748176" y="214296"/>
            <a:chExt cx="10297144" cy="7835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8176" y="214296"/>
              <a:ext cx="10297144" cy="7835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8244" y="316783"/>
              <a:ext cx="8872693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Masalah yang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Dialami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Tokoh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Cerita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DCC5A19-EE65-07C8-B9F7-3CA8E3854936}"/>
              </a:ext>
            </a:extLst>
          </p:cNvPr>
          <p:cNvSpPr txBox="1"/>
          <p:nvPr/>
        </p:nvSpPr>
        <p:spPr>
          <a:xfrm>
            <a:off x="812774" y="2278169"/>
            <a:ext cx="4854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Salah satu unsur pembangun cerita adalah konflik atau permasalahan yang dialami tokoh</a:t>
            </a:r>
            <a:r>
              <a:rPr lang="id-ID" sz="2400" dirty="0" smtClean="0"/>
              <a:t>.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sv-SE" sz="2400" dirty="0" smtClean="0"/>
              <a:t>Konflik </a:t>
            </a:r>
            <a:r>
              <a:rPr lang="sv-SE" sz="2400" dirty="0"/>
              <a:t>dalam cerita dapat membuat cerita yang dibaca semakin menarik. </a:t>
            </a:r>
          </a:p>
        </p:txBody>
      </p:sp>
      <p:pic>
        <p:nvPicPr>
          <p:cNvPr id="20" name="Picture 3" descr="D:\Tere\BUPENA 1B\PP\BAB 2\a3 Gb anak belajar dirumah.png">
            <a:extLst>
              <a:ext uri="{FF2B5EF4-FFF2-40B4-BE49-F238E27FC236}">
                <a16:creationId xmlns:a16="http://schemas.microsoft.com/office/drawing/2014/main" id="{EED7714D-FC2C-2847-8470-35649F73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04775" y="1275606"/>
            <a:ext cx="3406598" cy="358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3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An organic shape with a flat edge">
            <a:extLst>
              <a:ext uri="{FF2B5EF4-FFF2-40B4-BE49-F238E27FC236}">
                <a16:creationId xmlns:a16="http://schemas.microsoft.com/office/drawing/2014/main" id="{420C1A4A-1326-7EC3-6559-B387427F8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>
            <a:off x="-2289" y="-305020"/>
            <a:ext cx="4572000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1150476" y="316519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Cara </a:t>
            </a:r>
            <a:r>
              <a:rPr lang="en-US" sz="3200" b="1" dirty="0" err="1">
                <a:solidFill>
                  <a:srgbClr val="FF0066"/>
                </a:solidFill>
              </a:rPr>
              <a:t>Mengidentifikasi</a:t>
            </a:r>
            <a:r>
              <a:rPr lang="en-US" sz="3200" b="1" dirty="0">
                <a:solidFill>
                  <a:srgbClr val="FF0066"/>
                </a:solidFill>
              </a:rPr>
              <a:t> Masalah </a:t>
            </a:r>
            <a:r>
              <a:rPr lang="en-US" sz="3200" b="1" dirty="0" err="1">
                <a:solidFill>
                  <a:srgbClr val="FF0066"/>
                </a:solidFill>
              </a:rPr>
              <a:t>Tokoh</a:t>
            </a:r>
            <a:r>
              <a:rPr lang="en-US" sz="3200" b="1" dirty="0">
                <a:solidFill>
                  <a:srgbClr val="FF0066"/>
                </a:solidFill>
              </a:rPr>
              <a:t> Cerita </a:t>
            </a:r>
            <a:endParaRPr lang="en-US" sz="2800" dirty="0"/>
          </a:p>
        </p:txBody>
      </p:sp>
      <p:grpSp>
        <p:nvGrpSpPr>
          <p:cNvPr id="12" name="Group 5"/>
          <p:cNvGrpSpPr/>
          <p:nvPr/>
        </p:nvGrpSpPr>
        <p:grpSpPr>
          <a:xfrm>
            <a:off x="1150476" y="1526526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/>
                <a:t>1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46354" y="1503926"/>
            <a:ext cx="4137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fi-FI" sz="2800" dirty="0"/>
              <a:t>Bacalah atau dengarkan cerita dengan cermat.</a:t>
            </a:r>
          </a:p>
        </p:txBody>
      </p:sp>
      <p:grpSp>
        <p:nvGrpSpPr>
          <p:cNvPr id="17" name="Group 5"/>
          <p:cNvGrpSpPr/>
          <p:nvPr/>
        </p:nvGrpSpPr>
        <p:grpSpPr>
          <a:xfrm>
            <a:off x="1150476" y="2613422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46354" y="2590822"/>
            <a:ext cx="4137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fi-FI" sz="2800" dirty="0"/>
              <a:t>Catatlah unsur </a:t>
            </a:r>
            <a:r>
              <a:rPr lang="fi-FI" sz="2800" dirty="0" smtClean="0"/>
              <a:t>pembangun dalam </a:t>
            </a:r>
            <a:r>
              <a:rPr lang="fi-FI" sz="2800" dirty="0"/>
              <a:t>cerita tersebut.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94B24E-5C9F-7187-BFD8-66CCC7F73B76}"/>
              </a:ext>
            </a:extLst>
          </p:cNvPr>
          <p:cNvSpPr txBox="1"/>
          <p:nvPr/>
        </p:nvSpPr>
        <p:spPr>
          <a:xfrm>
            <a:off x="1150476" y="3577119"/>
            <a:ext cx="4469679" cy="83099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Seperti </a:t>
            </a:r>
            <a:r>
              <a:rPr lang="en-US" sz="2400" dirty="0" err="1"/>
              <a:t>latar</a:t>
            </a:r>
            <a:r>
              <a:rPr lang="en-US" sz="2400" dirty="0"/>
              <a:t>, </a:t>
            </a:r>
            <a:r>
              <a:rPr lang="en-US" sz="2400" dirty="0" err="1"/>
              <a:t>watak</a:t>
            </a:r>
            <a:r>
              <a:rPr lang="en-US" sz="2400" dirty="0"/>
              <a:t>, </a:t>
            </a:r>
            <a:r>
              <a:rPr lang="en-US" sz="2400" dirty="0" err="1"/>
              <a:t>permasalahan</a:t>
            </a:r>
            <a:r>
              <a:rPr lang="en-US" sz="2400" dirty="0"/>
              <a:t> </a:t>
            </a:r>
            <a:r>
              <a:rPr lang="en-US" sz="2400" dirty="0" err="1"/>
              <a:t>tokoh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jalannya</a:t>
            </a:r>
            <a:r>
              <a:rPr lang="en-US" sz="2400" dirty="0"/>
              <a:t> </a:t>
            </a:r>
            <a:r>
              <a:rPr lang="en-US" sz="2400" dirty="0" err="1"/>
              <a:t>peristiwa</a:t>
            </a:r>
            <a:r>
              <a:rPr lang="en-US" sz="2400" dirty="0"/>
              <a:t>.</a:t>
            </a:r>
          </a:p>
        </p:txBody>
      </p:sp>
      <p:pic>
        <p:nvPicPr>
          <p:cNvPr id="24" name="Picture 3" descr="D:\Tere\BUPENA 1B\PP\BAB 2\a3 Gb anak belajar dirumah.png">
            <a:extLst>
              <a:ext uri="{FF2B5EF4-FFF2-40B4-BE49-F238E27FC236}">
                <a16:creationId xmlns:a16="http://schemas.microsoft.com/office/drawing/2014/main" id="{EED7714D-FC2C-2847-8470-35649F73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580112" y="1203599"/>
            <a:ext cx="3470226" cy="364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04057"/>
      </p:ext>
    </p:extLst>
  </p:cSld>
  <p:clrMapOvr>
    <a:masterClrMapping/>
  </p:clrMapOvr>
  <p:transition spd="med" advTm="15864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An organic shape with a flat edge">
            <a:extLst>
              <a:ext uri="{FF2B5EF4-FFF2-40B4-BE49-F238E27FC236}">
                <a16:creationId xmlns:a16="http://schemas.microsoft.com/office/drawing/2014/main" id="{420C1A4A-1326-7EC3-6559-B387427F8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>
            <a:off x="-2289" y="-305020"/>
            <a:ext cx="4572000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1150476" y="316519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Cara </a:t>
            </a:r>
            <a:r>
              <a:rPr lang="en-US" sz="3200" b="1" dirty="0" err="1">
                <a:solidFill>
                  <a:srgbClr val="FF0066"/>
                </a:solidFill>
              </a:rPr>
              <a:t>Mengidentifikasi</a:t>
            </a:r>
            <a:r>
              <a:rPr lang="en-US" sz="3200" b="1" dirty="0">
                <a:solidFill>
                  <a:srgbClr val="FF0066"/>
                </a:solidFill>
              </a:rPr>
              <a:t> Masalah </a:t>
            </a:r>
            <a:r>
              <a:rPr lang="en-US" sz="3200" b="1" dirty="0" err="1">
                <a:solidFill>
                  <a:srgbClr val="FF0066"/>
                </a:solidFill>
              </a:rPr>
              <a:t>Tokoh</a:t>
            </a:r>
            <a:r>
              <a:rPr lang="en-US" sz="3200" b="1" dirty="0">
                <a:solidFill>
                  <a:srgbClr val="FF0066"/>
                </a:solidFill>
              </a:rPr>
              <a:t> Cerita </a:t>
            </a:r>
            <a:endParaRPr lang="en-US" sz="2800" dirty="0"/>
          </a:p>
        </p:txBody>
      </p:sp>
      <p:grpSp>
        <p:nvGrpSpPr>
          <p:cNvPr id="12" name="Group 5"/>
          <p:cNvGrpSpPr/>
          <p:nvPr/>
        </p:nvGrpSpPr>
        <p:grpSpPr>
          <a:xfrm>
            <a:off x="1150476" y="1526526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46354" y="1503926"/>
            <a:ext cx="4497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fi-FI" sz="2800" dirty="0"/>
              <a:t>Catatlah cara tokoh </a:t>
            </a:r>
            <a:r>
              <a:rPr lang="fi-FI" sz="2800" dirty="0" smtClean="0"/>
              <a:t>dalam menghadapi permasalahan</a:t>
            </a:r>
            <a:r>
              <a:rPr lang="fi-FI" sz="2800" dirty="0"/>
              <a:t>.</a:t>
            </a:r>
          </a:p>
        </p:txBody>
      </p:sp>
      <p:grpSp>
        <p:nvGrpSpPr>
          <p:cNvPr id="17" name="Group 5"/>
          <p:cNvGrpSpPr/>
          <p:nvPr/>
        </p:nvGrpSpPr>
        <p:grpSpPr>
          <a:xfrm>
            <a:off x="1150476" y="353751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46354" y="3514911"/>
            <a:ext cx="4569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fi-FI" sz="2800" dirty="0" smtClean="0"/>
              <a:t>Ceritakan kembali permasalahan </a:t>
            </a:r>
            <a:r>
              <a:rPr lang="fi-FI" sz="2800" dirty="0"/>
              <a:t>tokoh cerita.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94B24E-5C9F-7187-BFD8-66CCC7F73B76}"/>
              </a:ext>
            </a:extLst>
          </p:cNvPr>
          <p:cNvSpPr txBox="1"/>
          <p:nvPr/>
        </p:nvSpPr>
        <p:spPr>
          <a:xfrm>
            <a:off x="1129067" y="2439015"/>
            <a:ext cx="4469679" cy="83099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yang </a:t>
            </a:r>
            <a:r>
              <a:rPr lang="en-US" sz="2400" dirty="0" err="1"/>
              <a:t>runtut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kalimat</a:t>
            </a:r>
            <a:r>
              <a:rPr lang="en-US" sz="2400" dirty="0"/>
              <a:t> yang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dipahami</a:t>
            </a:r>
            <a:r>
              <a:rPr lang="en-US" sz="2400" dirty="0"/>
              <a:t>.</a:t>
            </a:r>
          </a:p>
        </p:txBody>
      </p:sp>
      <p:pic>
        <p:nvPicPr>
          <p:cNvPr id="24" name="Picture 3" descr="D:\Tere\BUPENA 1B\PP\BAB 2\a3 Gb anak belajar dirumah.png">
            <a:extLst>
              <a:ext uri="{FF2B5EF4-FFF2-40B4-BE49-F238E27FC236}">
                <a16:creationId xmlns:a16="http://schemas.microsoft.com/office/drawing/2014/main" id="{EED7714D-FC2C-2847-8470-35649F73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580112" y="1203599"/>
            <a:ext cx="3470226" cy="364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8339410"/>
      </p:ext>
    </p:extLst>
  </p:cSld>
  <p:clrMapOvr>
    <a:masterClrMapping/>
  </p:clrMapOvr>
  <p:transition spd="med" advTm="15864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65D9EDA-CAD5-420D-CC22-04D987F85368}"/>
              </a:ext>
            </a:extLst>
          </p:cNvPr>
          <p:cNvSpPr txBox="1"/>
          <p:nvPr/>
        </p:nvSpPr>
        <p:spPr>
          <a:xfrm>
            <a:off x="395536" y="238561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Contoh </a:t>
            </a:r>
            <a:r>
              <a:rPr lang="en-US" sz="3200" b="1" dirty="0" err="1">
                <a:solidFill>
                  <a:srgbClr val="C00000"/>
                </a:solidFill>
              </a:rPr>
              <a:t>Permasalahan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Tokoh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Cerita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BB1A3F-627B-DE0C-4168-CB4784838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03" y="204028"/>
            <a:ext cx="6291293" cy="459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36" y="1315779"/>
            <a:ext cx="35391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dirty="0" err="1"/>
              <a:t>Malin</a:t>
            </a:r>
            <a:r>
              <a:rPr lang="en-US" sz="2800" dirty="0"/>
              <a:t> </a:t>
            </a:r>
            <a:r>
              <a:rPr lang="en-US" sz="2800" dirty="0" err="1"/>
              <a:t>kundang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cerita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seorang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r>
              <a:rPr lang="en-US" sz="2800" dirty="0"/>
              <a:t> yang </a:t>
            </a:r>
            <a:r>
              <a:rPr lang="en-US" sz="2800" dirty="0" err="1"/>
              <a:t>durhaka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ibunya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dikutuk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batu</a:t>
            </a:r>
            <a:r>
              <a:rPr lang="en-US" sz="2800" dirty="0"/>
              <a:t>.</a:t>
            </a:r>
            <a:endParaRPr lang="id-ID" sz="2800" dirty="0"/>
          </a:p>
        </p:txBody>
      </p:sp>
    </p:spTree>
    <p:custDataLst>
      <p:tags r:id="rId1"/>
    </p:custDataLst>
  </p:cSld>
  <p:clrMapOvr>
    <a:masterClrMapping/>
  </p:clrMapOvr>
  <p:transition spd="med" advClick="0" advTm="6247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941"/>
            <a:ext cx="9144000" cy="324370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58599" y="2745992"/>
            <a:ext cx="6086132" cy="1775425"/>
            <a:chOff x="-158599" y="2745992"/>
            <a:chExt cx="6086132" cy="1775425"/>
          </a:xfrm>
        </p:grpSpPr>
        <p:sp>
          <p:nvSpPr>
            <p:cNvPr id="13" name="Rectangle 1"/>
            <p:cNvSpPr/>
            <p:nvPr/>
          </p:nvSpPr>
          <p:spPr>
            <a:xfrm>
              <a:off x="-158599" y="2745992"/>
              <a:ext cx="5810720" cy="1775425"/>
            </a:xfrm>
            <a:custGeom>
              <a:avLst/>
              <a:gdLst>
                <a:gd name="connsiteX0" fmla="*/ 0 w 6552728"/>
                <a:gd name="connsiteY0" fmla="*/ 0 h 841444"/>
                <a:gd name="connsiteX1" fmla="*/ 6552728 w 6552728"/>
                <a:gd name="connsiteY1" fmla="*/ 0 h 841444"/>
                <a:gd name="connsiteX2" fmla="*/ 6552728 w 6552728"/>
                <a:gd name="connsiteY2" fmla="*/ 841444 h 841444"/>
                <a:gd name="connsiteX3" fmla="*/ 0 w 6552728"/>
                <a:gd name="connsiteY3" fmla="*/ 841444 h 841444"/>
                <a:gd name="connsiteX4" fmla="*/ 0 w 6552728"/>
                <a:gd name="connsiteY4" fmla="*/ 0 h 841444"/>
                <a:gd name="connsiteX0" fmla="*/ 0 w 6552728"/>
                <a:gd name="connsiteY0" fmla="*/ 0 h 1024324"/>
                <a:gd name="connsiteX1" fmla="*/ 6552728 w 6552728"/>
                <a:gd name="connsiteY1" fmla="*/ 0 h 1024324"/>
                <a:gd name="connsiteX2" fmla="*/ 6263168 w 6552728"/>
                <a:gd name="connsiteY2" fmla="*/ 1024324 h 1024324"/>
                <a:gd name="connsiteX3" fmla="*/ 0 w 6552728"/>
                <a:gd name="connsiteY3" fmla="*/ 841444 h 1024324"/>
                <a:gd name="connsiteX4" fmla="*/ 0 w 6552728"/>
                <a:gd name="connsiteY4" fmla="*/ 0 h 1024324"/>
                <a:gd name="connsiteX0" fmla="*/ 121920 w 6552728"/>
                <a:gd name="connsiteY0" fmla="*/ 0 h 1161484"/>
                <a:gd name="connsiteX1" fmla="*/ 6552728 w 6552728"/>
                <a:gd name="connsiteY1" fmla="*/ 137160 h 1161484"/>
                <a:gd name="connsiteX2" fmla="*/ 6263168 w 6552728"/>
                <a:gd name="connsiteY2" fmla="*/ 1161484 h 1161484"/>
                <a:gd name="connsiteX3" fmla="*/ 0 w 6552728"/>
                <a:gd name="connsiteY3" fmla="*/ 978604 h 1161484"/>
                <a:gd name="connsiteX4" fmla="*/ 121920 w 6552728"/>
                <a:gd name="connsiteY4" fmla="*/ 0 h 1161484"/>
                <a:gd name="connsiteX0" fmla="*/ 91440 w 6522248"/>
                <a:gd name="connsiteY0" fmla="*/ 0 h 1161484"/>
                <a:gd name="connsiteX1" fmla="*/ 6522248 w 6522248"/>
                <a:gd name="connsiteY1" fmla="*/ 137160 h 1161484"/>
                <a:gd name="connsiteX2" fmla="*/ 6232688 w 6522248"/>
                <a:gd name="connsiteY2" fmla="*/ 1161484 h 1161484"/>
                <a:gd name="connsiteX3" fmla="*/ 0 w 6522248"/>
                <a:gd name="connsiteY3" fmla="*/ 1115764 h 1161484"/>
                <a:gd name="connsiteX4" fmla="*/ 91440 w 6522248"/>
                <a:gd name="connsiteY4" fmla="*/ 0 h 1161484"/>
                <a:gd name="connsiteX0" fmla="*/ 91440 w 6705128"/>
                <a:gd name="connsiteY0" fmla="*/ 15240 h 1176724"/>
                <a:gd name="connsiteX1" fmla="*/ 6705128 w 6705128"/>
                <a:gd name="connsiteY1" fmla="*/ 0 h 1176724"/>
                <a:gd name="connsiteX2" fmla="*/ 6232688 w 6705128"/>
                <a:gd name="connsiteY2" fmla="*/ 1176724 h 1176724"/>
                <a:gd name="connsiteX3" fmla="*/ 0 w 6705128"/>
                <a:gd name="connsiteY3" fmla="*/ 1131004 h 1176724"/>
                <a:gd name="connsiteX4" fmla="*/ 91440 w 6705128"/>
                <a:gd name="connsiteY4" fmla="*/ 15240 h 1176724"/>
                <a:gd name="connsiteX0" fmla="*/ 91440 w 6705128"/>
                <a:gd name="connsiteY0" fmla="*/ 0 h 1222444"/>
                <a:gd name="connsiteX1" fmla="*/ 6705128 w 6705128"/>
                <a:gd name="connsiteY1" fmla="*/ 45720 h 1222444"/>
                <a:gd name="connsiteX2" fmla="*/ 6232688 w 6705128"/>
                <a:gd name="connsiteY2" fmla="*/ 1222444 h 1222444"/>
                <a:gd name="connsiteX3" fmla="*/ 0 w 6705128"/>
                <a:gd name="connsiteY3" fmla="*/ 1176724 h 1222444"/>
                <a:gd name="connsiteX4" fmla="*/ 91440 w 6705128"/>
                <a:gd name="connsiteY4" fmla="*/ 0 h 122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5128" h="1222444">
                  <a:moveTo>
                    <a:pt x="91440" y="0"/>
                  </a:moveTo>
                  <a:lnTo>
                    <a:pt x="6705128" y="45720"/>
                  </a:lnTo>
                  <a:lnTo>
                    <a:pt x="6232688" y="1222444"/>
                  </a:lnTo>
                  <a:lnTo>
                    <a:pt x="0" y="1176724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B434F5-4C68-8608-2643-F469B6B022F9}"/>
                </a:ext>
              </a:extLst>
            </p:cNvPr>
            <p:cNvSpPr txBox="1"/>
            <p:nvPr/>
          </p:nvSpPr>
          <p:spPr>
            <a:xfrm>
              <a:off x="323529" y="2901884"/>
              <a:ext cx="56040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Rima </a:t>
              </a:r>
              <a:r>
                <a:rPr lang="en-US" sz="3200" dirty="0" err="1"/>
                <a:t>merupakan</a:t>
              </a:r>
              <a:r>
                <a:rPr lang="en-US" sz="3200" dirty="0"/>
                <a:t> </a:t>
              </a:r>
              <a:r>
                <a:rPr lang="en-US" sz="3200" dirty="0" err="1"/>
                <a:t>bentuk</a:t>
              </a:r>
              <a:r>
                <a:rPr lang="en-US" sz="3200" dirty="0"/>
                <a:t> </a:t>
              </a:r>
              <a:r>
                <a:rPr lang="en-US" sz="3200" dirty="0" err="1"/>
                <a:t>pengulangan</a:t>
              </a:r>
              <a:r>
                <a:rPr lang="en-US" sz="3200" dirty="0"/>
                <a:t> </a:t>
              </a:r>
              <a:r>
                <a:rPr lang="en-US" sz="3200" dirty="0" err="1"/>
                <a:t>bunyi</a:t>
              </a:r>
              <a:r>
                <a:rPr lang="en-US" sz="3200" dirty="0"/>
                <a:t> yang </a:t>
              </a:r>
              <a:r>
                <a:rPr lang="en-US" sz="3200" dirty="0" err="1"/>
                <a:t>berurutan</a:t>
              </a:r>
              <a:r>
                <a:rPr lang="en-US" sz="3200" dirty="0"/>
                <a:t> atau </a:t>
              </a:r>
              <a:r>
                <a:rPr lang="en-US" sz="3200" dirty="0" err="1"/>
                <a:t>berselang</a:t>
              </a:r>
              <a:r>
                <a:rPr lang="en-US" sz="3200" dirty="0"/>
                <a:t>.</a:t>
              </a:r>
              <a:endParaRPr lang="en-US" sz="2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3568" y="364281"/>
            <a:ext cx="7012200" cy="1374844"/>
            <a:chOff x="216764" y="140612"/>
            <a:chExt cx="7012200" cy="1374844"/>
          </a:xfrm>
        </p:grpSpPr>
        <p:sp>
          <p:nvSpPr>
            <p:cNvPr id="2" name="Rectangle 1"/>
            <p:cNvSpPr/>
            <p:nvPr/>
          </p:nvSpPr>
          <p:spPr>
            <a:xfrm>
              <a:off x="216764" y="140612"/>
              <a:ext cx="6613688" cy="1374844"/>
            </a:xfrm>
            <a:custGeom>
              <a:avLst/>
              <a:gdLst>
                <a:gd name="connsiteX0" fmla="*/ 0 w 6552728"/>
                <a:gd name="connsiteY0" fmla="*/ 0 h 841444"/>
                <a:gd name="connsiteX1" fmla="*/ 6552728 w 6552728"/>
                <a:gd name="connsiteY1" fmla="*/ 0 h 841444"/>
                <a:gd name="connsiteX2" fmla="*/ 6552728 w 6552728"/>
                <a:gd name="connsiteY2" fmla="*/ 841444 h 841444"/>
                <a:gd name="connsiteX3" fmla="*/ 0 w 6552728"/>
                <a:gd name="connsiteY3" fmla="*/ 841444 h 841444"/>
                <a:gd name="connsiteX4" fmla="*/ 0 w 6552728"/>
                <a:gd name="connsiteY4" fmla="*/ 0 h 841444"/>
                <a:gd name="connsiteX0" fmla="*/ 0 w 6552728"/>
                <a:gd name="connsiteY0" fmla="*/ 0 h 1024324"/>
                <a:gd name="connsiteX1" fmla="*/ 6552728 w 6552728"/>
                <a:gd name="connsiteY1" fmla="*/ 0 h 1024324"/>
                <a:gd name="connsiteX2" fmla="*/ 6263168 w 6552728"/>
                <a:gd name="connsiteY2" fmla="*/ 1024324 h 1024324"/>
                <a:gd name="connsiteX3" fmla="*/ 0 w 6552728"/>
                <a:gd name="connsiteY3" fmla="*/ 841444 h 1024324"/>
                <a:gd name="connsiteX4" fmla="*/ 0 w 6552728"/>
                <a:gd name="connsiteY4" fmla="*/ 0 h 1024324"/>
                <a:gd name="connsiteX0" fmla="*/ 121920 w 6552728"/>
                <a:gd name="connsiteY0" fmla="*/ 0 h 1161484"/>
                <a:gd name="connsiteX1" fmla="*/ 6552728 w 6552728"/>
                <a:gd name="connsiteY1" fmla="*/ 137160 h 1161484"/>
                <a:gd name="connsiteX2" fmla="*/ 6263168 w 6552728"/>
                <a:gd name="connsiteY2" fmla="*/ 1161484 h 1161484"/>
                <a:gd name="connsiteX3" fmla="*/ 0 w 6552728"/>
                <a:gd name="connsiteY3" fmla="*/ 978604 h 1161484"/>
                <a:gd name="connsiteX4" fmla="*/ 121920 w 6552728"/>
                <a:gd name="connsiteY4" fmla="*/ 0 h 1161484"/>
                <a:gd name="connsiteX0" fmla="*/ 91440 w 6522248"/>
                <a:gd name="connsiteY0" fmla="*/ 0 h 1161484"/>
                <a:gd name="connsiteX1" fmla="*/ 6522248 w 6522248"/>
                <a:gd name="connsiteY1" fmla="*/ 137160 h 1161484"/>
                <a:gd name="connsiteX2" fmla="*/ 6232688 w 6522248"/>
                <a:gd name="connsiteY2" fmla="*/ 1161484 h 1161484"/>
                <a:gd name="connsiteX3" fmla="*/ 0 w 6522248"/>
                <a:gd name="connsiteY3" fmla="*/ 1115764 h 1161484"/>
                <a:gd name="connsiteX4" fmla="*/ 91440 w 6522248"/>
                <a:gd name="connsiteY4" fmla="*/ 0 h 1161484"/>
                <a:gd name="connsiteX0" fmla="*/ 91440 w 6613688"/>
                <a:gd name="connsiteY0" fmla="*/ 213360 h 1374844"/>
                <a:gd name="connsiteX1" fmla="*/ 6613688 w 6613688"/>
                <a:gd name="connsiteY1" fmla="*/ 0 h 1374844"/>
                <a:gd name="connsiteX2" fmla="*/ 6232688 w 6613688"/>
                <a:gd name="connsiteY2" fmla="*/ 1374844 h 1374844"/>
                <a:gd name="connsiteX3" fmla="*/ 0 w 6613688"/>
                <a:gd name="connsiteY3" fmla="*/ 1329124 h 1374844"/>
                <a:gd name="connsiteX4" fmla="*/ 91440 w 6613688"/>
                <a:gd name="connsiteY4" fmla="*/ 213360 h 137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3688" h="1374844">
                  <a:moveTo>
                    <a:pt x="91440" y="213360"/>
                  </a:moveTo>
                  <a:lnTo>
                    <a:pt x="6613688" y="0"/>
                  </a:lnTo>
                  <a:lnTo>
                    <a:pt x="6232688" y="1374844"/>
                  </a:lnTo>
                  <a:lnTo>
                    <a:pt x="0" y="1329124"/>
                  </a:lnTo>
                  <a:lnTo>
                    <a:pt x="91440" y="21336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7EADB6-8DFA-F35F-3FBD-2D3CC63346E9}"/>
                </a:ext>
              </a:extLst>
            </p:cNvPr>
            <p:cNvSpPr txBox="1"/>
            <p:nvPr/>
          </p:nvSpPr>
          <p:spPr>
            <a:xfrm>
              <a:off x="467544" y="361523"/>
              <a:ext cx="67614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Syair</a:t>
              </a:r>
              <a:r>
                <a:rPr lang="en-US" sz="3200" dirty="0"/>
                <a:t> </a:t>
              </a:r>
              <a:r>
                <a:rPr lang="en-US" sz="3200" dirty="0" err="1"/>
                <a:t>lagu</a:t>
              </a:r>
              <a:r>
                <a:rPr lang="en-US" sz="3200" dirty="0"/>
                <a:t> </a:t>
              </a:r>
              <a:r>
                <a:rPr lang="en-US" sz="3200" dirty="0" err="1"/>
                <a:t>terdiri</a:t>
              </a:r>
              <a:r>
                <a:rPr lang="en-US" sz="3200" dirty="0"/>
                <a:t> </a:t>
              </a:r>
              <a:r>
                <a:rPr lang="en-US" sz="3200" dirty="0" err="1"/>
                <a:t>dari</a:t>
              </a:r>
              <a:r>
                <a:rPr lang="en-US" sz="3200" dirty="0"/>
                <a:t> beberapa bait. Bait </a:t>
              </a:r>
              <a:r>
                <a:rPr lang="en-US" sz="3200" dirty="0" err="1"/>
                <a:t>terdiri</a:t>
              </a:r>
              <a:r>
                <a:rPr lang="en-US" sz="3200" dirty="0"/>
                <a:t> </a:t>
              </a:r>
              <a:r>
                <a:rPr lang="en-US" sz="3200" dirty="0" err="1"/>
                <a:t>dari</a:t>
              </a:r>
              <a:r>
                <a:rPr lang="en-US" sz="3200" dirty="0"/>
                <a:t> baris-baris </a:t>
              </a:r>
              <a:r>
                <a:rPr lang="en-US" sz="3200" dirty="0" err="1"/>
                <a:t>kalimat</a:t>
              </a:r>
              <a:r>
                <a:rPr lang="en-US" sz="3200" dirty="0"/>
                <a:t>. </a:t>
              </a:r>
              <a:endParaRPr lang="en-US" sz="24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239369" y="1687434"/>
            <a:ext cx="6705128" cy="1222444"/>
            <a:chOff x="-239369" y="1687434"/>
            <a:chExt cx="6705128" cy="1222444"/>
          </a:xfrm>
        </p:grpSpPr>
        <p:sp>
          <p:nvSpPr>
            <p:cNvPr id="12" name="Rectangle 1"/>
            <p:cNvSpPr/>
            <p:nvPr/>
          </p:nvSpPr>
          <p:spPr>
            <a:xfrm>
              <a:off x="-239369" y="1687434"/>
              <a:ext cx="6705128" cy="1222444"/>
            </a:xfrm>
            <a:custGeom>
              <a:avLst/>
              <a:gdLst>
                <a:gd name="connsiteX0" fmla="*/ 0 w 6552728"/>
                <a:gd name="connsiteY0" fmla="*/ 0 h 841444"/>
                <a:gd name="connsiteX1" fmla="*/ 6552728 w 6552728"/>
                <a:gd name="connsiteY1" fmla="*/ 0 h 841444"/>
                <a:gd name="connsiteX2" fmla="*/ 6552728 w 6552728"/>
                <a:gd name="connsiteY2" fmla="*/ 841444 h 841444"/>
                <a:gd name="connsiteX3" fmla="*/ 0 w 6552728"/>
                <a:gd name="connsiteY3" fmla="*/ 841444 h 841444"/>
                <a:gd name="connsiteX4" fmla="*/ 0 w 6552728"/>
                <a:gd name="connsiteY4" fmla="*/ 0 h 841444"/>
                <a:gd name="connsiteX0" fmla="*/ 0 w 6552728"/>
                <a:gd name="connsiteY0" fmla="*/ 0 h 1024324"/>
                <a:gd name="connsiteX1" fmla="*/ 6552728 w 6552728"/>
                <a:gd name="connsiteY1" fmla="*/ 0 h 1024324"/>
                <a:gd name="connsiteX2" fmla="*/ 6263168 w 6552728"/>
                <a:gd name="connsiteY2" fmla="*/ 1024324 h 1024324"/>
                <a:gd name="connsiteX3" fmla="*/ 0 w 6552728"/>
                <a:gd name="connsiteY3" fmla="*/ 841444 h 1024324"/>
                <a:gd name="connsiteX4" fmla="*/ 0 w 6552728"/>
                <a:gd name="connsiteY4" fmla="*/ 0 h 1024324"/>
                <a:gd name="connsiteX0" fmla="*/ 121920 w 6552728"/>
                <a:gd name="connsiteY0" fmla="*/ 0 h 1161484"/>
                <a:gd name="connsiteX1" fmla="*/ 6552728 w 6552728"/>
                <a:gd name="connsiteY1" fmla="*/ 137160 h 1161484"/>
                <a:gd name="connsiteX2" fmla="*/ 6263168 w 6552728"/>
                <a:gd name="connsiteY2" fmla="*/ 1161484 h 1161484"/>
                <a:gd name="connsiteX3" fmla="*/ 0 w 6552728"/>
                <a:gd name="connsiteY3" fmla="*/ 978604 h 1161484"/>
                <a:gd name="connsiteX4" fmla="*/ 121920 w 6552728"/>
                <a:gd name="connsiteY4" fmla="*/ 0 h 1161484"/>
                <a:gd name="connsiteX0" fmla="*/ 91440 w 6522248"/>
                <a:gd name="connsiteY0" fmla="*/ 0 h 1161484"/>
                <a:gd name="connsiteX1" fmla="*/ 6522248 w 6522248"/>
                <a:gd name="connsiteY1" fmla="*/ 137160 h 1161484"/>
                <a:gd name="connsiteX2" fmla="*/ 6232688 w 6522248"/>
                <a:gd name="connsiteY2" fmla="*/ 1161484 h 1161484"/>
                <a:gd name="connsiteX3" fmla="*/ 0 w 6522248"/>
                <a:gd name="connsiteY3" fmla="*/ 1115764 h 1161484"/>
                <a:gd name="connsiteX4" fmla="*/ 91440 w 6522248"/>
                <a:gd name="connsiteY4" fmla="*/ 0 h 1161484"/>
                <a:gd name="connsiteX0" fmla="*/ 91440 w 6705128"/>
                <a:gd name="connsiteY0" fmla="*/ 15240 h 1176724"/>
                <a:gd name="connsiteX1" fmla="*/ 6705128 w 6705128"/>
                <a:gd name="connsiteY1" fmla="*/ 0 h 1176724"/>
                <a:gd name="connsiteX2" fmla="*/ 6232688 w 6705128"/>
                <a:gd name="connsiteY2" fmla="*/ 1176724 h 1176724"/>
                <a:gd name="connsiteX3" fmla="*/ 0 w 6705128"/>
                <a:gd name="connsiteY3" fmla="*/ 1131004 h 1176724"/>
                <a:gd name="connsiteX4" fmla="*/ 91440 w 6705128"/>
                <a:gd name="connsiteY4" fmla="*/ 15240 h 1176724"/>
                <a:gd name="connsiteX0" fmla="*/ 91440 w 6705128"/>
                <a:gd name="connsiteY0" fmla="*/ 0 h 1222444"/>
                <a:gd name="connsiteX1" fmla="*/ 6705128 w 6705128"/>
                <a:gd name="connsiteY1" fmla="*/ 45720 h 1222444"/>
                <a:gd name="connsiteX2" fmla="*/ 6232688 w 6705128"/>
                <a:gd name="connsiteY2" fmla="*/ 1222444 h 1222444"/>
                <a:gd name="connsiteX3" fmla="*/ 0 w 6705128"/>
                <a:gd name="connsiteY3" fmla="*/ 1176724 h 1222444"/>
                <a:gd name="connsiteX4" fmla="*/ 91440 w 6705128"/>
                <a:gd name="connsiteY4" fmla="*/ 0 h 122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5128" h="1222444">
                  <a:moveTo>
                    <a:pt x="91440" y="0"/>
                  </a:moveTo>
                  <a:lnTo>
                    <a:pt x="6705128" y="45720"/>
                  </a:lnTo>
                  <a:lnTo>
                    <a:pt x="6232688" y="1222444"/>
                  </a:lnTo>
                  <a:lnTo>
                    <a:pt x="0" y="1176724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B434F5-4C68-8608-2643-F469B6B022F9}"/>
                </a:ext>
              </a:extLst>
            </p:cNvPr>
            <p:cNvSpPr txBox="1"/>
            <p:nvPr/>
          </p:nvSpPr>
          <p:spPr>
            <a:xfrm>
              <a:off x="216764" y="1749395"/>
              <a:ext cx="52546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Biasanya</a:t>
              </a:r>
              <a:r>
                <a:rPr lang="en-US" sz="3200" dirty="0"/>
                <a:t> baris-baris pada </a:t>
              </a:r>
              <a:r>
                <a:rPr lang="en-US" sz="3200" dirty="0" err="1"/>
                <a:t>syair</a:t>
              </a:r>
              <a:r>
                <a:rPr lang="en-US" sz="3200" dirty="0"/>
                <a:t> </a:t>
              </a:r>
              <a:r>
                <a:rPr lang="en-US" sz="3200" dirty="0" err="1"/>
                <a:t>lagu</a:t>
              </a:r>
              <a:r>
                <a:rPr lang="en-US" sz="3200" dirty="0"/>
                <a:t> </a:t>
              </a:r>
              <a:r>
                <a:rPr lang="en-US" sz="3200" dirty="0" err="1"/>
                <a:t>memiliki</a:t>
              </a:r>
              <a:r>
                <a:rPr lang="en-US" sz="3200" dirty="0"/>
                <a:t> </a:t>
              </a:r>
              <a:r>
                <a:rPr lang="en-US" sz="3200" dirty="0" err="1" smtClean="0"/>
                <a:t>rima</a:t>
              </a:r>
              <a:r>
                <a:rPr lang="en-US" sz="3200" dirty="0" smtClean="0"/>
                <a:t>. 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0601174"/>
      </p:ext>
    </p:extLst>
  </p:cSld>
  <p:clrMapOvr>
    <a:masterClrMapping/>
  </p:clrMapOvr>
  <p:transition spd="med" advTm="1222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  <p:pic>
        <p:nvPicPr>
          <p:cNvPr id="6" name="Picture 2" descr="D:\Tere\KONTEN QR\BACKGROUND\kunin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0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943110" y="283850"/>
            <a:ext cx="5184201" cy="3835188"/>
            <a:chOff x="3560199" y="1394178"/>
            <a:chExt cx="4476781" cy="25717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199" y="1394178"/>
              <a:ext cx="4476781" cy="25717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4159382" y="1905403"/>
              <a:ext cx="3529731" cy="1795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Ayo, coba </a:t>
              </a:r>
              <a:r>
                <a:rPr lang="en-US" sz="2800" b="1" dirty="0" err="1">
                  <a:solidFill>
                    <a:srgbClr val="C00000"/>
                  </a:solidFill>
                </a:rPr>
                <a:t>baca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kisah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“Si </a:t>
              </a:r>
              <a:r>
                <a:rPr lang="en-US" sz="2800" b="1" dirty="0" err="1">
                  <a:solidFill>
                    <a:srgbClr val="C00000"/>
                  </a:solidFill>
                </a:rPr>
                <a:t>Kancil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dan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Kura-Kura</a:t>
              </a:r>
              <a:r>
                <a:rPr lang="en-US" sz="2800" b="1" dirty="0">
                  <a:solidFill>
                    <a:srgbClr val="C00000"/>
                  </a:solidFill>
                </a:rPr>
                <a:t>” dan coba </a:t>
              </a:r>
              <a:r>
                <a:rPr lang="en-US" sz="2800" b="1" dirty="0" err="1">
                  <a:solidFill>
                    <a:srgbClr val="C00000"/>
                  </a:solidFill>
                </a:rPr>
                <a:t>temukan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permasalahan</a:t>
              </a:r>
              <a:r>
                <a:rPr lang="en-US" sz="2800" b="1" dirty="0">
                  <a:solidFill>
                    <a:srgbClr val="C00000"/>
                  </a:solidFill>
                </a:rPr>
                <a:t> yang </a:t>
              </a:r>
              <a:r>
                <a:rPr lang="en-US" sz="2800" b="1" dirty="0" err="1">
                  <a:solidFill>
                    <a:srgbClr val="C00000"/>
                  </a:solidFill>
                </a:rPr>
                <a:t>dihadapi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tokoh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2800" b="1" dirty="0" smtClean="0">
                  <a:solidFill>
                    <a:srgbClr val="C00000"/>
                  </a:solidFill>
                </a:rPr>
                <a:t>Kura-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kura</a:t>
              </a:r>
              <a:r>
                <a:rPr lang="en-US" sz="2800" b="1" dirty="0">
                  <a:solidFill>
                    <a:srgbClr val="C00000"/>
                  </a:solidFill>
                </a:rPr>
                <a:t>.</a:t>
              </a:r>
            </a:p>
          </p:txBody>
        </p:sp>
      </p:grpSp>
      <p:pic>
        <p:nvPicPr>
          <p:cNvPr id="3074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8" cstate="print"/>
          <a:srcRect b="32516"/>
          <a:stretch>
            <a:fillRect/>
          </a:stretch>
        </p:blipFill>
        <p:spPr bwMode="auto">
          <a:xfrm>
            <a:off x="500034" y="733445"/>
            <a:ext cx="2582148" cy="40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60" y="151169"/>
            <a:ext cx="1584176" cy="51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159904"/>
      </p:ext>
    </p:extLst>
  </p:cSld>
  <p:clrMapOvr>
    <a:masterClrMapping/>
  </p:clrMapOvr>
  <p:transition spd="med" advClick="0" advTm="7999">
    <p:pull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179512" y="160096"/>
            <a:ext cx="4923086" cy="792088"/>
            <a:chOff x="152400" y="51470"/>
            <a:chExt cx="6562740" cy="13681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51470"/>
              <a:ext cx="6562740" cy="136815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63199" y="215071"/>
              <a:ext cx="6038864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Membandingkan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Teks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87624" y="1182687"/>
            <a:ext cx="5065687" cy="95410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800" b="1" dirty="0"/>
              <a:t>Saat mencari informasi, kamu dapat </a:t>
            </a:r>
            <a:r>
              <a:rPr lang="pt-BR" sz="2800" b="1" dirty="0">
                <a:solidFill>
                  <a:srgbClr val="C00000"/>
                </a:solidFill>
              </a:rPr>
              <a:t>membaca beragam teks</a:t>
            </a:r>
            <a:r>
              <a:rPr lang="pt-BR" sz="2800" b="1" dirty="0"/>
              <a:t>.</a:t>
            </a:r>
            <a:endParaRPr lang="en-US" sz="28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4" cstate="print"/>
          <a:srcRect b="32516"/>
          <a:stretch>
            <a:fillRect/>
          </a:stretch>
        </p:blipFill>
        <p:spPr bwMode="auto">
          <a:xfrm flipH="1">
            <a:off x="6460824" y="1418957"/>
            <a:ext cx="2127007" cy="333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222955-552B-A5E2-359E-62059B598E3F}"/>
              </a:ext>
            </a:extLst>
          </p:cNvPr>
          <p:cNvSpPr txBox="1"/>
          <p:nvPr/>
        </p:nvSpPr>
        <p:spPr>
          <a:xfrm>
            <a:off x="1187624" y="2348443"/>
            <a:ext cx="5065687" cy="1815882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Membandingkan</a:t>
            </a:r>
            <a:r>
              <a:rPr lang="en-US" sz="2800" b="1" dirty="0"/>
              <a:t> </a:t>
            </a:r>
            <a:r>
              <a:rPr lang="en-US" sz="2800" b="1" dirty="0" err="1"/>
              <a:t>teks</a:t>
            </a:r>
            <a:r>
              <a:rPr lang="en-US" sz="2800" b="1" dirty="0"/>
              <a:t> </a:t>
            </a:r>
            <a:r>
              <a:rPr lang="en-US" sz="2800" b="1" dirty="0" err="1"/>
              <a:t>bertujuan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mengetahui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persamaan</a:t>
            </a:r>
            <a:r>
              <a:rPr lang="en-US" sz="2800" b="1" dirty="0">
                <a:solidFill>
                  <a:srgbClr val="002060"/>
                </a:solidFill>
              </a:rPr>
              <a:t> atau </a:t>
            </a:r>
            <a:r>
              <a:rPr lang="en-US" sz="2800" b="1" dirty="0" err="1">
                <a:solidFill>
                  <a:srgbClr val="002060"/>
                </a:solidFill>
              </a:rPr>
              <a:t>perbedaan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informasi</a:t>
            </a:r>
            <a:r>
              <a:rPr lang="en-US" sz="2800" b="1" dirty="0">
                <a:solidFill>
                  <a:srgbClr val="7030A0"/>
                </a:solidFill>
              </a:rPr>
              <a:t> yang </a:t>
            </a:r>
            <a:r>
              <a:rPr lang="en-US" sz="2800" b="1" dirty="0" err="1">
                <a:solidFill>
                  <a:srgbClr val="7030A0"/>
                </a:solidFill>
              </a:rPr>
              <a:t>terdapat</a:t>
            </a:r>
            <a:r>
              <a:rPr lang="en-US" sz="2800" b="1" dirty="0">
                <a:solidFill>
                  <a:srgbClr val="7030A0"/>
                </a:solidFill>
              </a:rPr>
              <a:t> pada </a:t>
            </a:r>
            <a:r>
              <a:rPr lang="en-US" sz="2800" b="1" dirty="0" err="1">
                <a:solidFill>
                  <a:srgbClr val="7030A0"/>
                </a:solidFill>
              </a:rPr>
              <a:t>teks</a:t>
            </a:r>
            <a:r>
              <a:rPr lang="en-US" sz="2800" b="1" dirty="0"/>
              <a:t>.</a:t>
            </a:r>
            <a:endParaRPr lang="en-US" sz="28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52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8A99D914-83E9-0D87-3571-A15729AE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grpSp>
        <p:nvGrpSpPr>
          <p:cNvPr id="4" name="Group 10"/>
          <p:cNvGrpSpPr/>
          <p:nvPr/>
        </p:nvGrpSpPr>
        <p:grpSpPr>
          <a:xfrm>
            <a:off x="356092" y="267494"/>
            <a:ext cx="6012412" cy="996497"/>
            <a:chOff x="1490574" y="5799739"/>
            <a:chExt cx="7413230" cy="996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1490574" y="5799739"/>
              <a:ext cx="7413230" cy="99649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15709" y="5842129"/>
              <a:ext cx="69252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Cara </a:t>
              </a:r>
              <a:r>
                <a:rPr lang="en-US" sz="2800" b="1" dirty="0" err="1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Membandingkan</a:t>
              </a:r>
              <a:r>
                <a:rPr lang="en-US" sz="2800" b="1" dirty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Teks </a:t>
              </a:r>
              <a:r>
                <a:rPr lang="en-US" sz="2800" b="1" dirty="0" err="1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Informatif</a:t>
              </a:r>
              <a:r>
                <a:rPr lang="en-US" sz="2800" b="1" dirty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Tertulis</a:t>
              </a:r>
              <a:r>
                <a:rPr lang="en-US" sz="2800" b="1" dirty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dan </a:t>
              </a:r>
              <a:r>
                <a:rPr lang="en-US" sz="2800" b="1" dirty="0" err="1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Infografik</a:t>
              </a:r>
              <a:r>
                <a:rPr lang="en-US" sz="2800" b="1" dirty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0B07479-6176-F9F8-1C47-D8DF74146CBB}"/>
              </a:ext>
            </a:extLst>
          </p:cNvPr>
          <p:cNvSpPr txBox="1"/>
          <p:nvPr/>
        </p:nvSpPr>
        <p:spPr>
          <a:xfrm>
            <a:off x="457581" y="1506247"/>
            <a:ext cx="3682371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/>
              <a:t>Bacalah</a:t>
            </a:r>
            <a:r>
              <a:rPr lang="en-US" sz="2400" b="1" dirty="0"/>
              <a:t> </a:t>
            </a:r>
            <a:r>
              <a:rPr lang="en-US" sz="2400" b="1" dirty="0" err="1"/>
              <a:t>kedua</a:t>
            </a:r>
            <a:r>
              <a:rPr lang="en-US" sz="2400" b="1" dirty="0"/>
              <a:t> </a:t>
            </a:r>
            <a:r>
              <a:rPr lang="en-US" sz="2400" b="1" dirty="0" err="1"/>
              <a:t>teks</a:t>
            </a:r>
            <a:r>
              <a:rPr lang="en-US" sz="2400" b="1" dirty="0"/>
              <a:t> dengan </a:t>
            </a:r>
            <a:r>
              <a:rPr lang="en-US" sz="2400" b="1" dirty="0" err="1"/>
              <a:t>saksama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awal</a:t>
            </a:r>
            <a:r>
              <a:rPr lang="en-US" sz="2400" b="1" dirty="0"/>
              <a:t> </a:t>
            </a:r>
            <a:r>
              <a:rPr lang="en-US" sz="2400" b="1" dirty="0" err="1"/>
              <a:t>hingga</a:t>
            </a:r>
            <a:r>
              <a:rPr lang="en-US" sz="2400" b="1" dirty="0"/>
              <a:t> </a:t>
            </a:r>
            <a:r>
              <a:rPr lang="en-US" sz="2400" b="1" dirty="0" err="1"/>
              <a:t>akhir</a:t>
            </a:r>
            <a:r>
              <a:rPr lang="en-US" sz="2400" b="1" dirty="0">
                <a:solidFill>
                  <a:srgbClr val="FF0066"/>
                </a:solidFill>
              </a:rPr>
              <a:t>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F0085E-50E8-5D37-270A-18A9A549F764}"/>
              </a:ext>
            </a:extLst>
          </p:cNvPr>
          <p:cNvSpPr txBox="1"/>
          <p:nvPr/>
        </p:nvSpPr>
        <p:spPr>
          <a:xfrm>
            <a:off x="4364031" y="1526484"/>
            <a:ext cx="3682371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fi-FI" sz="2400" b="1" dirty="0"/>
              <a:t>Cocokkan </a:t>
            </a:r>
            <a:r>
              <a:rPr lang="fi-FI" sz="2400" b="1" dirty="0">
                <a:solidFill>
                  <a:srgbClr val="990033"/>
                </a:solidFill>
              </a:rPr>
              <a:t>persamaan dari kedua teks</a:t>
            </a:r>
            <a:r>
              <a:rPr lang="en-US" sz="2400" b="1" dirty="0">
                <a:solidFill>
                  <a:srgbClr val="FF0066"/>
                </a:solidFill>
              </a:rPr>
              <a:t>.</a:t>
            </a:r>
          </a:p>
          <a:p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58B015-034B-DD8A-1BC0-8F4313DECC04}"/>
              </a:ext>
            </a:extLst>
          </p:cNvPr>
          <p:cNvSpPr txBox="1"/>
          <p:nvPr/>
        </p:nvSpPr>
        <p:spPr>
          <a:xfrm>
            <a:off x="1115616" y="2706576"/>
            <a:ext cx="30198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Pada </a:t>
            </a:r>
            <a:r>
              <a:rPr lang="en-US" sz="2200" b="1" dirty="0" err="1">
                <a:solidFill>
                  <a:srgbClr val="0070C0"/>
                </a:solidFill>
              </a:rPr>
              <a:t>teks</a:t>
            </a:r>
            <a:r>
              <a:rPr lang="en-US" sz="2200" b="1" dirty="0">
                <a:solidFill>
                  <a:srgbClr val="0070C0"/>
                </a:solidFill>
              </a:rPr>
              <a:t> visual, </a:t>
            </a:r>
            <a:r>
              <a:rPr lang="sv-SE" sz="2200" b="1" dirty="0">
                <a:solidFill>
                  <a:srgbClr val="008080"/>
                </a:solidFill>
              </a:rPr>
              <a:t>kamu dapat mencermati gambar dengan baik.</a:t>
            </a:r>
            <a:endParaRPr lang="en-US" sz="2200" b="1" dirty="0">
              <a:solidFill>
                <a:srgbClr val="00808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241321-4D18-EC8E-D8D9-AB1EF3A4022D}"/>
              </a:ext>
            </a:extLst>
          </p:cNvPr>
          <p:cNvSpPr txBox="1"/>
          <p:nvPr/>
        </p:nvSpPr>
        <p:spPr>
          <a:xfrm>
            <a:off x="4364031" y="3080826"/>
            <a:ext cx="3682371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2400" b="1" dirty="0"/>
              <a:t>3. Carilah </a:t>
            </a:r>
            <a:r>
              <a:rPr lang="fi-FI" sz="2400" b="1" dirty="0">
                <a:solidFill>
                  <a:srgbClr val="990033"/>
                </a:solidFill>
              </a:rPr>
              <a:t>perbedaan dari </a:t>
            </a:r>
          </a:p>
          <a:p>
            <a:r>
              <a:rPr lang="fi-FI" sz="2400" b="1" dirty="0">
                <a:solidFill>
                  <a:srgbClr val="990033"/>
                </a:solidFill>
              </a:rPr>
              <a:t>     kedua teks</a:t>
            </a:r>
            <a:r>
              <a:rPr lang="en-US" sz="2400" b="1" dirty="0">
                <a:solidFill>
                  <a:srgbClr val="FF0066"/>
                </a:solidFill>
              </a:rPr>
              <a:t>.</a:t>
            </a:r>
          </a:p>
          <a:p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6D7BA9-3DF0-227A-6BEE-9B9C94FF0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13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  <p:pic>
        <p:nvPicPr>
          <p:cNvPr id="6" name="Picture 2" descr="D:\Tere\KONTEN QR\BACKGROUND\kunin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0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275856" y="215900"/>
            <a:ext cx="5184201" cy="3385593"/>
            <a:chOff x="3560199" y="1394178"/>
            <a:chExt cx="4476781" cy="25717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199" y="1394178"/>
              <a:ext cx="4476781" cy="25717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4112095" y="1926752"/>
              <a:ext cx="3529731" cy="1706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Ayo, </a:t>
              </a:r>
              <a:r>
                <a:rPr lang="en-US" sz="2800" b="1" dirty="0" err="1">
                  <a:solidFill>
                    <a:srgbClr val="C00000"/>
                  </a:solidFill>
                </a:rPr>
                <a:t>carilah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dua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teks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berbeda</a:t>
              </a:r>
              <a:r>
                <a:rPr lang="en-US" sz="2800" b="1" dirty="0">
                  <a:solidFill>
                    <a:srgbClr val="C00000"/>
                  </a:solidFill>
                </a:rPr>
                <a:t> dan coba </a:t>
              </a:r>
              <a:r>
                <a:rPr lang="en-US" sz="2800" b="1" dirty="0" err="1">
                  <a:solidFill>
                    <a:srgbClr val="C00000"/>
                  </a:solidFill>
                </a:rPr>
                <a:t>identifikasi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persamaan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serta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perbedaan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kedua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teks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tersebut</a:t>
              </a:r>
              <a:r>
                <a:rPr lang="en-US" sz="2800" b="1" dirty="0">
                  <a:solidFill>
                    <a:srgbClr val="C00000"/>
                  </a:solidFill>
                </a:rPr>
                <a:t>.</a:t>
              </a:r>
            </a:p>
          </p:txBody>
        </p:sp>
      </p:grpSp>
      <p:pic>
        <p:nvPicPr>
          <p:cNvPr id="3074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8" cstate="print"/>
          <a:srcRect b="32516"/>
          <a:stretch>
            <a:fillRect/>
          </a:stretch>
        </p:blipFill>
        <p:spPr bwMode="auto">
          <a:xfrm>
            <a:off x="500034" y="733445"/>
            <a:ext cx="2582148" cy="40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60" y="151169"/>
            <a:ext cx="1584176" cy="51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5172078"/>
      </p:ext>
    </p:extLst>
  </p:cSld>
  <p:clrMapOvr>
    <a:masterClrMapping/>
  </p:clrMapOvr>
  <p:transition spd="med" advClick="0" advTm="7999">
    <p:pull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179511" y="160096"/>
            <a:ext cx="7245367" cy="792088"/>
            <a:chOff x="152400" y="51470"/>
            <a:chExt cx="6562740" cy="13681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51470"/>
              <a:ext cx="6562740" cy="136815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63198" y="215070"/>
              <a:ext cx="6038864" cy="937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Kesesuaian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antara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Ilustrasi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dan Isi Teks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95550" y="1491555"/>
            <a:ext cx="4409105" cy="224676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/>
              <a:t>Selain </a:t>
            </a:r>
            <a:r>
              <a:rPr lang="en-US" sz="2800" b="1" dirty="0" err="1"/>
              <a:t>infografik</a:t>
            </a:r>
            <a:r>
              <a:rPr lang="en-US" sz="2800" b="1" dirty="0"/>
              <a:t>, </a:t>
            </a:r>
            <a:r>
              <a:rPr lang="en-US" sz="2800" b="1" dirty="0" err="1"/>
              <a:t>ilustrasi</a:t>
            </a:r>
            <a:r>
              <a:rPr lang="en-US" sz="2800" b="1" dirty="0"/>
              <a:t> </a:t>
            </a:r>
            <a:r>
              <a:rPr lang="en-US" sz="2800" b="1" dirty="0" err="1"/>
              <a:t>gambar</a:t>
            </a:r>
            <a:r>
              <a:rPr lang="en-US" sz="2800" b="1" dirty="0"/>
              <a:t> juga </a:t>
            </a:r>
            <a:r>
              <a:rPr lang="en-US" sz="2800" b="1" dirty="0" err="1"/>
              <a:t>terdapat</a:t>
            </a:r>
            <a:r>
              <a:rPr lang="en-US" sz="2800" b="1" dirty="0"/>
              <a:t> pada </a:t>
            </a:r>
            <a:r>
              <a:rPr lang="en-US" sz="2800" b="1" dirty="0" err="1">
                <a:solidFill>
                  <a:srgbClr val="C00000"/>
                </a:solidFill>
              </a:rPr>
              <a:t>teks</a:t>
            </a:r>
            <a:r>
              <a:rPr lang="en-US" sz="2800" b="1" dirty="0">
                <a:solidFill>
                  <a:srgbClr val="C00000"/>
                </a:solidFill>
              </a:rPr>
              <a:t> cerita </a:t>
            </a:r>
            <a:r>
              <a:rPr lang="en-US" sz="2800" b="1" dirty="0" err="1">
                <a:solidFill>
                  <a:srgbClr val="C00000"/>
                </a:solidFill>
              </a:rPr>
              <a:t>bergambar</a:t>
            </a:r>
            <a:r>
              <a:rPr lang="en-US" sz="2800" b="1" dirty="0"/>
              <a:t> atau </a:t>
            </a:r>
            <a:r>
              <a:rPr lang="en-US" sz="2800" b="1" dirty="0">
                <a:solidFill>
                  <a:srgbClr val="008080"/>
                </a:solidFill>
              </a:rPr>
              <a:t>cerita </a:t>
            </a:r>
            <a:r>
              <a:rPr lang="en-US" sz="2800" b="1" dirty="0" err="1">
                <a:solidFill>
                  <a:srgbClr val="008080"/>
                </a:solidFill>
              </a:rPr>
              <a:t>berbentuk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komik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/>
              <a:t>yang </a:t>
            </a:r>
            <a:r>
              <a:rPr lang="en-US" sz="2800" b="1" dirty="0" err="1">
                <a:solidFill>
                  <a:srgbClr val="0F4664"/>
                </a:solidFill>
              </a:rPr>
              <a:t>berisi</a:t>
            </a:r>
            <a:r>
              <a:rPr lang="en-US" sz="2800" b="1" dirty="0">
                <a:solidFill>
                  <a:srgbClr val="0F4664"/>
                </a:solidFill>
              </a:rPr>
              <a:t> </a:t>
            </a:r>
            <a:r>
              <a:rPr lang="en-US" sz="2800" b="1" dirty="0" err="1">
                <a:solidFill>
                  <a:srgbClr val="0F4664"/>
                </a:solidFill>
              </a:rPr>
              <a:t>percakapan</a:t>
            </a:r>
            <a:r>
              <a:rPr lang="en-US" sz="2800" b="1" dirty="0"/>
              <a:t>. </a:t>
            </a:r>
            <a:endParaRPr lang="en-US" sz="28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4" cstate="print"/>
          <a:srcRect b="32516"/>
          <a:stretch>
            <a:fillRect/>
          </a:stretch>
        </p:blipFill>
        <p:spPr bwMode="auto">
          <a:xfrm flipH="1">
            <a:off x="6460824" y="1418957"/>
            <a:ext cx="2127007" cy="333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583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pic>
        <p:nvPicPr>
          <p:cNvPr id="20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4" cstate="print"/>
          <a:srcRect b="32516"/>
          <a:stretch>
            <a:fillRect/>
          </a:stretch>
        </p:blipFill>
        <p:spPr bwMode="auto">
          <a:xfrm flipH="1">
            <a:off x="6460824" y="1418957"/>
            <a:ext cx="2127007" cy="333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84809"/>
            <a:ext cx="5823454" cy="11918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8080"/>
                </a:solidFill>
              </a:rPr>
              <a:t>Cara </a:t>
            </a:r>
            <a:r>
              <a:rPr lang="en-US" sz="3200" b="1" dirty="0" err="1">
                <a:solidFill>
                  <a:srgbClr val="008080"/>
                </a:solidFill>
              </a:rPr>
              <a:t>Memeriksa</a:t>
            </a:r>
            <a:r>
              <a:rPr lang="en-US" sz="3200" b="1" dirty="0">
                <a:solidFill>
                  <a:srgbClr val="008080"/>
                </a:solidFill>
              </a:rPr>
              <a:t> </a:t>
            </a:r>
            <a:r>
              <a:rPr lang="en-US" sz="3200" b="1" dirty="0" err="1">
                <a:solidFill>
                  <a:srgbClr val="008080"/>
                </a:solidFill>
              </a:rPr>
              <a:t>Kesesuaian</a:t>
            </a:r>
            <a:r>
              <a:rPr lang="en-US" sz="3200" b="1" dirty="0">
                <a:solidFill>
                  <a:srgbClr val="008080"/>
                </a:solidFill>
              </a:rPr>
              <a:t> </a:t>
            </a:r>
            <a:r>
              <a:rPr lang="en-US" sz="3200" b="1" dirty="0" err="1">
                <a:solidFill>
                  <a:srgbClr val="008080"/>
                </a:solidFill>
              </a:rPr>
              <a:t>Ilustrasi</a:t>
            </a:r>
            <a:r>
              <a:rPr lang="en-US" sz="3200" b="1" dirty="0">
                <a:solidFill>
                  <a:srgbClr val="008080"/>
                </a:solidFill>
              </a:rPr>
              <a:t> Gambar dengan Cerita</a:t>
            </a:r>
            <a:endParaRPr lang="en-US" sz="3200" b="1" dirty="0">
              <a:solidFill>
                <a:srgbClr val="660033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0FE42F-BF13-7EC2-3D4E-8B99FE6449EB}"/>
              </a:ext>
            </a:extLst>
          </p:cNvPr>
          <p:cNvSpPr/>
          <p:nvPr/>
        </p:nvSpPr>
        <p:spPr>
          <a:xfrm>
            <a:off x="583139" y="1695499"/>
            <a:ext cx="5578733" cy="1318816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tx2"/>
                </a:solidFill>
              </a:rPr>
              <a:t>Amatilah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setiap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gambar</a:t>
            </a:r>
            <a:r>
              <a:rPr lang="en-US" sz="2800" b="1" dirty="0">
                <a:solidFill>
                  <a:schemeClr val="tx2"/>
                </a:solidFill>
              </a:rPr>
              <a:t> yang 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      </a:t>
            </a:r>
            <a:r>
              <a:rPr lang="en-US" sz="2800" b="1" dirty="0" err="1">
                <a:solidFill>
                  <a:schemeClr val="tx2"/>
                </a:solidFill>
              </a:rPr>
              <a:t>disajikan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rgbClr val="FF0066"/>
                </a:solidFill>
              </a:rPr>
              <a:t>dengan </a:t>
            </a:r>
            <a:r>
              <a:rPr lang="en-US" sz="2800" b="1" dirty="0" err="1">
                <a:solidFill>
                  <a:srgbClr val="FF0066"/>
                </a:solidFill>
              </a:rPr>
              <a:t>saksama</a:t>
            </a:r>
            <a:r>
              <a:rPr lang="en-US" sz="2800" b="1" dirty="0">
                <a:solidFill>
                  <a:schemeClr val="tx2"/>
                </a:solidFill>
              </a:rPr>
              <a:t>.</a:t>
            </a:r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38810D3-CFE5-8AA9-5DA8-1A238FE57D1F}"/>
              </a:ext>
            </a:extLst>
          </p:cNvPr>
          <p:cNvSpPr/>
          <p:nvPr/>
        </p:nvSpPr>
        <p:spPr>
          <a:xfrm>
            <a:off x="556169" y="3208676"/>
            <a:ext cx="5578733" cy="1318816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</a:rPr>
              <a:t>2. </a:t>
            </a:r>
            <a:r>
              <a:rPr lang="en-US" sz="2800" b="1" dirty="0" err="1">
                <a:solidFill>
                  <a:schemeClr val="tx2"/>
                </a:solidFill>
              </a:rPr>
              <a:t>Bandingkan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gambar</a:t>
            </a:r>
            <a:r>
              <a:rPr lang="en-US" sz="2800" b="1" dirty="0">
                <a:solidFill>
                  <a:srgbClr val="FF0066"/>
                </a:solidFill>
              </a:rPr>
              <a:t> dengan </a:t>
            </a:r>
            <a:r>
              <a:rPr lang="en-US" sz="2800" b="1" dirty="0" err="1">
                <a:solidFill>
                  <a:srgbClr val="FF0066"/>
                </a:solidFill>
              </a:rPr>
              <a:t>teks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    atau </a:t>
            </a:r>
            <a:r>
              <a:rPr lang="en-US" sz="2800" b="1" dirty="0" err="1">
                <a:solidFill>
                  <a:srgbClr val="FF0066"/>
                </a:solidFill>
              </a:rPr>
              <a:t>percakapan</a:t>
            </a:r>
            <a:r>
              <a:rPr lang="en-US" sz="2800" b="1" dirty="0">
                <a:solidFill>
                  <a:srgbClr val="FF0066"/>
                </a:solidFill>
              </a:rPr>
              <a:t> yang </a:t>
            </a:r>
            <a:r>
              <a:rPr lang="en-US" sz="2800" b="1" dirty="0" err="1">
                <a:solidFill>
                  <a:srgbClr val="FF0066"/>
                </a:solidFill>
              </a:rPr>
              <a:t>ada</a:t>
            </a:r>
            <a:r>
              <a:rPr lang="en-US" sz="2800" b="1" dirty="0">
                <a:solidFill>
                  <a:schemeClr val="tx2"/>
                </a:solidFill>
              </a:rPr>
              <a:t>.</a:t>
            </a:r>
            <a:endParaRPr lang="en-US" sz="2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115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Tere\KONTEN QR\BACKGROUND\ruang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3"/>
          <a:stretch>
            <a:fillRect/>
          </a:stretch>
        </p:blipFill>
        <p:spPr bwMode="auto">
          <a:xfrm flipH="1">
            <a:off x="-36512" y="-18"/>
            <a:ext cx="9180544" cy="51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0962" y="214296"/>
            <a:ext cx="5715174" cy="733044"/>
            <a:chOff x="152400" y="214296"/>
            <a:chExt cx="8277252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6215106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5" y="267070"/>
              <a:ext cx="7753377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Jenis</a:t>
              </a: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Paragraf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4980" y="1207542"/>
            <a:ext cx="4680520" cy="95410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66"/>
                </a:solidFill>
              </a:rPr>
              <a:t>Suatu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teks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biasanya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terdiri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atas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>
                <a:solidFill>
                  <a:srgbClr val="20409A"/>
                </a:solidFill>
              </a:rPr>
              <a:t>beberapa </a:t>
            </a:r>
            <a:r>
              <a:rPr lang="en-US" sz="2800" b="1" dirty="0" err="1">
                <a:solidFill>
                  <a:srgbClr val="20409A"/>
                </a:solidFill>
              </a:rPr>
              <a:t>paragraf</a:t>
            </a:r>
            <a:r>
              <a:rPr lang="en-US" sz="2800" b="1" dirty="0">
                <a:solidFill>
                  <a:srgbClr val="20409A"/>
                </a:solidFill>
              </a:rPr>
              <a:t>.</a:t>
            </a:r>
            <a:endParaRPr lang="en-US" sz="28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980" y="2298741"/>
            <a:ext cx="4680520" cy="1384995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0070C0"/>
                </a:solidFill>
              </a:rPr>
              <a:t>Paragraf </a:t>
            </a:r>
            <a:r>
              <a:rPr lang="sv-SE" sz="2800" b="1" dirty="0">
                <a:solidFill>
                  <a:srgbClr val="990033"/>
                </a:solidFill>
              </a:rPr>
              <a:t>adalah </a:t>
            </a:r>
            <a:r>
              <a:rPr lang="fi-FI" sz="2800" b="1" dirty="0">
                <a:solidFill>
                  <a:srgbClr val="7030A0"/>
                </a:solidFill>
              </a:rPr>
              <a:t> kumpulan dari beberapa kalimat </a:t>
            </a:r>
            <a:r>
              <a:rPr lang="fi-FI" sz="2800" b="1" dirty="0">
                <a:solidFill>
                  <a:srgbClr val="008080"/>
                </a:solidFill>
              </a:rPr>
              <a:t>yang berisi tentang satu ide pokok</a:t>
            </a:r>
            <a:r>
              <a:rPr lang="sv-SE" sz="2800" b="1" dirty="0">
                <a:solidFill>
                  <a:srgbClr val="0070C0"/>
                </a:solidFill>
              </a:rPr>
              <a:t>. </a:t>
            </a:r>
            <a:endParaRPr lang="en-US" sz="2800" b="1" dirty="0">
              <a:solidFill>
                <a:srgbClr val="72224B"/>
              </a:solidFill>
            </a:endParaRPr>
          </a:p>
        </p:txBody>
      </p:sp>
      <p:pic>
        <p:nvPicPr>
          <p:cNvPr id="13" name="Picture 3" descr="G:\Template Bupena Merdeka (Konten QR-Media mengajar)\WARNA BUPENA 1A\BAHASA INDONESIA\BAB 1\a16 Gb menulis di meja ada alat tulis F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773181"/>
            <a:ext cx="4143372" cy="3030817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854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20943B4-4ADD-3EE6-2AE0-E3688A836C52}"/>
              </a:ext>
            </a:extLst>
          </p:cNvPr>
          <p:cNvGrpSpPr/>
          <p:nvPr/>
        </p:nvGrpSpPr>
        <p:grpSpPr>
          <a:xfrm>
            <a:off x="-32" y="0"/>
            <a:ext cx="9144032" cy="5164038"/>
            <a:chOff x="-32" y="0"/>
            <a:chExt cx="9144032" cy="5164038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EAE2AFC-94A2-81B2-518D-D0C88AF35F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" r="1562"/>
            <a:stretch>
              <a:fillRect/>
            </a:stretch>
          </p:blipFill>
          <p:spPr bwMode="auto">
            <a:xfrm>
              <a:off x="-32" y="0"/>
              <a:ext cx="9144032" cy="5164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60D6E3-9346-6857-ABE9-E60E26964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556" y="502970"/>
              <a:ext cx="8094892" cy="4147005"/>
            </a:xfrm>
            <a:prstGeom prst="rect">
              <a:avLst/>
            </a:prstGeom>
          </p:spPr>
        </p:pic>
      </p:grpSp>
      <p:pic>
        <p:nvPicPr>
          <p:cNvPr id="7" name="Graphic 6" descr="An organic corner shape">
            <a:extLst>
              <a:ext uri="{FF2B5EF4-FFF2-40B4-BE49-F238E27FC236}">
                <a16:creationId xmlns:a16="http://schemas.microsoft.com/office/drawing/2014/main" id="{92483926-E8D1-023B-A81C-E5467FEBA3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24881" y="1149219"/>
            <a:ext cx="4572000" cy="4572000"/>
          </a:xfrm>
          <a:prstGeom prst="rect">
            <a:avLst/>
          </a:prstGeom>
        </p:spPr>
      </p:pic>
      <p:pic>
        <p:nvPicPr>
          <p:cNvPr id="3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id="{13E69730-4F17-0089-4B86-850FA5F80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b="32516"/>
          <a:stretch>
            <a:fillRect/>
          </a:stretch>
        </p:blipFill>
        <p:spPr bwMode="auto">
          <a:xfrm>
            <a:off x="133546" y="2359093"/>
            <a:ext cx="1918174" cy="3010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22108212-6895-E9C2-39CD-9D8EC3D11FB8}"/>
              </a:ext>
            </a:extLst>
          </p:cNvPr>
          <p:cNvCxnSpPr>
            <a:cxnSpLocks/>
          </p:cNvCxnSpPr>
          <p:nvPr/>
        </p:nvCxnSpPr>
        <p:spPr>
          <a:xfrm>
            <a:off x="4910646" y="1397948"/>
            <a:ext cx="897811" cy="823149"/>
          </a:xfrm>
          <a:prstGeom prst="bentConnector3">
            <a:avLst>
              <a:gd name="adj1" fmla="val 19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549678" y="45730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</a:rPr>
              <a:t>Komponen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Paragraf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94B24E-5C9F-7187-BFD8-66CCC7F73B76}"/>
              </a:ext>
            </a:extLst>
          </p:cNvPr>
          <p:cNvSpPr txBox="1"/>
          <p:nvPr/>
        </p:nvSpPr>
        <p:spPr>
          <a:xfrm>
            <a:off x="1944911" y="1999655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rgbClr val="0070C0"/>
                </a:solidFill>
              </a:rPr>
              <a:t>Pokok pikiran, </a:t>
            </a:r>
            <a:r>
              <a:rPr lang="fi-FI" sz="2200" b="1" dirty="0">
                <a:solidFill>
                  <a:srgbClr val="008080"/>
                </a:solidFill>
              </a:rPr>
              <a:t>pikiran utama</a:t>
            </a:r>
            <a:r>
              <a:rPr lang="fi-FI" sz="2200" b="1" dirty="0">
                <a:solidFill>
                  <a:srgbClr val="0070C0"/>
                </a:solidFill>
              </a:rPr>
              <a:t>, dan </a:t>
            </a:r>
            <a:r>
              <a:rPr lang="fi-FI" sz="2200" b="1" dirty="0">
                <a:solidFill>
                  <a:srgbClr val="990033"/>
                </a:solidFill>
              </a:rPr>
              <a:t>gagasan pokok</a:t>
            </a:r>
            <a:r>
              <a:rPr lang="en-US" sz="2200" b="1" dirty="0">
                <a:solidFill>
                  <a:srgbClr val="990033"/>
                </a:solidFill>
              </a:rPr>
              <a:t>.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C69A903B-C200-504A-C6D0-5933C441C61D}"/>
              </a:ext>
            </a:extLst>
          </p:cNvPr>
          <p:cNvCxnSpPr>
            <a:cxnSpLocks/>
          </p:cNvCxnSpPr>
          <p:nvPr/>
        </p:nvCxnSpPr>
        <p:spPr>
          <a:xfrm>
            <a:off x="936799" y="1397949"/>
            <a:ext cx="897811" cy="823149"/>
          </a:xfrm>
          <a:prstGeom prst="bentConnector3">
            <a:avLst>
              <a:gd name="adj1" fmla="val 19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23B0F8-57B8-BAA0-497A-CF951FC86DBB}"/>
              </a:ext>
            </a:extLst>
          </p:cNvPr>
          <p:cNvSpPr/>
          <p:nvPr/>
        </p:nvSpPr>
        <p:spPr>
          <a:xfrm>
            <a:off x="638048" y="1161700"/>
            <a:ext cx="2448272" cy="823149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</a:rPr>
              <a:t>Ide </a:t>
            </a:r>
            <a:r>
              <a:rPr lang="en-US" sz="2800" b="1" dirty="0" err="1">
                <a:solidFill>
                  <a:schemeClr val="tx2"/>
                </a:solidFill>
              </a:rPr>
              <a:t>Pokok</a:t>
            </a:r>
            <a:r>
              <a:rPr lang="en-US" sz="2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FFE1FB-4419-76D3-185B-0586F128114D}"/>
              </a:ext>
            </a:extLst>
          </p:cNvPr>
          <p:cNvSpPr txBox="1"/>
          <p:nvPr/>
        </p:nvSpPr>
        <p:spPr>
          <a:xfrm>
            <a:off x="5893873" y="1975131"/>
            <a:ext cx="2735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rgbClr val="0070C0"/>
                </a:solidFill>
              </a:rPr>
              <a:t>Kalimat yang </a:t>
            </a:r>
            <a:r>
              <a:rPr lang="fi-FI" sz="2200" b="1" dirty="0">
                <a:solidFill>
                  <a:srgbClr val="990033"/>
                </a:solidFill>
              </a:rPr>
              <a:t>berisi ide pokok</a:t>
            </a:r>
            <a:r>
              <a:rPr lang="en-US" sz="2200" b="1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EAFF49F-A654-2D63-3152-3E2FF156E364}"/>
              </a:ext>
            </a:extLst>
          </p:cNvPr>
          <p:cNvSpPr/>
          <p:nvPr/>
        </p:nvSpPr>
        <p:spPr>
          <a:xfrm>
            <a:off x="4587010" y="1137176"/>
            <a:ext cx="3081334" cy="823149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</a:rPr>
              <a:t>2.  </a:t>
            </a:r>
            <a:r>
              <a:rPr lang="en-US" sz="2800" b="1" dirty="0" err="1">
                <a:solidFill>
                  <a:schemeClr val="tx2"/>
                </a:solidFill>
              </a:rPr>
              <a:t>Kalimat</a:t>
            </a:r>
            <a:r>
              <a:rPr lang="en-US" sz="2800" b="1" dirty="0">
                <a:solidFill>
                  <a:schemeClr val="tx2"/>
                </a:solidFill>
              </a:rPr>
              <a:t> Utama.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8641A-AE08-1951-E792-C75B341B0926}"/>
              </a:ext>
            </a:extLst>
          </p:cNvPr>
          <p:cNvSpPr txBox="1"/>
          <p:nvPr/>
        </p:nvSpPr>
        <p:spPr>
          <a:xfrm>
            <a:off x="4318768" y="3923633"/>
            <a:ext cx="4141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rgbClr val="0070C0"/>
                </a:solidFill>
              </a:rPr>
              <a:t>Kalimat </a:t>
            </a:r>
            <a:r>
              <a:rPr lang="fi-FI" sz="2200" b="1" dirty="0">
                <a:solidFill>
                  <a:srgbClr val="008080"/>
                </a:solidFill>
              </a:rPr>
              <a:t>yang menjelaskan</a:t>
            </a:r>
            <a:r>
              <a:rPr lang="fi-FI" sz="2200" b="1" dirty="0">
                <a:solidFill>
                  <a:srgbClr val="0070C0"/>
                </a:solidFill>
              </a:rPr>
              <a:t> </a:t>
            </a:r>
            <a:r>
              <a:rPr lang="fi-FI" sz="2200" b="1" dirty="0">
                <a:solidFill>
                  <a:srgbClr val="990033"/>
                </a:solidFill>
              </a:rPr>
              <a:t>kalimat utama</a:t>
            </a:r>
            <a:r>
              <a:rPr lang="en-US" sz="2200" b="1" dirty="0">
                <a:solidFill>
                  <a:srgbClr val="990033"/>
                </a:solidFill>
              </a:rPr>
              <a:t>.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5D2669C-1A76-9D32-E884-CD1FDECD3697}"/>
              </a:ext>
            </a:extLst>
          </p:cNvPr>
          <p:cNvCxnSpPr>
            <a:cxnSpLocks/>
          </p:cNvCxnSpPr>
          <p:nvPr/>
        </p:nvCxnSpPr>
        <p:spPr>
          <a:xfrm>
            <a:off x="3310657" y="3321927"/>
            <a:ext cx="897811" cy="823149"/>
          </a:xfrm>
          <a:prstGeom prst="bentConnector3">
            <a:avLst>
              <a:gd name="adj1" fmla="val 19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E57DAB4-AF10-7683-F463-C0CD7863AE2C}"/>
              </a:ext>
            </a:extLst>
          </p:cNvPr>
          <p:cNvSpPr/>
          <p:nvPr/>
        </p:nvSpPr>
        <p:spPr>
          <a:xfrm>
            <a:off x="3011905" y="3085678"/>
            <a:ext cx="3758237" cy="823149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</a:rPr>
              <a:t>3.  </a:t>
            </a:r>
            <a:r>
              <a:rPr lang="en-US" sz="2800" b="1" dirty="0" err="1">
                <a:solidFill>
                  <a:schemeClr val="tx2"/>
                </a:solidFill>
              </a:rPr>
              <a:t>Kalimat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Penjelas</a:t>
            </a:r>
            <a:r>
              <a:rPr lang="en-US" sz="280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4E621-DA0A-03F1-1E50-A8AC98AA86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0633593"/>
      </p:ext>
    </p:extLst>
  </p:cSld>
  <p:clrMapOvr>
    <a:masterClrMapping/>
  </p:clrMapOvr>
  <p:transition spd="med" advTm="15864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Circles and an organic shape">
            <a:extLst>
              <a:ext uri="{FF2B5EF4-FFF2-40B4-BE49-F238E27FC236}">
                <a16:creationId xmlns:a16="http://schemas.microsoft.com/office/drawing/2014/main" id="{4B31C554-8AA8-916E-77DF-26A0FDCB3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692696" y="2931790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395536" y="33950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</a:rPr>
              <a:t>Jenis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Paragraf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94B24E-5C9F-7187-BFD8-66CCC7F73B76}"/>
              </a:ext>
            </a:extLst>
          </p:cNvPr>
          <p:cNvSpPr txBox="1"/>
          <p:nvPr/>
        </p:nvSpPr>
        <p:spPr>
          <a:xfrm>
            <a:off x="539638" y="1923678"/>
            <a:ext cx="3816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Kalimat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utama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terdapat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pada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awal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paragraf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23B0F8-57B8-BAA0-497A-CF951FC86DBB}"/>
              </a:ext>
            </a:extLst>
          </p:cNvPr>
          <p:cNvSpPr/>
          <p:nvPr/>
        </p:nvSpPr>
        <p:spPr>
          <a:xfrm>
            <a:off x="395711" y="1087960"/>
            <a:ext cx="3456209" cy="763710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</a:rPr>
              <a:t>1. </a:t>
            </a:r>
            <a:r>
              <a:rPr lang="en-US" sz="2800" b="1" dirty="0" err="1">
                <a:solidFill>
                  <a:schemeClr val="tx2"/>
                </a:solidFill>
              </a:rPr>
              <a:t>Paragraf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Deduktif</a:t>
            </a:r>
            <a:r>
              <a:rPr lang="en-US" sz="28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B77F45A8-6A73-D86A-CB39-5220191CDB9A}"/>
              </a:ext>
            </a:extLst>
          </p:cNvPr>
          <p:cNvSpPr/>
          <p:nvPr/>
        </p:nvSpPr>
        <p:spPr>
          <a:xfrm>
            <a:off x="4355975" y="944321"/>
            <a:ext cx="4688576" cy="3683807"/>
          </a:xfrm>
          <a:prstGeom prst="foldedCorner">
            <a:avLst>
              <a:gd name="adj" fmla="val 185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200" b="1" dirty="0">
              <a:solidFill>
                <a:srgbClr val="990033"/>
              </a:solidFill>
            </a:endParaRPr>
          </a:p>
          <a:p>
            <a:pPr algn="ctr"/>
            <a:r>
              <a:rPr lang="en-US" sz="2200" b="1" dirty="0" err="1">
                <a:solidFill>
                  <a:srgbClr val="990033"/>
                </a:solidFill>
              </a:rPr>
              <a:t>Bekerja</a:t>
            </a:r>
            <a:r>
              <a:rPr lang="en-US" sz="2200" b="1" dirty="0">
                <a:solidFill>
                  <a:srgbClr val="990033"/>
                </a:solidFill>
              </a:rPr>
              <a:t> di </a:t>
            </a:r>
            <a:r>
              <a:rPr lang="en-US" sz="2200" b="1" dirty="0" err="1">
                <a:solidFill>
                  <a:srgbClr val="990033"/>
                </a:solidFill>
              </a:rPr>
              <a:t>perusahaan</a:t>
            </a:r>
            <a:r>
              <a:rPr lang="en-US" sz="2200" b="1" dirty="0">
                <a:solidFill>
                  <a:srgbClr val="990033"/>
                </a:solidFill>
              </a:rPr>
              <a:t> </a:t>
            </a:r>
            <a:r>
              <a:rPr lang="en-US" sz="2200" b="1" dirty="0" err="1">
                <a:solidFill>
                  <a:srgbClr val="990033"/>
                </a:solidFill>
              </a:rPr>
              <a:t>rintisan</a:t>
            </a:r>
            <a:r>
              <a:rPr lang="en-US" sz="2200" b="1" dirty="0">
                <a:solidFill>
                  <a:srgbClr val="990033"/>
                </a:solidFill>
              </a:rPr>
              <a:t> </a:t>
            </a:r>
            <a:r>
              <a:rPr lang="en-US" sz="2200" b="1" dirty="0" err="1">
                <a:solidFill>
                  <a:srgbClr val="990033"/>
                </a:solidFill>
              </a:rPr>
              <a:t>mempunyai</a:t>
            </a:r>
            <a:r>
              <a:rPr lang="en-US" sz="2200" b="1" dirty="0">
                <a:solidFill>
                  <a:srgbClr val="990033"/>
                </a:solidFill>
              </a:rPr>
              <a:t> beberapa </a:t>
            </a:r>
            <a:r>
              <a:rPr lang="en-US" sz="2200" b="1" dirty="0" err="1">
                <a:solidFill>
                  <a:srgbClr val="990033"/>
                </a:solidFill>
              </a:rPr>
              <a:t>kelebihan</a:t>
            </a:r>
            <a:r>
              <a:rPr lang="en-US" sz="2200" b="1" dirty="0">
                <a:solidFill>
                  <a:srgbClr val="990033"/>
                </a:solidFill>
              </a:rPr>
              <a:t>. </a:t>
            </a:r>
            <a:r>
              <a:rPr lang="en-US" sz="2200" b="1" dirty="0" err="1">
                <a:solidFill>
                  <a:srgbClr val="008080"/>
                </a:solidFill>
              </a:rPr>
              <a:t>Pertama</a:t>
            </a:r>
            <a:r>
              <a:rPr lang="en-US" sz="2200" b="1" dirty="0">
                <a:solidFill>
                  <a:srgbClr val="008080"/>
                </a:solidFill>
              </a:rPr>
              <a:t>, kamu </a:t>
            </a:r>
            <a:r>
              <a:rPr lang="en-US" sz="2200" b="1" dirty="0" err="1">
                <a:solidFill>
                  <a:srgbClr val="008080"/>
                </a:solidFill>
              </a:rPr>
              <a:t>bisa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berlatih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membangun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perusahaan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dari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nol</a:t>
            </a:r>
            <a:r>
              <a:rPr lang="en-US" sz="2200" b="1" dirty="0">
                <a:solidFill>
                  <a:srgbClr val="008080"/>
                </a:solidFill>
              </a:rPr>
              <a:t> secara </a:t>
            </a:r>
            <a:r>
              <a:rPr lang="en-US" sz="2200" b="1" dirty="0" err="1">
                <a:solidFill>
                  <a:srgbClr val="008080"/>
                </a:solidFill>
              </a:rPr>
              <a:t>langsung</a:t>
            </a:r>
            <a:r>
              <a:rPr lang="en-US" sz="2200" b="1" dirty="0">
                <a:solidFill>
                  <a:srgbClr val="008080"/>
                </a:solidFill>
              </a:rPr>
              <a:t>. </a:t>
            </a:r>
            <a:r>
              <a:rPr lang="en-US" sz="2200" b="1" dirty="0" err="1">
                <a:solidFill>
                  <a:srgbClr val="008080"/>
                </a:solidFill>
              </a:rPr>
              <a:t>Kedua</a:t>
            </a:r>
            <a:r>
              <a:rPr lang="en-US" sz="2200" b="1" dirty="0">
                <a:solidFill>
                  <a:srgbClr val="008080"/>
                </a:solidFill>
              </a:rPr>
              <a:t>, kamu </a:t>
            </a:r>
            <a:r>
              <a:rPr lang="en-US" sz="2200" b="1" dirty="0" err="1">
                <a:solidFill>
                  <a:srgbClr val="008080"/>
                </a:solidFill>
              </a:rPr>
              <a:t>bisa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bekerja</a:t>
            </a:r>
            <a:r>
              <a:rPr lang="en-US" sz="2200" b="1" dirty="0">
                <a:solidFill>
                  <a:srgbClr val="008080"/>
                </a:solidFill>
              </a:rPr>
              <a:t> di </a:t>
            </a:r>
            <a:r>
              <a:rPr lang="en-US" sz="2200" b="1" dirty="0" err="1">
                <a:solidFill>
                  <a:srgbClr val="008080"/>
                </a:solidFill>
              </a:rPr>
              <a:t>posisi</a:t>
            </a:r>
            <a:r>
              <a:rPr lang="en-US" sz="2200" b="1" dirty="0">
                <a:solidFill>
                  <a:srgbClr val="008080"/>
                </a:solidFill>
              </a:rPr>
              <a:t> mana saja yang </a:t>
            </a:r>
            <a:r>
              <a:rPr lang="en-US" sz="2200" b="1" dirty="0" err="1">
                <a:solidFill>
                  <a:srgbClr val="008080"/>
                </a:solidFill>
              </a:rPr>
              <a:t>tersedia</a:t>
            </a:r>
            <a:r>
              <a:rPr lang="en-US" sz="2200" b="1" dirty="0">
                <a:solidFill>
                  <a:srgbClr val="008080"/>
                </a:solidFill>
              </a:rPr>
              <a:t> di </a:t>
            </a:r>
            <a:r>
              <a:rPr lang="en-US" sz="2200" b="1" dirty="0" err="1">
                <a:solidFill>
                  <a:srgbClr val="008080"/>
                </a:solidFill>
              </a:rPr>
              <a:t>perusahaan</a:t>
            </a:r>
            <a:r>
              <a:rPr lang="en-US" sz="2200" b="1" dirty="0">
                <a:solidFill>
                  <a:srgbClr val="008080"/>
                </a:solidFill>
              </a:rPr>
              <a:t>, </a:t>
            </a:r>
            <a:r>
              <a:rPr lang="en-US" sz="2200" b="1" dirty="0" err="1">
                <a:solidFill>
                  <a:srgbClr val="008080"/>
                </a:solidFill>
              </a:rPr>
              <a:t>jadi</a:t>
            </a:r>
            <a:r>
              <a:rPr lang="en-US" sz="2200" b="1" dirty="0">
                <a:solidFill>
                  <a:srgbClr val="008080"/>
                </a:solidFill>
              </a:rPr>
              <a:t> kamu </a:t>
            </a:r>
            <a:r>
              <a:rPr lang="en-US" sz="2200" b="1" dirty="0" err="1">
                <a:solidFill>
                  <a:srgbClr val="008080"/>
                </a:solidFill>
              </a:rPr>
              <a:t>bisa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belajar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banyak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hal</a:t>
            </a:r>
            <a:r>
              <a:rPr lang="en-US" sz="2200" b="1" dirty="0">
                <a:solidFill>
                  <a:srgbClr val="008080"/>
                </a:solidFill>
              </a:rPr>
              <a:t> dan </a:t>
            </a:r>
            <a:r>
              <a:rPr lang="en-US" sz="2200" b="1" dirty="0" err="1">
                <a:solidFill>
                  <a:srgbClr val="008080"/>
                </a:solidFill>
              </a:rPr>
              <a:t>kemampuan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makin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meningkat</a:t>
            </a:r>
            <a:r>
              <a:rPr lang="en-US" sz="2200" b="1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D4ED76-FB43-B317-B53F-489E33484455}"/>
              </a:ext>
            </a:extLst>
          </p:cNvPr>
          <p:cNvSpPr txBox="1"/>
          <p:nvPr/>
        </p:nvSpPr>
        <p:spPr>
          <a:xfrm>
            <a:off x="4139843" y="123478"/>
            <a:ext cx="2520389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990033"/>
                </a:solidFill>
              </a:rPr>
              <a:t>Kalimat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utama</a:t>
            </a:r>
            <a:endParaRPr lang="en-US" sz="2800" b="1" dirty="0">
              <a:solidFill>
                <a:srgbClr val="99003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2AD937-D4C1-90D2-401B-C4705BB01304}"/>
              </a:ext>
            </a:extLst>
          </p:cNvPr>
          <p:cNvSpPr txBox="1"/>
          <p:nvPr/>
        </p:nvSpPr>
        <p:spPr>
          <a:xfrm>
            <a:off x="1576317" y="3704714"/>
            <a:ext cx="2664296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8080"/>
                </a:solidFill>
              </a:rPr>
              <a:t>Kalimat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penjelas</a:t>
            </a:r>
            <a:endParaRPr lang="en-US" sz="2800" b="1" dirty="0">
              <a:solidFill>
                <a:srgbClr val="00808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D17327-231B-4CD1-5E0F-545A9C31119E}"/>
              </a:ext>
            </a:extLst>
          </p:cNvPr>
          <p:cNvCxnSpPr>
            <a:cxnSpLocks/>
          </p:cNvCxnSpPr>
          <p:nvPr/>
        </p:nvCxnSpPr>
        <p:spPr>
          <a:xfrm flipH="1">
            <a:off x="3635896" y="3276047"/>
            <a:ext cx="936104" cy="342797"/>
          </a:xfrm>
          <a:prstGeom prst="straightConnector1">
            <a:avLst/>
          </a:prstGeom>
          <a:ln w="63500">
            <a:solidFill>
              <a:srgbClr val="FF0066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94DFC2-BB8C-C01F-BDBA-5D555796DFE3}"/>
              </a:ext>
            </a:extLst>
          </p:cNvPr>
          <p:cNvCxnSpPr>
            <a:cxnSpLocks/>
          </p:cNvCxnSpPr>
          <p:nvPr/>
        </p:nvCxnSpPr>
        <p:spPr>
          <a:xfrm flipH="1" flipV="1">
            <a:off x="5220072" y="699542"/>
            <a:ext cx="504056" cy="604820"/>
          </a:xfrm>
          <a:prstGeom prst="straightConnector1">
            <a:avLst/>
          </a:prstGeom>
          <a:ln w="63500">
            <a:solidFill>
              <a:srgbClr val="FF0066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51850280"/>
      </p:ext>
    </p:extLst>
  </p:cSld>
  <p:clrMapOvr>
    <a:masterClrMapping/>
  </p:clrMapOvr>
  <p:transition spd="med" advTm="15864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Circles and an organic shape">
            <a:extLst>
              <a:ext uri="{FF2B5EF4-FFF2-40B4-BE49-F238E27FC236}">
                <a16:creationId xmlns:a16="http://schemas.microsoft.com/office/drawing/2014/main" id="{4B31C554-8AA8-916E-77DF-26A0FDCB3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692696" y="2400731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395536" y="33950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</a:rPr>
              <a:t>Jenis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Paragraf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94B24E-5C9F-7187-BFD8-66CCC7F73B76}"/>
              </a:ext>
            </a:extLst>
          </p:cNvPr>
          <p:cNvSpPr txBox="1"/>
          <p:nvPr/>
        </p:nvSpPr>
        <p:spPr>
          <a:xfrm>
            <a:off x="539638" y="1923678"/>
            <a:ext cx="3816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Kalimat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utama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terdapat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pada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akhir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paragraf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23B0F8-57B8-BAA0-497A-CF951FC86DBB}"/>
              </a:ext>
            </a:extLst>
          </p:cNvPr>
          <p:cNvSpPr/>
          <p:nvPr/>
        </p:nvSpPr>
        <p:spPr>
          <a:xfrm>
            <a:off x="395711" y="1087960"/>
            <a:ext cx="3456209" cy="763710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</a:rPr>
              <a:t>2. </a:t>
            </a:r>
            <a:r>
              <a:rPr lang="en-US" sz="2800" b="1" dirty="0" err="1">
                <a:solidFill>
                  <a:schemeClr val="tx2"/>
                </a:solidFill>
              </a:rPr>
              <a:t>Paragraf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Induktif</a:t>
            </a:r>
            <a:r>
              <a:rPr lang="en-US" sz="28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B77F45A8-6A73-D86A-CB39-5220191CDB9A}"/>
              </a:ext>
            </a:extLst>
          </p:cNvPr>
          <p:cNvSpPr/>
          <p:nvPr/>
        </p:nvSpPr>
        <p:spPr>
          <a:xfrm>
            <a:off x="4362363" y="745138"/>
            <a:ext cx="4536505" cy="3931685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200" b="1" dirty="0">
              <a:solidFill>
                <a:srgbClr val="990033"/>
              </a:solidFill>
            </a:endParaRPr>
          </a:p>
          <a:p>
            <a:pPr algn="ctr"/>
            <a:r>
              <a:rPr lang="en-US" sz="2200" b="1" dirty="0" err="1">
                <a:solidFill>
                  <a:srgbClr val="008080"/>
                </a:solidFill>
              </a:rPr>
              <a:t>Secara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budaya</a:t>
            </a:r>
            <a:r>
              <a:rPr lang="en-US" sz="2200" b="1" dirty="0">
                <a:solidFill>
                  <a:srgbClr val="008080"/>
                </a:solidFill>
              </a:rPr>
              <a:t>, </a:t>
            </a:r>
            <a:r>
              <a:rPr lang="en-US" sz="2200" b="1" dirty="0" err="1">
                <a:solidFill>
                  <a:srgbClr val="008080"/>
                </a:solidFill>
              </a:rPr>
              <a:t>kota</a:t>
            </a:r>
            <a:r>
              <a:rPr lang="en-US" sz="2200" b="1" dirty="0">
                <a:solidFill>
                  <a:srgbClr val="008080"/>
                </a:solidFill>
              </a:rPr>
              <a:t> ini </a:t>
            </a:r>
            <a:r>
              <a:rPr lang="en-US" sz="2200" b="1" dirty="0" err="1">
                <a:solidFill>
                  <a:srgbClr val="008080"/>
                </a:solidFill>
              </a:rPr>
              <a:t>amat</a:t>
            </a:r>
            <a:r>
              <a:rPr lang="en-US" sz="2200" b="1" dirty="0">
                <a:solidFill>
                  <a:srgbClr val="008080"/>
                </a:solidFill>
              </a:rPr>
              <a:t> kaya </a:t>
            </a:r>
            <a:r>
              <a:rPr lang="en-US" sz="2200" b="1" dirty="0" err="1">
                <a:solidFill>
                  <a:srgbClr val="008080"/>
                </a:solidFill>
              </a:rPr>
              <a:t>akan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ragam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budaya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etnis</a:t>
            </a:r>
            <a:r>
              <a:rPr lang="en-US" sz="2200" b="1" dirty="0">
                <a:solidFill>
                  <a:srgbClr val="008080"/>
                </a:solidFill>
              </a:rPr>
              <a:t>. </a:t>
            </a:r>
            <a:r>
              <a:rPr lang="en-US" sz="2200" b="1" dirty="0" err="1">
                <a:solidFill>
                  <a:srgbClr val="008080"/>
                </a:solidFill>
              </a:rPr>
              <a:t>Penduduknya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relatif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terbuka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terhadap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unsur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etnis</a:t>
            </a:r>
            <a:r>
              <a:rPr lang="en-US" sz="2200" b="1" dirty="0">
                <a:solidFill>
                  <a:srgbClr val="008080"/>
                </a:solidFill>
              </a:rPr>
              <a:t> yang </a:t>
            </a:r>
            <a:r>
              <a:rPr lang="en-US" sz="2200" b="1" dirty="0" err="1">
                <a:solidFill>
                  <a:srgbClr val="008080"/>
                </a:solidFill>
              </a:rPr>
              <a:t>berbeda-beda</a:t>
            </a:r>
            <a:r>
              <a:rPr lang="en-US" sz="2200" b="1" dirty="0">
                <a:solidFill>
                  <a:srgbClr val="008080"/>
                </a:solidFill>
              </a:rPr>
              <a:t>. Secara </a:t>
            </a:r>
            <a:r>
              <a:rPr lang="en-US" sz="2200" b="1" dirty="0" err="1">
                <a:solidFill>
                  <a:srgbClr val="008080"/>
                </a:solidFill>
              </a:rPr>
              <a:t>geografis</a:t>
            </a:r>
            <a:r>
              <a:rPr lang="en-US" sz="2200" b="1" dirty="0">
                <a:solidFill>
                  <a:srgbClr val="008080"/>
                </a:solidFill>
              </a:rPr>
              <a:t>, </a:t>
            </a:r>
            <a:r>
              <a:rPr lang="en-US" sz="2200" b="1" dirty="0" err="1">
                <a:solidFill>
                  <a:srgbClr val="008080"/>
                </a:solidFill>
              </a:rPr>
              <a:t>kota</a:t>
            </a:r>
            <a:r>
              <a:rPr lang="en-US" sz="2200" b="1" dirty="0">
                <a:solidFill>
                  <a:srgbClr val="008080"/>
                </a:solidFill>
              </a:rPr>
              <a:t> ini </a:t>
            </a:r>
            <a:r>
              <a:rPr lang="en-US" sz="2200" b="1" dirty="0" err="1">
                <a:solidFill>
                  <a:srgbClr val="008080"/>
                </a:solidFill>
              </a:rPr>
              <a:t>terletak</a:t>
            </a:r>
            <a:r>
              <a:rPr lang="en-US" sz="2200" b="1" dirty="0">
                <a:solidFill>
                  <a:srgbClr val="008080"/>
                </a:solidFill>
              </a:rPr>
              <a:t> di </a:t>
            </a:r>
            <a:r>
              <a:rPr lang="en-US" sz="2200" b="1" dirty="0" err="1">
                <a:solidFill>
                  <a:srgbClr val="008080"/>
                </a:solidFill>
              </a:rPr>
              <a:t>daerah</a:t>
            </a:r>
            <a:r>
              <a:rPr lang="en-US" sz="2200" b="1" dirty="0">
                <a:solidFill>
                  <a:srgbClr val="008080"/>
                </a:solidFill>
              </a:rPr>
              <a:t> yang </a:t>
            </a:r>
            <a:r>
              <a:rPr lang="en-US" sz="2200" b="1" dirty="0" err="1">
                <a:solidFill>
                  <a:srgbClr val="008080"/>
                </a:solidFill>
              </a:rPr>
              <a:t>relatif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tinggi</a:t>
            </a:r>
            <a:r>
              <a:rPr lang="en-US" sz="2200" b="1" dirty="0">
                <a:solidFill>
                  <a:srgbClr val="008080"/>
                </a:solidFill>
              </a:rPr>
              <a:t>, tetapi </a:t>
            </a:r>
            <a:r>
              <a:rPr lang="en-US" sz="2200" b="1" dirty="0" err="1">
                <a:solidFill>
                  <a:srgbClr val="008080"/>
                </a:solidFill>
              </a:rPr>
              <a:t>tidak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terlalu</a:t>
            </a:r>
            <a:r>
              <a:rPr lang="en-US" sz="2200" b="1" dirty="0">
                <a:solidFill>
                  <a:srgbClr val="008080"/>
                </a:solidFill>
              </a:rPr>
              <a:t> </a:t>
            </a:r>
            <a:r>
              <a:rPr lang="en-US" sz="2200" b="1" dirty="0" err="1">
                <a:solidFill>
                  <a:srgbClr val="008080"/>
                </a:solidFill>
              </a:rPr>
              <a:t>tinggi</a:t>
            </a:r>
            <a:r>
              <a:rPr lang="en-US" sz="2200" b="1" dirty="0">
                <a:solidFill>
                  <a:srgbClr val="008080"/>
                </a:solidFill>
              </a:rPr>
              <a:t>. </a:t>
            </a:r>
            <a:r>
              <a:rPr lang="en-US" sz="2200" b="1" dirty="0" err="1">
                <a:solidFill>
                  <a:srgbClr val="C00000"/>
                </a:solidFill>
              </a:rPr>
              <a:t>Itulah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tiga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hal</a:t>
            </a:r>
            <a:r>
              <a:rPr lang="en-US" sz="2200" b="1" dirty="0">
                <a:solidFill>
                  <a:srgbClr val="C00000"/>
                </a:solidFill>
              </a:rPr>
              <a:t> yang </a:t>
            </a:r>
            <a:r>
              <a:rPr lang="en-US" sz="2200" b="1" dirty="0" err="1">
                <a:solidFill>
                  <a:srgbClr val="C00000"/>
                </a:solidFill>
              </a:rPr>
              <a:t>membuat</a:t>
            </a:r>
            <a:r>
              <a:rPr lang="en-US" sz="2200" b="1" dirty="0">
                <a:solidFill>
                  <a:srgbClr val="C00000"/>
                </a:solidFill>
              </a:rPr>
              <a:t> kami </a:t>
            </a:r>
            <a:r>
              <a:rPr lang="en-US" sz="2200" b="1" dirty="0" err="1">
                <a:solidFill>
                  <a:srgbClr val="C00000"/>
                </a:solidFill>
              </a:rPr>
              <a:t>merasa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amat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kerasan</a:t>
            </a:r>
            <a:r>
              <a:rPr lang="en-US" sz="2200" b="1" dirty="0">
                <a:solidFill>
                  <a:srgbClr val="C00000"/>
                </a:solidFill>
              </a:rPr>
              <a:t> tinggal di Kota Bandung.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D4ED76-FB43-B317-B53F-489E33484455}"/>
              </a:ext>
            </a:extLst>
          </p:cNvPr>
          <p:cNvSpPr txBox="1"/>
          <p:nvPr/>
        </p:nvSpPr>
        <p:spPr>
          <a:xfrm>
            <a:off x="3883605" y="94722"/>
            <a:ext cx="2848635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8080"/>
                </a:solidFill>
              </a:rPr>
              <a:t>Kalimat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penjelas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2AD937-D4C1-90D2-401B-C4705BB01304}"/>
              </a:ext>
            </a:extLst>
          </p:cNvPr>
          <p:cNvSpPr txBox="1"/>
          <p:nvPr/>
        </p:nvSpPr>
        <p:spPr>
          <a:xfrm>
            <a:off x="1297560" y="3794012"/>
            <a:ext cx="2364940" cy="52322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Kalimat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utama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D17327-231B-4CD1-5E0F-545A9C31119E}"/>
              </a:ext>
            </a:extLst>
          </p:cNvPr>
          <p:cNvCxnSpPr>
            <a:cxnSpLocks/>
          </p:cNvCxnSpPr>
          <p:nvPr/>
        </p:nvCxnSpPr>
        <p:spPr>
          <a:xfrm flipH="1">
            <a:off x="3714292" y="3756656"/>
            <a:ext cx="1008112" cy="219123"/>
          </a:xfrm>
          <a:prstGeom prst="straightConnector1">
            <a:avLst/>
          </a:prstGeom>
          <a:ln w="57150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94DFC2-BB8C-C01F-BDBA-5D555796DFE3}"/>
              </a:ext>
            </a:extLst>
          </p:cNvPr>
          <p:cNvCxnSpPr>
            <a:cxnSpLocks/>
          </p:cNvCxnSpPr>
          <p:nvPr/>
        </p:nvCxnSpPr>
        <p:spPr>
          <a:xfrm flipH="1" flipV="1">
            <a:off x="5292080" y="627534"/>
            <a:ext cx="491735" cy="550975"/>
          </a:xfrm>
          <a:prstGeom prst="straightConnector1">
            <a:avLst/>
          </a:prstGeom>
          <a:ln w="57150">
            <a:solidFill>
              <a:srgbClr val="FF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23595413"/>
      </p:ext>
    </p:extLst>
  </p:cSld>
  <p:clrMapOvr>
    <a:masterClrMapping/>
  </p:clrMapOvr>
  <p:transition spd="med" advTm="15864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An organic shape with a flat edge">
            <a:extLst>
              <a:ext uri="{FF2B5EF4-FFF2-40B4-BE49-F238E27FC236}">
                <a16:creationId xmlns:a16="http://schemas.microsoft.com/office/drawing/2014/main" id="{420C1A4A-1326-7EC3-6559-B387427F8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446173" y="553186"/>
            <a:ext cx="457200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579687" y="42073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</a:rPr>
              <a:t>Contoh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smtClean="0">
                <a:solidFill>
                  <a:srgbClr val="FF0066"/>
                </a:solidFill>
              </a:rPr>
              <a:t>Rima:</a:t>
            </a:r>
            <a:endParaRPr lang="en-US" sz="2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23B0F8-57B8-BAA0-497A-CF951FC86DBB}"/>
              </a:ext>
            </a:extLst>
          </p:cNvPr>
          <p:cNvSpPr/>
          <p:nvPr/>
        </p:nvSpPr>
        <p:spPr>
          <a:xfrm>
            <a:off x="637619" y="1030617"/>
            <a:ext cx="2888583" cy="584775"/>
          </a:xfrm>
          <a:prstGeom prst="roundRect">
            <a:avLst/>
          </a:prstGeom>
          <a:solidFill>
            <a:srgbClr val="FF0066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Rima </a:t>
            </a:r>
            <a:r>
              <a:rPr lang="en-US" sz="2800" b="1" dirty="0" err="1">
                <a:solidFill>
                  <a:schemeClr val="bg1"/>
                </a:solidFill>
              </a:rPr>
              <a:t>Berurutan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3039A4-73F7-660C-9E19-09A89B634762}"/>
              </a:ext>
            </a:extLst>
          </p:cNvPr>
          <p:cNvSpPr/>
          <p:nvPr/>
        </p:nvSpPr>
        <p:spPr>
          <a:xfrm>
            <a:off x="637619" y="2981700"/>
            <a:ext cx="2888583" cy="584775"/>
          </a:xfrm>
          <a:prstGeom prst="roundRect">
            <a:avLst/>
          </a:prstGeom>
          <a:solidFill>
            <a:srgbClr val="FF0066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Rima </a:t>
            </a:r>
            <a:r>
              <a:rPr lang="en-US" sz="2800" b="1" dirty="0" err="1">
                <a:solidFill>
                  <a:schemeClr val="bg1"/>
                </a:solidFill>
              </a:rPr>
              <a:t>Berselang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425B9-9866-47A7-E6F8-0DE795466D22}"/>
              </a:ext>
            </a:extLst>
          </p:cNvPr>
          <p:cNvSpPr txBox="1"/>
          <p:nvPr/>
        </p:nvSpPr>
        <p:spPr>
          <a:xfrm>
            <a:off x="1080524" y="1665541"/>
            <a:ext cx="200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66"/>
                </a:solidFill>
              </a:rPr>
              <a:t>a-a-b-b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CAAEFA-34A0-7464-4BA2-FF20A65C47FF}"/>
              </a:ext>
            </a:extLst>
          </p:cNvPr>
          <p:cNvSpPr txBox="1"/>
          <p:nvPr/>
        </p:nvSpPr>
        <p:spPr>
          <a:xfrm>
            <a:off x="1080524" y="2254317"/>
            <a:ext cx="200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66"/>
                </a:solidFill>
              </a:rPr>
              <a:t>a-a-a-a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B60AD2-12AE-D1DE-2480-1335A7C610DC}"/>
              </a:ext>
            </a:extLst>
          </p:cNvPr>
          <p:cNvSpPr txBox="1"/>
          <p:nvPr/>
        </p:nvSpPr>
        <p:spPr>
          <a:xfrm>
            <a:off x="1116469" y="3668720"/>
            <a:ext cx="203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FF0066"/>
                </a:solidFill>
              </a:defRPr>
            </a:lvl1pPr>
          </a:lstStyle>
          <a:p>
            <a:r>
              <a:rPr lang="en-US" dirty="0"/>
              <a:t>a-b-a-b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9CE68C-A0CC-7439-D95C-22255406CF03}"/>
              </a:ext>
            </a:extLst>
          </p:cNvPr>
          <p:cNvSpPr txBox="1"/>
          <p:nvPr/>
        </p:nvSpPr>
        <p:spPr>
          <a:xfrm>
            <a:off x="3744716" y="1288458"/>
            <a:ext cx="357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66"/>
                </a:solidFill>
              </a:rPr>
              <a:t>Contoh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rima</a:t>
            </a:r>
            <a:r>
              <a:rPr lang="en-US" sz="2800" b="1" dirty="0" smtClean="0">
                <a:solidFill>
                  <a:srgbClr val="FF0066"/>
                </a:solidFill>
              </a:rPr>
              <a:t> a-a-b-b:</a:t>
            </a:r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D510D2-1AAB-93D6-77F7-0509873EA4B9}"/>
              </a:ext>
            </a:extLst>
          </p:cNvPr>
          <p:cNvSpPr txBox="1"/>
          <p:nvPr/>
        </p:nvSpPr>
        <p:spPr>
          <a:xfrm>
            <a:off x="3790250" y="1741864"/>
            <a:ext cx="5664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effectLst/>
              </a:rPr>
              <a:t>Tak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goyang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jiwaku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menahan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rintangan</a:t>
            </a:r>
            <a:r>
              <a:rPr lang="en-US" sz="2400" i="1" dirty="0">
                <a:effectLst/>
              </a:rPr>
              <a:t> (a)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err="1">
                <a:effectLst/>
              </a:rPr>
              <a:t>Tak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gentar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rakyatmu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berkorban</a:t>
            </a:r>
            <a:r>
              <a:rPr lang="en-US" sz="2400" i="1" dirty="0">
                <a:effectLst/>
              </a:rPr>
              <a:t> (a)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>
                <a:effectLst/>
              </a:rPr>
              <a:t>Sang </a:t>
            </a:r>
            <a:r>
              <a:rPr lang="en-US" sz="2400" i="1" dirty="0" err="1">
                <a:effectLst/>
              </a:rPr>
              <a:t>merah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putih</a:t>
            </a:r>
            <a:r>
              <a:rPr lang="en-US" sz="2400" i="1" dirty="0">
                <a:effectLst/>
              </a:rPr>
              <a:t> yang </a:t>
            </a:r>
            <a:r>
              <a:rPr lang="en-US" sz="2400" i="1" dirty="0" err="1">
                <a:effectLst/>
              </a:rPr>
              <a:t>perwira</a:t>
            </a:r>
            <a:r>
              <a:rPr lang="en-US" sz="2400" i="1" dirty="0">
                <a:effectLst/>
              </a:rPr>
              <a:t> (b)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err="1">
                <a:effectLst/>
              </a:rPr>
              <a:t>Berkibarkah</a:t>
            </a:r>
            <a:r>
              <a:rPr lang="en-US" sz="2400" i="1" dirty="0">
                <a:effectLst/>
              </a:rPr>
              <a:t> selama-</a:t>
            </a:r>
            <a:r>
              <a:rPr lang="en-US" sz="2400" i="1" dirty="0" err="1">
                <a:effectLst/>
              </a:rPr>
              <a:t>lamanya</a:t>
            </a:r>
            <a:r>
              <a:rPr lang="en-US" sz="2400" i="1" dirty="0">
                <a:effectLst/>
              </a:rPr>
              <a:t> (b)</a:t>
            </a:r>
            <a:endParaRPr lang="en-US" sz="2400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71FA5E-31DF-CFE8-B90E-D6C532AA97E7}"/>
              </a:ext>
            </a:extLst>
          </p:cNvPr>
          <p:cNvSpPr txBox="1"/>
          <p:nvPr/>
        </p:nvSpPr>
        <p:spPr>
          <a:xfrm>
            <a:off x="3790250" y="3311524"/>
            <a:ext cx="3791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/>
              <a:t>Berkibarlah</a:t>
            </a:r>
            <a:r>
              <a:rPr lang="en-US" sz="2000" b="1" i="1" dirty="0"/>
              <a:t> </a:t>
            </a:r>
            <a:r>
              <a:rPr lang="en-US" sz="2000" b="1" i="1" dirty="0" err="1"/>
              <a:t>Benderaku</a:t>
            </a:r>
            <a:r>
              <a:rPr lang="en-US" sz="2000" b="1" i="1" dirty="0"/>
              <a:t> – Ibu Sud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046230"/>
      </p:ext>
    </p:extLst>
  </p:cSld>
  <p:clrMapOvr>
    <a:masterClrMapping/>
  </p:clrMapOvr>
  <p:transition spd="med" advTm="15864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  <p:pic>
        <p:nvPicPr>
          <p:cNvPr id="6" name="Picture 2" descr="D:\Tere\KONTEN QR\BACKGROUND\kunin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0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938747" y="283851"/>
            <a:ext cx="5184201" cy="3835188"/>
            <a:chOff x="3556431" y="1394179"/>
            <a:chExt cx="4476781" cy="25717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431" y="1394179"/>
              <a:ext cx="4476781" cy="25717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4136873" y="2071223"/>
              <a:ext cx="3529731" cy="1217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Ayo, </a:t>
              </a:r>
              <a:r>
                <a:rPr lang="en-US" sz="2800" b="1" dirty="0" err="1">
                  <a:solidFill>
                    <a:srgbClr val="C00000"/>
                  </a:solidFill>
                </a:rPr>
                <a:t>bacalah</a:t>
              </a:r>
              <a:r>
                <a:rPr lang="en-US" sz="2800" b="1" dirty="0">
                  <a:solidFill>
                    <a:srgbClr val="C00000"/>
                  </a:solidFill>
                </a:rPr>
                <a:t> beberapa </a:t>
              </a:r>
              <a:r>
                <a:rPr lang="en-US" sz="2800" b="1" dirty="0" err="1">
                  <a:solidFill>
                    <a:srgbClr val="C00000"/>
                  </a:solidFill>
                </a:rPr>
                <a:t>paragraf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dari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suatu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teks</a:t>
              </a:r>
              <a:r>
                <a:rPr lang="en-US" sz="2800" b="1" dirty="0">
                  <a:solidFill>
                    <a:srgbClr val="C00000"/>
                  </a:solidFill>
                </a:rPr>
                <a:t> dan coba </a:t>
              </a:r>
              <a:r>
                <a:rPr lang="en-US" sz="2800" b="1" dirty="0" err="1">
                  <a:solidFill>
                    <a:srgbClr val="C00000"/>
                  </a:solidFill>
                </a:rPr>
                <a:t>identifikasi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</a:rPr>
                <a:t>jenis</a:t>
              </a:r>
              <a:r>
                <a:rPr lang="en-US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masing</a:t>
              </a:r>
              <a:r>
                <a:rPr lang="en-US" sz="2800" b="1" dirty="0" err="1">
                  <a:solidFill>
                    <a:srgbClr val="C00000"/>
                  </a:solidFill>
                </a:rPr>
                <a:t>-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masing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paragraf</a:t>
              </a:r>
              <a:r>
                <a:rPr lang="en-US" sz="2800" b="1" dirty="0">
                  <a:solidFill>
                    <a:srgbClr val="C00000"/>
                  </a:solidFill>
                </a:rPr>
                <a:t>.</a:t>
              </a:r>
            </a:p>
          </p:txBody>
        </p:sp>
      </p:grpSp>
      <p:pic>
        <p:nvPicPr>
          <p:cNvPr id="3074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8" cstate="print"/>
          <a:srcRect b="32516"/>
          <a:stretch>
            <a:fillRect/>
          </a:stretch>
        </p:blipFill>
        <p:spPr bwMode="auto">
          <a:xfrm>
            <a:off x="500034" y="733445"/>
            <a:ext cx="2582148" cy="40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60" y="151169"/>
            <a:ext cx="1584176" cy="51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528984"/>
      </p:ext>
    </p:extLst>
  </p:cSld>
  <p:clrMapOvr>
    <a:masterClrMapping/>
  </p:clrMapOvr>
  <p:transition spd="med" advClick="0" advTm="7999">
    <p:pull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83048"/>
            <a:ext cx="3635896" cy="42684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9512" y="205829"/>
            <a:ext cx="5571158" cy="781745"/>
            <a:chOff x="152400" y="214296"/>
            <a:chExt cx="5205418" cy="12410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5205418" cy="124103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76276" y="267070"/>
              <a:ext cx="4395790" cy="542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E. Fakta dan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Opini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58259" y="1322212"/>
            <a:ext cx="44261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600" b="1" dirty="0">
                <a:solidFill>
                  <a:srgbClr val="FF0066"/>
                </a:solidFill>
              </a:rPr>
              <a:t>Fakta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peristiwa</a:t>
            </a:r>
            <a:r>
              <a:rPr lang="en-US" sz="2800" dirty="0"/>
              <a:t> yang </a:t>
            </a:r>
            <a:r>
              <a:rPr lang="en-US" sz="2800" dirty="0" err="1"/>
              <a:t>benar-benar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tabLst>
                <a:tab pos="631825" algn="l"/>
              </a:tabLst>
            </a:pPr>
            <a:endParaRPr lang="en-US" sz="2800" dirty="0"/>
          </a:p>
          <a:p>
            <a:pPr>
              <a:tabLst>
                <a:tab pos="631825" algn="l"/>
              </a:tabLst>
            </a:pPr>
            <a:r>
              <a:rPr lang="en-US" sz="2800" dirty="0" err="1" smtClean="0"/>
              <a:t>Fakta</a:t>
            </a:r>
            <a:r>
              <a:rPr lang="en-US" sz="2800" dirty="0" smtClean="0"/>
              <a:t> </a:t>
            </a:r>
            <a:r>
              <a:rPr lang="en-US" sz="2800" dirty="0" err="1"/>
              <a:t>berisi</a:t>
            </a:r>
            <a:r>
              <a:rPr lang="en-US" sz="2800" dirty="0"/>
              <a:t> sesuatu yang </a:t>
            </a:r>
            <a:r>
              <a:rPr lang="en-US" sz="2800" dirty="0" err="1"/>
              <a:t>benar-benar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dan </a:t>
            </a:r>
            <a:r>
              <a:rPr lang="en-US" sz="2800" dirty="0" err="1"/>
              <a:t>memiliki</a:t>
            </a:r>
            <a:r>
              <a:rPr lang="en-US" sz="2800" dirty="0"/>
              <a:t> data yang </a:t>
            </a:r>
            <a:r>
              <a:rPr lang="en-US" sz="2800" dirty="0" err="1"/>
              <a:t>akurat</a:t>
            </a:r>
            <a:r>
              <a:rPr lang="en-US" sz="2800" dirty="0"/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34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24" y="1052110"/>
            <a:ext cx="3563888" cy="4183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9512" y="205829"/>
            <a:ext cx="5571158" cy="781745"/>
            <a:chOff x="152400" y="214296"/>
            <a:chExt cx="5205418" cy="12410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5205418" cy="124103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76276" y="267070"/>
              <a:ext cx="4395790" cy="542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E. Fakta dan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Opini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35896" y="1234134"/>
            <a:ext cx="49685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600" b="1" dirty="0" err="1">
                <a:solidFill>
                  <a:srgbClr val="FF0066"/>
                </a:solidFill>
              </a:rPr>
              <a:t>Opini</a:t>
            </a:r>
            <a:r>
              <a:rPr lang="en-US" sz="24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sikap</a:t>
            </a:r>
            <a:r>
              <a:rPr lang="en-US" sz="2800" dirty="0"/>
              <a:t> atau </a:t>
            </a:r>
            <a:r>
              <a:rPr lang="en-US" sz="2800" dirty="0" err="1"/>
              <a:t>pendapat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keadaan</a:t>
            </a:r>
            <a:r>
              <a:rPr lang="en-US" sz="2800" dirty="0"/>
              <a:t> yang </a:t>
            </a:r>
            <a:r>
              <a:rPr lang="en-US" sz="2800" dirty="0" err="1"/>
              <a:t>pernah</a:t>
            </a:r>
            <a:r>
              <a:rPr lang="en-US" sz="2800" dirty="0"/>
              <a:t> </a:t>
            </a:r>
            <a:r>
              <a:rPr lang="en-US" sz="2800" dirty="0" err="1"/>
              <a:t>ataupun</a:t>
            </a:r>
            <a:r>
              <a:rPr lang="en-US" sz="2800" dirty="0"/>
              <a:t> </a:t>
            </a:r>
            <a:r>
              <a:rPr lang="en-US" sz="2800" dirty="0" err="1"/>
              <a:t>belum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tabLst>
                <a:tab pos="631825" algn="l"/>
              </a:tabLst>
            </a:pPr>
            <a:endParaRPr lang="en-US" sz="2800" dirty="0"/>
          </a:p>
          <a:p>
            <a:pPr>
              <a:tabLst>
                <a:tab pos="631825" algn="l"/>
              </a:tabLst>
            </a:pPr>
            <a:r>
              <a:rPr lang="en-US" sz="2800" dirty="0" err="1" smtClean="0"/>
              <a:t>Pendapat</a:t>
            </a:r>
            <a:r>
              <a:rPr lang="en-US" sz="2800" dirty="0" smtClean="0"/>
              <a:t> </a:t>
            </a:r>
            <a:r>
              <a:rPr lang="en-US" sz="2800" dirty="0" err="1"/>
              <a:t>pribadi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dapat </a:t>
            </a:r>
            <a:r>
              <a:rPr lang="en-US" sz="2800" dirty="0" err="1"/>
              <a:t>benar</a:t>
            </a:r>
            <a:r>
              <a:rPr lang="en-US" sz="2800" dirty="0"/>
              <a:t> </a:t>
            </a:r>
            <a:r>
              <a:rPr lang="en-US" sz="2800" dirty="0" err="1"/>
              <a:t>bahkan</a:t>
            </a:r>
            <a:r>
              <a:rPr lang="en-US" sz="2800" dirty="0"/>
              <a:t> dapat juga salah.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7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0"/>
            <a:ext cx="9159876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49838"/>
            <a:ext cx="6543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000" b="1" dirty="0">
                <a:solidFill>
                  <a:srgbClr val="008080"/>
                </a:solidFill>
              </a:rPr>
              <a:t>Contoh </a:t>
            </a:r>
            <a:r>
              <a:rPr lang="en-US" sz="3000" b="1" dirty="0" err="1">
                <a:solidFill>
                  <a:srgbClr val="008080"/>
                </a:solidFill>
              </a:rPr>
              <a:t>fakta</a:t>
            </a:r>
            <a:r>
              <a:rPr lang="en-US" sz="3000" b="1" dirty="0">
                <a:solidFill>
                  <a:srgbClr val="008080"/>
                </a:solidFill>
              </a:rPr>
              <a:t> dan </a:t>
            </a:r>
            <a:r>
              <a:rPr lang="en-US" sz="3000" b="1" dirty="0" err="1">
                <a:solidFill>
                  <a:srgbClr val="008080"/>
                </a:solidFill>
              </a:rPr>
              <a:t>opini</a:t>
            </a:r>
            <a:r>
              <a:rPr lang="en-US" sz="3000" b="1" dirty="0">
                <a:solidFill>
                  <a:srgbClr val="008080"/>
                </a:solidFill>
              </a:rPr>
              <a:t> pada </a:t>
            </a:r>
            <a:r>
              <a:rPr lang="en-US" sz="3000" b="1" dirty="0" err="1">
                <a:solidFill>
                  <a:srgbClr val="008080"/>
                </a:solidFill>
              </a:rPr>
              <a:t>paragraf</a:t>
            </a:r>
            <a:r>
              <a:rPr lang="en-US" sz="3000" b="1" dirty="0">
                <a:solidFill>
                  <a:srgbClr val="008080"/>
                </a:solidFill>
              </a:rPr>
              <a:t>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3" name="Group 6"/>
          <p:cNvGrpSpPr/>
          <p:nvPr/>
        </p:nvGrpSpPr>
        <p:grpSpPr>
          <a:xfrm>
            <a:off x="1547664" y="973788"/>
            <a:ext cx="7084850" cy="3195923"/>
            <a:chOff x="3297207" y="712029"/>
            <a:chExt cx="5328670" cy="18573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4" name="Group 7"/>
            <p:cNvGrpSpPr/>
            <p:nvPr/>
          </p:nvGrpSpPr>
          <p:grpSpPr>
            <a:xfrm>
              <a:off x="3297207" y="712029"/>
              <a:ext cx="5328670" cy="1857388"/>
              <a:chOff x="4148879" y="934323"/>
              <a:chExt cx="5414616" cy="1857388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148879" y="934323"/>
                <a:ext cx="5414616" cy="1857388"/>
              </a:xfrm>
              <a:prstGeom prst="roundRect">
                <a:avLst/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270555" y="1077200"/>
                <a:ext cx="5171263" cy="1585316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476823" y="853631"/>
              <a:ext cx="4934451" cy="1556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363538"/>
              <a:r>
                <a:rPr lang="en-US" sz="2400" b="1" dirty="0">
                  <a:solidFill>
                    <a:srgbClr val="FFFF00"/>
                  </a:solidFill>
                </a:rPr>
                <a:t>(1) Ikan </a:t>
              </a:r>
              <a:r>
                <a:rPr lang="en-US" sz="2400" b="1" dirty="0" err="1">
                  <a:solidFill>
                    <a:srgbClr val="FFFF00"/>
                  </a:solidFill>
                </a:rPr>
                <a:t>laut</a:t>
              </a:r>
              <a:r>
                <a:rPr lang="en-US" sz="2400" b="1" dirty="0">
                  <a:solidFill>
                    <a:srgbClr val="FFFF00"/>
                  </a:solidFill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</a:rPr>
                <a:t>sudah</a:t>
              </a:r>
              <a:r>
                <a:rPr lang="en-US" sz="2400" b="1" dirty="0">
                  <a:solidFill>
                    <a:srgbClr val="FFFF00"/>
                  </a:solidFill>
                </a:rPr>
                <a:t> sangat </a:t>
              </a:r>
              <a:r>
                <a:rPr lang="en-US" sz="2400" b="1" dirty="0" err="1">
                  <a:solidFill>
                    <a:srgbClr val="FFFF00"/>
                  </a:solidFill>
                </a:rPr>
                <a:t>populer</a:t>
              </a:r>
              <a:r>
                <a:rPr lang="en-US" sz="2400" b="1" dirty="0">
                  <a:solidFill>
                    <a:srgbClr val="FFFF00"/>
                  </a:solidFill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</a:rPr>
                <a:t>karena</a:t>
              </a:r>
              <a:r>
                <a:rPr lang="en-US" sz="2400" b="1" dirty="0">
                  <a:solidFill>
                    <a:srgbClr val="FFFF00"/>
                  </a:solidFill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</a:rPr>
                <a:t>khasiatnya</a:t>
              </a:r>
              <a:r>
                <a:rPr lang="en-US" sz="2400" b="1" dirty="0">
                  <a:solidFill>
                    <a:srgbClr val="FFFF00"/>
                  </a:solidFill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</a:rPr>
                <a:t>untuk</a:t>
              </a:r>
              <a:r>
                <a:rPr lang="en-US" sz="2400" b="1" dirty="0">
                  <a:solidFill>
                    <a:srgbClr val="FFFF00"/>
                  </a:solidFill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</a:rPr>
                <a:t>perkembangan</a:t>
              </a:r>
              <a:r>
                <a:rPr lang="en-US" sz="2400" b="1" dirty="0">
                  <a:solidFill>
                    <a:srgbClr val="FFFF00"/>
                  </a:solidFill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</a:rPr>
                <a:t>otak</a:t>
              </a:r>
              <a:r>
                <a:rPr lang="en-US" sz="2400" b="1" dirty="0">
                  <a:solidFill>
                    <a:srgbClr val="FFFF00"/>
                  </a:solidFill>
                </a:rPr>
                <a:t> dan </a:t>
              </a:r>
              <a:r>
                <a:rPr lang="en-US" sz="2400" b="1" dirty="0" err="1">
                  <a:solidFill>
                    <a:srgbClr val="FFFF00"/>
                  </a:solidFill>
                </a:rPr>
                <a:t>kesehatan</a:t>
              </a:r>
              <a:r>
                <a:rPr lang="en-US" sz="2400" b="1" dirty="0">
                  <a:solidFill>
                    <a:srgbClr val="FFFF00"/>
                  </a:solidFill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</a:rPr>
                <a:t>jantung</a:t>
              </a:r>
              <a:r>
                <a:rPr lang="en-US" sz="2400" b="1" dirty="0">
                  <a:solidFill>
                    <a:srgbClr val="FFFF00"/>
                  </a:solidFill>
                </a:rPr>
                <a:t>. </a:t>
              </a:r>
              <a:r>
                <a:rPr lang="en-US" sz="2400" b="1" dirty="0">
                  <a:solidFill>
                    <a:srgbClr val="FFCC99"/>
                  </a:solidFill>
                </a:rPr>
                <a:t>(2) Adapun </a:t>
              </a:r>
              <a:r>
                <a:rPr lang="en-US" sz="2400" b="1" dirty="0" err="1">
                  <a:solidFill>
                    <a:srgbClr val="FFCC99"/>
                  </a:solidFill>
                </a:rPr>
                <a:t>kandungan</a:t>
              </a:r>
              <a:r>
                <a:rPr lang="en-US" sz="2400" b="1" dirty="0">
                  <a:solidFill>
                    <a:srgbClr val="FFCC99"/>
                  </a:solidFill>
                </a:rPr>
                <a:t> </a:t>
              </a:r>
              <a:r>
                <a:rPr lang="en-US" sz="2400" b="1" dirty="0" err="1">
                  <a:solidFill>
                    <a:srgbClr val="FFCC99"/>
                  </a:solidFill>
                </a:rPr>
                <a:t>nutrisi</a:t>
              </a:r>
              <a:r>
                <a:rPr lang="en-US" sz="2400" b="1" dirty="0">
                  <a:solidFill>
                    <a:srgbClr val="FFCC99"/>
                  </a:solidFill>
                </a:rPr>
                <a:t> </a:t>
              </a:r>
              <a:r>
                <a:rPr lang="en-US" sz="2400" b="1" dirty="0" err="1">
                  <a:solidFill>
                    <a:srgbClr val="FFCC99"/>
                  </a:solidFill>
                </a:rPr>
                <a:t>penting</a:t>
              </a:r>
              <a:r>
                <a:rPr lang="en-US" sz="2400" b="1" dirty="0">
                  <a:solidFill>
                    <a:srgbClr val="FFCC99"/>
                  </a:solidFill>
                </a:rPr>
                <a:t> dalam ikan </a:t>
              </a:r>
              <a:r>
                <a:rPr lang="en-US" sz="2400" b="1" dirty="0" err="1">
                  <a:solidFill>
                    <a:srgbClr val="FFCC99"/>
                  </a:solidFill>
                </a:rPr>
                <a:t>laut</a:t>
              </a:r>
              <a:r>
                <a:rPr lang="en-US" sz="2400" b="1" dirty="0">
                  <a:solidFill>
                    <a:srgbClr val="FFCC99"/>
                  </a:solidFill>
                </a:rPr>
                <a:t>, yaitu protein, vitamin D, dan </a:t>
              </a:r>
              <a:r>
                <a:rPr lang="en-US" sz="2400" b="1" dirty="0" err="1">
                  <a:solidFill>
                    <a:srgbClr val="FFCC99"/>
                  </a:solidFill>
                </a:rPr>
                <a:t>sumber</a:t>
              </a:r>
              <a:r>
                <a:rPr lang="en-US" sz="2400" b="1" dirty="0">
                  <a:solidFill>
                    <a:srgbClr val="FFCC99"/>
                  </a:solidFill>
                </a:rPr>
                <a:t> omega-3 </a:t>
              </a:r>
              <a:r>
                <a:rPr lang="en-US" sz="2400" b="1" dirty="0" err="1">
                  <a:solidFill>
                    <a:srgbClr val="FFCC99"/>
                  </a:solidFill>
                </a:rPr>
                <a:t>terbaik</a:t>
              </a:r>
              <a:r>
                <a:rPr lang="en-US" sz="2400" b="1" dirty="0">
                  <a:solidFill>
                    <a:srgbClr val="FFCC99"/>
                  </a:solidFill>
                </a:rPr>
                <a:t>. (3) Beberapa </a:t>
              </a:r>
              <a:r>
                <a:rPr lang="en-US" sz="2400" b="1" dirty="0" err="1">
                  <a:solidFill>
                    <a:srgbClr val="FFCC99"/>
                  </a:solidFill>
                </a:rPr>
                <a:t>jenis</a:t>
              </a:r>
              <a:r>
                <a:rPr lang="en-US" sz="2400" b="1" dirty="0">
                  <a:solidFill>
                    <a:srgbClr val="FFCC99"/>
                  </a:solidFill>
                </a:rPr>
                <a:t> ikan seperti salmon dan tuna </a:t>
              </a:r>
              <a:r>
                <a:rPr lang="en-US" sz="2400" b="1" dirty="0" err="1">
                  <a:solidFill>
                    <a:srgbClr val="FFCC99"/>
                  </a:solidFill>
                </a:rPr>
                <a:t>memiliki</a:t>
              </a:r>
              <a:r>
                <a:rPr lang="en-US" sz="2400" b="1" dirty="0">
                  <a:solidFill>
                    <a:srgbClr val="FFCC99"/>
                  </a:solidFill>
                </a:rPr>
                <a:t> </a:t>
              </a:r>
              <a:r>
                <a:rPr lang="en-US" sz="2400" b="1" dirty="0" err="1">
                  <a:solidFill>
                    <a:srgbClr val="FFCC99"/>
                  </a:solidFill>
                </a:rPr>
                <a:t>nutrisi</a:t>
              </a:r>
              <a:r>
                <a:rPr lang="en-US" sz="2400" b="1" dirty="0">
                  <a:solidFill>
                    <a:srgbClr val="FFCC99"/>
                  </a:solidFill>
                </a:rPr>
                <a:t> omega-3 lebih </a:t>
              </a:r>
              <a:r>
                <a:rPr lang="en-US" sz="2400" b="1" dirty="0" err="1">
                  <a:solidFill>
                    <a:srgbClr val="FFCC99"/>
                  </a:solidFill>
                </a:rPr>
                <a:t>tinggi</a:t>
              </a:r>
              <a:r>
                <a:rPr lang="en-US" sz="2400" b="1" dirty="0">
                  <a:solidFill>
                    <a:srgbClr val="FFCC99"/>
                  </a:solidFill>
                </a:rPr>
                <a:t> </a:t>
              </a:r>
              <a:r>
                <a:rPr lang="en-US" sz="2400" b="1" dirty="0" err="1">
                  <a:solidFill>
                    <a:srgbClr val="FFCC99"/>
                  </a:solidFill>
                </a:rPr>
                <a:t>dari</a:t>
              </a:r>
              <a:r>
                <a:rPr lang="en-US" sz="2400" b="1" dirty="0">
                  <a:solidFill>
                    <a:srgbClr val="FFCC99"/>
                  </a:solidFill>
                </a:rPr>
                <a:t> </a:t>
              </a:r>
              <a:r>
                <a:rPr lang="en-US" sz="2400" b="1" dirty="0" err="1">
                  <a:solidFill>
                    <a:srgbClr val="FFCC99"/>
                  </a:solidFill>
                </a:rPr>
                <a:t>jenis</a:t>
              </a:r>
              <a:r>
                <a:rPr lang="en-US" sz="2400" b="1" dirty="0">
                  <a:solidFill>
                    <a:srgbClr val="FFCC99"/>
                  </a:solidFill>
                </a:rPr>
                <a:t> ikan yang lainnya.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6B56C6B-914F-95B1-009E-6F12180633B6}"/>
              </a:ext>
            </a:extLst>
          </p:cNvPr>
          <p:cNvCxnSpPr>
            <a:cxnSpLocks/>
          </p:cNvCxnSpPr>
          <p:nvPr/>
        </p:nvCxnSpPr>
        <p:spPr>
          <a:xfrm flipH="1">
            <a:off x="1331640" y="1491630"/>
            <a:ext cx="7920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E65C85A-782A-FE20-FF85-61867318AF0B}"/>
              </a:ext>
            </a:extLst>
          </p:cNvPr>
          <p:cNvSpPr txBox="1"/>
          <p:nvPr/>
        </p:nvSpPr>
        <p:spPr>
          <a:xfrm>
            <a:off x="251520" y="1076131"/>
            <a:ext cx="46668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F4664"/>
                </a:solidFill>
              </a:rPr>
              <a:t>Kalimat</a:t>
            </a:r>
            <a:r>
              <a:rPr lang="en-US" sz="2400" b="1" dirty="0">
                <a:solidFill>
                  <a:srgbClr val="0F4664"/>
                </a:solidFill>
              </a:rPr>
              <a:t> </a:t>
            </a:r>
          </a:p>
          <a:p>
            <a:r>
              <a:rPr lang="en-US" sz="2400" b="1" dirty="0" err="1">
                <a:solidFill>
                  <a:srgbClr val="0F4664"/>
                </a:solidFill>
              </a:rPr>
              <a:t>Opini</a:t>
            </a:r>
            <a:endParaRPr lang="en-US" sz="2400" b="1" dirty="0">
              <a:solidFill>
                <a:srgbClr val="0F4664"/>
              </a:solidFill>
            </a:endParaRPr>
          </a:p>
          <a:p>
            <a:r>
              <a:rPr lang="en-US" sz="2400" b="1" dirty="0">
                <a:solidFill>
                  <a:srgbClr val="0F4664"/>
                </a:solidFill>
              </a:rPr>
              <a:t>(1)</a:t>
            </a:r>
            <a:endParaRPr lang="en-US" sz="2400" dirty="0">
              <a:solidFill>
                <a:srgbClr val="0F466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EBED3A-BE6D-F74C-FF58-BDBEF1FF00D7}"/>
              </a:ext>
            </a:extLst>
          </p:cNvPr>
          <p:cNvSpPr txBox="1"/>
          <p:nvPr/>
        </p:nvSpPr>
        <p:spPr>
          <a:xfrm>
            <a:off x="3803780" y="4240778"/>
            <a:ext cx="4666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8080"/>
                </a:solidFill>
              </a:rPr>
              <a:t>Kalimat</a:t>
            </a:r>
            <a:r>
              <a:rPr lang="en-US" sz="2400" b="1" dirty="0">
                <a:solidFill>
                  <a:srgbClr val="008080"/>
                </a:solidFill>
              </a:rPr>
              <a:t> Fakta (2) dan (3)</a:t>
            </a:r>
            <a:endParaRPr lang="en-US" sz="2400" dirty="0">
              <a:solidFill>
                <a:srgbClr val="00808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254CD2-A47D-D75F-0495-D44A7008229F}"/>
              </a:ext>
            </a:extLst>
          </p:cNvPr>
          <p:cNvCxnSpPr>
            <a:cxnSpLocks/>
          </p:cNvCxnSpPr>
          <p:nvPr/>
        </p:nvCxnSpPr>
        <p:spPr>
          <a:xfrm>
            <a:off x="6300192" y="3895093"/>
            <a:ext cx="0" cy="4239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Tere\KONTEN QR\BACKGROUND\ruang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3"/>
          <a:stretch>
            <a:fillRect/>
          </a:stretch>
        </p:blipFill>
        <p:spPr bwMode="auto">
          <a:xfrm flipH="1">
            <a:off x="-36512" y="-18"/>
            <a:ext cx="9180544" cy="51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0962" y="214296"/>
            <a:ext cx="9387582" cy="1201422"/>
            <a:chOff x="152400" y="214296"/>
            <a:chExt cx="8277252" cy="12014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6215106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5" y="267070"/>
              <a:ext cx="7753377" cy="1148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F. </a:t>
              </a:r>
              <a:r>
                <a:rPr lang="en-US" sz="32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Menulis</a:t>
              </a: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dan </a:t>
              </a:r>
              <a:r>
                <a:rPr lang="en-US" sz="32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Swasunting</a:t>
              </a: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Cerita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5666" y="1136690"/>
            <a:ext cx="4699797" cy="1692771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66"/>
                </a:solidFill>
              </a:rPr>
              <a:t>Saat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menulis</a:t>
            </a:r>
            <a:r>
              <a:rPr lang="en-US" sz="2600" b="1" dirty="0">
                <a:solidFill>
                  <a:srgbClr val="FF0066"/>
                </a:solidFill>
              </a:rPr>
              <a:t> cerita, </a:t>
            </a:r>
            <a:r>
              <a:rPr lang="en-US" sz="2600" b="1" dirty="0" err="1">
                <a:solidFill>
                  <a:srgbClr val="FF0066"/>
                </a:solidFill>
              </a:rPr>
              <a:t>gunakan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ketentuan</a:t>
            </a:r>
            <a:r>
              <a:rPr lang="en-US" sz="2600" b="1" dirty="0">
                <a:solidFill>
                  <a:srgbClr val="008080"/>
                </a:solidFill>
              </a:rPr>
              <a:t> dan </a:t>
            </a:r>
            <a:r>
              <a:rPr lang="en-US" sz="2600" b="1" dirty="0" err="1">
                <a:solidFill>
                  <a:srgbClr val="008080"/>
                </a:solidFill>
              </a:rPr>
              <a:t>kaidah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penggunaan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bahasa</a:t>
            </a:r>
            <a:r>
              <a:rPr lang="en-US" sz="2600" b="1" dirty="0">
                <a:solidFill>
                  <a:srgbClr val="008080"/>
                </a:solidFill>
              </a:rPr>
              <a:t> Indonesia </a:t>
            </a:r>
            <a:r>
              <a:rPr lang="en-US" sz="2600" b="1" dirty="0">
                <a:solidFill>
                  <a:srgbClr val="FF0066"/>
                </a:solidFill>
              </a:rPr>
              <a:t>yang kamu </a:t>
            </a:r>
            <a:r>
              <a:rPr lang="en-US" sz="2600" b="1" dirty="0" err="1">
                <a:solidFill>
                  <a:srgbClr val="FF0066"/>
                </a:solidFill>
              </a:rPr>
              <a:t>pelajari</a:t>
            </a:r>
            <a:r>
              <a:rPr lang="en-US" sz="2600" b="1" dirty="0">
                <a:solidFill>
                  <a:srgbClr val="FF0066"/>
                </a:solidFill>
              </a:rPr>
              <a:t> sebelumnya. </a:t>
            </a:r>
            <a:endParaRPr lang="en-US" sz="2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662" y="3089331"/>
            <a:ext cx="4700801" cy="892552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600" b="1" dirty="0">
                <a:solidFill>
                  <a:srgbClr val="0070C0"/>
                </a:solidFill>
              </a:rPr>
              <a:t>Menyunting artinya </a:t>
            </a:r>
            <a:r>
              <a:rPr lang="sv-SE" sz="2600" b="1" dirty="0">
                <a:solidFill>
                  <a:srgbClr val="C00000"/>
                </a:solidFill>
              </a:rPr>
              <a:t>memeriksa dan memperbaiki tulisan.</a:t>
            </a:r>
            <a:endParaRPr lang="en-US" sz="2600" b="1" dirty="0">
              <a:solidFill>
                <a:srgbClr val="C00000"/>
              </a:solidFill>
            </a:endParaRPr>
          </a:p>
        </p:txBody>
      </p:sp>
      <p:pic>
        <p:nvPicPr>
          <p:cNvPr id="13" name="Picture 3" descr="G:\Template Bupena Merdeka (Konten QR-Media mengajar)\WARNA BUPENA 1A\BAHASA INDONESIA\BAB 1\a16 Gb menulis di meja ada alat tulis F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773181"/>
            <a:ext cx="4143372" cy="3030817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01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Circles and an organic shape">
            <a:extLst>
              <a:ext uri="{FF2B5EF4-FFF2-40B4-BE49-F238E27FC236}">
                <a16:creationId xmlns:a16="http://schemas.microsoft.com/office/drawing/2014/main" id="{4B31C554-8AA8-916E-77DF-26A0FDCB3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692696" y="2400731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395536" y="33950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</a:rPr>
              <a:t>Menulis</a:t>
            </a:r>
            <a:r>
              <a:rPr lang="en-US" sz="3200" b="1" dirty="0">
                <a:solidFill>
                  <a:srgbClr val="FF0066"/>
                </a:solidFill>
              </a:rPr>
              <a:t> Cerita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94B24E-5C9F-7187-BFD8-66CCC7F73B76}"/>
              </a:ext>
            </a:extLst>
          </p:cNvPr>
          <p:cNvSpPr txBox="1"/>
          <p:nvPr/>
        </p:nvSpPr>
        <p:spPr>
          <a:xfrm>
            <a:off x="1043608" y="3255800"/>
            <a:ext cx="5790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Contoh: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penggunaan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bahasa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baku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, kata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sambung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, kata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depan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awalan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, dan lain-lain.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23B0F8-57B8-BAA0-497A-CF951FC86DBB}"/>
              </a:ext>
            </a:extLst>
          </p:cNvPr>
          <p:cNvSpPr/>
          <p:nvPr/>
        </p:nvSpPr>
        <p:spPr>
          <a:xfrm>
            <a:off x="395711" y="1087960"/>
            <a:ext cx="5904481" cy="1915838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2"/>
                </a:solidFill>
              </a:rPr>
              <a:t>Perhatikan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penulisan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huruf</a:t>
            </a:r>
            <a:r>
              <a:rPr lang="en-US" sz="2800" b="1" dirty="0">
                <a:solidFill>
                  <a:srgbClr val="008080"/>
                </a:solidFill>
              </a:rPr>
              <a:t>, </a:t>
            </a:r>
            <a:r>
              <a:rPr lang="en-US" sz="2800" b="1" dirty="0" err="1">
                <a:solidFill>
                  <a:srgbClr val="008080"/>
                </a:solidFill>
              </a:rPr>
              <a:t>ejaan</a:t>
            </a:r>
            <a:r>
              <a:rPr lang="en-US" sz="2800" b="1" dirty="0">
                <a:solidFill>
                  <a:srgbClr val="008080"/>
                </a:solidFill>
              </a:rPr>
              <a:t>, </a:t>
            </a:r>
            <a:r>
              <a:rPr lang="en-US" sz="2800" b="1" dirty="0" err="1">
                <a:solidFill>
                  <a:srgbClr val="008080"/>
                </a:solidFill>
              </a:rPr>
              <a:t>tanda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baca</a:t>
            </a:r>
            <a:r>
              <a:rPr lang="en-US" sz="2800" b="1" dirty="0">
                <a:solidFill>
                  <a:srgbClr val="008080"/>
                </a:solidFill>
              </a:rPr>
              <a:t>, </a:t>
            </a:r>
            <a:r>
              <a:rPr lang="en-US" sz="2800" b="1" dirty="0" err="1">
                <a:solidFill>
                  <a:srgbClr val="008080"/>
                </a:solidFill>
              </a:rPr>
              <a:t>diksi</a:t>
            </a:r>
            <a:r>
              <a:rPr lang="en-US" sz="2800" b="1" dirty="0">
                <a:solidFill>
                  <a:srgbClr val="008080"/>
                </a:solidFill>
              </a:rPr>
              <a:t>, dan </a:t>
            </a:r>
            <a:r>
              <a:rPr lang="en-US" sz="2800" b="1" dirty="0" err="1">
                <a:solidFill>
                  <a:srgbClr val="008080"/>
                </a:solidFill>
              </a:rPr>
              <a:t>unsur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kalimat</a:t>
            </a:r>
            <a:r>
              <a:rPr lang="en-US" sz="2800" b="1" dirty="0">
                <a:solidFill>
                  <a:srgbClr val="008080"/>
                </a:solidFill>
              </a:rPr>
              <a:t> lainnya.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09637-6A12-0913-79C0-49B78379523A}"/>
              </a:ext>
            </a:extLst>
          </p:cNvPr>
          <p:cNvSpPr txBox="1"/>
          <p:nvPr/>
        </p:nvSpPr>
        <p:spPr>
          <a:xfrm>
            <a:off x="6516216" y="1805263"/>
            <a:ext cx="238431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/>
              <a:t>Tulislah</a:t>
            </a:r>
            <a:r>
              <a:rPr lang="en-US" sz="2600" b="1" dirty="0"/>
              <a:t> juga </a:t>
            </a:r>
            <a:r>
              <a:rPr lang="en-US" sz="2600" b="1" dirty="0" err="1">
                <a:solidFill>
                  <a:srgbClr val="008080"/>
                </a:solidFill>
              </a:rPr>
              <a:t>struktur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awal</a:t>
            </a:r>
            <a:r>
              <a:rPr lang="en-US" sz="2600" b="1" dirty="0"/>
              <a:t>, </a:t>
            </a:r>
            <a:r>
              <a:rPr lang="en-US" sz="2600" b="1" dirty="0" err="1">
                <a:solidFill>
                  <a:srgbClr val="7030A0"/>
                </a:solidFill>
              </a:rPr>
              <a:t>tengah</a:t>
            </a:r>
            <a:r>
              <a:rPr lang="en-US" sz="2600" b="1" dirty="0"/>
              <a:t>, dan </a:t>
            </a:r>
            <a:r>
              <a:rPr lang="en-US" sz="2600" b="1" dirty="0" err="1">
                <a:solidFill>
                  <a:srgbClr val="0F4664"/>
                </a:solidFill>
              </a:rPr>
              <a:t>akhir</a:t>
            </a:r>
            <a:r>
              <a:rPr lang="en-US" sz="2600" b="1" dirty="0">
                <a:solidFill>
                  <a:srgbClr val="0F4664"/>
                </a:solidFill>
              </a:rPr>
              <a:t> cerita.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388807"/>
      </p:ext>
    </p:extLst>
  </p:cSld>
  <p:clrMapOvr>
    <a:masterClrMapping/>
  </p:clrMapOvr>
  <p:transition spd="med" advTm="15864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Circles and an organic shape">
            <a:extLst>
              <a:ext uri="{FF2B5EF4-FFF2-40B4-BE49-F238E27FC236}">
                <a16:creationId xmlns:a16="http://schemas.microsoft.com/office/drawing/2014/main" id="{4B31C554-8AA8-916E-77DF-26A0FDCB3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692696" y="2400731"/>
            <a:ext cx="3150096" cy="315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EADB6-8DFA-F35F-3FBD-2D3CC63346E9}"/>
              </a:ext>
            </a:extLst>
          </p:cNvPr>
          <p:cNvSpPr txBox="1"/>
          <p:nvPr/>
        </p:nvSpPr>
        <p:spPr>
          <a:xfrm>
            <a:off x="395536" y="33950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</a:rPr>
              <a:t>Menyunting</a:t>
            </a:r>
            <a:r>
              <a:rPr lang="en-US" sz="3200" b="1" dirty="0">
                <a:solidFill>
                  <a:srgbClr val="FF0066"/>
                </a:solidFill>
              </a:rPr>
              <a:t> Cerita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94B24E-5C9F-7187-BFD8-66CCC7F73B76}"/>
              </a:ext>
            </a:extLst>
          </p:cNvPr>
          <p:cNvSpPr txBox="1"/>
          <p:nvPr/>
        </p:nvSpPr>
        <p:spPr>
          <a:xfrm>
            <a:off x="1259632" y="2669349"/>
            <a:ext cx="59044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70C0"/>
                </a:solidFill>
              </a:rPr>
              <a:t>Gunakan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Pedoman</a:t>
            </a:r>
            <a:r>
              <a:rPr lang="en-US" sz="2600" b="1" dirty="0">
                <a:solidFill>
                  <a:srgbClr val="FF0066"/>
                </a:solidFill>
              </a:rPr>
              <a:t> Umum </a:t>
            </a:r>
          </a:p>
          <a:p>
            <a:r>
              <a:rPr lang="en-US" sz="2600" b="1" dirty="0" err="1">
                <a:solidFill>
                  <a:srgbClr val="FF0066"/>
                </a:solidFill>
              </a:rPr>
              <a:t>Ejaan</a:t>
            </a:r>
            <a:r>
              <a:rPr lang="en-US" sz="2600" b="1" dirty="0">
                <a:solidFill>
                  <a:srgbClr val="FF0066"/>
                </a:solidFill>
              </a:rPr>
              <a:t> Bahasa Indonesia (PUEBI) </a:t>
            </a:r>
            <a:r>
              <a:rPr lang="en-US" sz="2600" b="1" dirty="0">
                <a:solidFill>
                  <a:srgbClr val="0070C0"/>
                </a:solidFill>
              </a:rPr>
              <a:t>dan </a:t>
            </a:r>
            <a:r>
              <a:rPr lang="en-US" sz="2600" b="1" dirty="0" err="1">
                <a:solidFill>
                  <a:srgbClr val="008080"/>
                </a:solidFill>
              </a:rPr>
              <a:t>Kamus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Besar</a:t>
            </a:r>
            <a:r>
              <a:rPr lang="en-US" sz="2600" b="1" dirty="0">
                <a:solidFill>
                  <a:srgbClr val="008080"/>
                </a:solidFill>
              </a:rPr>
              <a:t> Bahasa Indonesia (KBBI) </a:t>
            </a:r>
          </a:p>
          <a:p>
            <a:r>
              <a:rPr lang="en-US" sz="2600" b="1" dirty="0" err="1">
                <a:solidFill>
                  <a:srgbClr val="0070C0"/>
                </a:solidFill>
              </a:rPr>
              <a:t>untuk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memeriksanya</a:t>
            </a:r>
            <a:r>
              <a:rPr lang="en-US" sz="2600" b="1" dirty="0">
                <a:solidFill>
                  <a:srgbClr val="0070C0"/>
                </a:solidFill>
              </a:rPr>
              <a:t>.</a:t>
            </a:r>
            <a:endParaRPr 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23B0F8-57B8-BAA0-497A-CF951FC86DBB}"/>
              </a:ext>
            </a:extLst>
          </p:cNvPr>
          <p:cNvSpPr/>
          <p:nvPr/>
        </p:nvSpPr>
        <p:spPr>
          <a:xfrm>
            <a:off x="395536" y="1087960"/>
            <a:ext cx="5184401" cy="1312771"/>
          </a:xfrm>
          <a:prstGeom prst="roundRect">
            <a:avLst/>
          </a:prstGeom>
          <a:solidFill>
            <a:srgbClr val="FFFF99"/>
          </a:solidFill>
          <a:ln>
            <a:solidFill>
              <a:srgbClr val="FFF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2"/>
                </a:solidFill>
              </a:rPr>
              <a:t>Periksa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jalan</a:t>
            </a:r>
            <a:r>
              <a:rPr lang="en-US" sz="2800" b="1" dirty="0">
                <a:solidFill>
                  <a:srgbClr val="7030A0"/>
                </a:solidFill>
              </a:rPr>
              <a:t> cerita dan </a:t>
            </a:r>
            <a:r>
              <a:rPr lang="en-US" sz="2800" b="1" dirty="0" err="1">
                <a:solidFill>
                  <a:srgbClr val="7030A0"/>
                </a:solidFill>
              </a:rPr>
              <a:t>kaidah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bahasa</a:t>
            </a:r>
            <a:r>
              <a:rPr lang="en-US" sz="2800" b="1" dirty="0">
                <a:solidFill>
                  <a:srgbClr val="7030A0"/>
                </a:solidFill>
              </a:rPr>
              <a:t> Indonesia yang </a:t>
            </a:r>
            <a:r>
              <a:rPr lang="en-US" sz="2800" b="1" dirty="0" err="1">
                <a:solidFill>
                  <a:srgbClr val="7030A0"/>
                </a:solidFill>
              </a:rPr>
              <a:t>tepat</a:t>
            </a:r>
            <a:r>
              <a:rPr lang="en-US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09637-6A12-0913-79C0-49B78379523A}"/>
              </a:ext>
            </a:extLst>
          </p:cNvPr>
          <p:cNvSpPr txBox="1"/>
          <p:nvPr/>
        </p:nvSpPr>
        <p:spPr>
          <a:xfrm>
            <a:off x="5868144" y="1084732"/>
            <a:ext cx="298782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600" b="1" dirty="0"/>
              <a:t>Menyunting tulisan sendiri disebut </a:t>
            </a:r>
            <a:r>
              <a:rPr lang="it-IT" sz="2600" b="1" dirty="0">
                <a:solidFill>
                  <a:srgbClr val="008080"/>
                </a:solidFill>
              </a:rPr>
              <a:t>swasunting.</a:t>
            </a:r>
            <a:endParaRPr lang="en-US" sz="2600" b="1" dirty="0">
              <a:solidFill>
                <a:srgbClr val="00808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548234"/>
      </p:ext>
    </p:extLst>
  </p:cSld>
  <p:clrMapOvr>
    <a:masterClrMapping/>
  </p:clrMapOvr>
  <p:transition spd="med" advTm="15864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135508"/>
            <a:ext cx="6224016" cy="3934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2D7BA6-64A8-5FBB-B570-FF05CCE03ECB}"/>
              </a:ext>
            </a:extLst>
          </p:cNvPr>
          <p:cNvSpPr txBox="1"/>
          <p:nvPr/>
        </p:nvSpPr>
        <p:spPr>
          <a:xfrm>
            <a:off x="3145987" y="598583"/>
            <a:ext cx="60121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66"/>
                </a:solidFill>
              </a:rPr>
              <a:t>Syair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lagu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400" dirty="0"/>
              <a:t>dapat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pengalaman</a:t>
            </a:r>
            <a:r>
              <a:rPr lang="en-US" sz="2400" dirty="0"/>
              <a:t>,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sehari-hari</a:t>
            </a:r>
            <a:r>
              <a:rPr lang="en-US" sz="2400" dirty="0"/>
              <a:t>, 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en-US" sz="2400" dirty="0" err="1"/>
              <a:t>sekitar</a:t>
            </a:r>
            <a:r>
              <a:rPr lang="en-US" sz="2400" dirty="0"/>
              <a:t>, semangat </a:t>
            </a:r>
            <a:r>
              <a:rPr lang="en-US" sz="2400" dirty="0" err="1"/>
              <a:t>nasionalisme</a:t>
            </a:r>
            <a:r>
              <a:rPr lang="en-US" sz="2400" dirty="0"/>
              <a:t>, dan lain-lain. </a:t>
            </a:r>
          </a:p>
          <a:p>
            <a:endParaRPr lang="en-US" sz="2400" dirty="0"/>
          </a:p>
          <a:p>
            <a:pPr lvl="4"/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9BEF3D-9CB0-BD23-FE4E-6C090E83D29B}"/>
              </a:ext>
            </a:extLst>
          </p:cNvPr>
          <p:cNvSpPr txBox="1"/>
          <p:nvPr/>
        </p:nvSpPr>
        <p:spPr>
          <a:xfrm>
            <a:off x="4716016" y="1996681"/>
            <a:ext cx="44279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Syair</a:t>
            </a:r>
            <a:r>
              <a:rPr lang="en-US" sz="2400" dirty="0"/>
              <a:t> </a:t>
            </a:r>
            <a:r>
              <a:rPr lang="en-US" sz="2400" dirty="0" err="1"/>
              <a:t>lagu</a:t>
            </a:r>
            <a:r>
              <a:rPr lang="en-US" sz="2400" dirty="0"/>
              <a:t> juga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dijadikan</a:t>
            </a:r>
            <a:r>
              <a:rPr lang="en-US" sz="2400" dirty="0"/>
              <a:t> </a:t>
            </a:r>
            <a:r>
              <a:rPr lang="en-US" sz="2400" dirty="0" err="1"/>
              <a:t>sarana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dan </a:t>
            </a:r>
            <a:r>
              <a:rPr lang="en-US" sz="2400" dirty="0" err="1"/>
              <a:t>edukasi</a:t>
            </a:r>
            <a:r>
              <a:rPr lang="en-US" sz="2400" dirty="0"/>
              <a:t>. </a:t>
            </a:r>
          </a:p>
          <a:p>
            <a:r>
              <a:rPr lang="en-US" sz="2400" dirty="0"/>
              <a:t>Jika </a:t>
            </a:r>
            <a:r>
              <a:rPr lang="en-US" sz="2400" dirty="0" err="1"/>
              <a:t>menyimak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, </a:t>
            </a:r>
            <a:r>
              <a:rPr lang="en-US" sz="2400" dirty="0" err="1"/>
              <a:t>kamu</a:t>
            </a:r>
            <a:r>
              <a:rPr lang="en-US" sz="2400" dirty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lagu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syair</a:t>
            </a:r>
            <a:r>
              <a:rPr lang="en-US" sz="2400" dirty="0"/>
              <a:t> </a:t>
            </a:r>
            <a:r>
              <a:rPr lang="en-US" sz="2400" dirty="0" err="1"/>
              <a:t>lagu</a:t>
            </a:r>
            <a:r>
              <a:rPr lang="en-US" sz="2400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8596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7864" y="339502"/>
            <a:ext cx="6937880" cy="4788944"/>
          </a:xfrm>
          <a:prstGeom prst="rect">
            <a:avLst/>
          </a:prstGeom>
        </p:spPr>
      </p:pic>
      <p:pic>
        <p:nvPicPr>
          <p:cNvPr id="10" name="Graphic 9" descr="A splash">
            <a:extLst>
              <a:ext uri="{FF2B5EF4-FFF2-40B4-BE49-F238E27FC236}">
                <a16:creationId xmlns:a16="http://schemas.microsoft.com/office/drawing/2014/main" id="{64964A32-E685-F48B-76DB-76B8A53F63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716280" y="-770604"/>
            <a:ext cx="45720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" y="4589134"/>
            <a:ext cx="9144000" cy="554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3300CD-FEA4-3E50-63C5-C382A643A261}"/>
              </a:ext>
            </a:extLst>
          </p:cNvPr>
          <p:cNvSpPr txBox="1"/>
          <p:nvPr/>
        </p:nvSpPr>
        <p:spPr>
          <a:xfrm>
            <a:off x="683568" y="1799102"/>
            <a:ext cx="5688630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fi-FI" sz="2800" b="1" dirty="0">
                <a:solidFill>
                  <a:srgbClr val="990033"/>
                </a:solidFill>
              </a:rPr>
              <a:t>1. </a:t>
            </a:r>
            <a:r>
              <a:rPr lang="fi-FI" sz="2800" b="1" dirty="0" smtClean="0">
                <a:solidFill>
                  <a:srgbClr val="990033"/>
                </a:solidFill>
              </a:rPr>
              <a:t>Dengarkan </a:t>
            </a:r>
            <a:r>
              <a:rPr lang="fi-FI" sz="2800" b="1" dirty="0">
                <a:solidFill>
                  <a:srgbClr val="990033"/>
                </a:solidFill>
              </a:rPr>
              <a:t>lagu dengan cermat.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FD9A31-9603-46FF-7D1C-F0DFE24F41EE}"/>
              </a:ext>
            </a:extLst>
          </p:cNvPr>
          <p:cNvSpPr txBox="1"/>
          <p:nvPr/>
        </p:nvSpPr>
        <p:spPr>
          <a:xfrm>
            <a:off x="1162801" y="346899"/>
            <a:ext cx="6337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en-US" sz="3600" b="1" dirty="0">
                <a:solidFill>
                  <a:srgbClr val="7030A0"/>
                </a:solidFill>
              </a:rPr>
              <a:t>Langkah </a:t>
            </a:r>
            <a:r>
              <a:rPr lang="en-US" sz="3600" b="1" dirty="0" err="1">
                <a:solidFill>
                  <a:srgbClr val="7030A0"/>
                </a:solidFill>
              </a:rPr>
              <a:t>untuk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Menjelaskan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Gagasan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Lagu</a:t>
            </a:r>
            <a:endParaRPr lang="id-ID" sz="3600" b="1" dirty="0">
              <a:solidFill>
                <a:srgbClr val="FF006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220DE7-F010-6ED0-39E2-86266F82D8F7}"/>
              </a:ext>
            </a:extLst>
          </p:cNvPr>
          <p:cNvSpPr txBox="1"/>
          <p:nvPr/>
        </p:nvSpPr>
        <p:spPr>
          <a:xfrm>
            <a:off x="706451" y="2827207"/>
            <a:ext cx="5688630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fi-FI" sz="2800" b="1" dirty="0">
                <a:solidFill>
                  <a:srgbClr val="990033"/>
                </a:solidFill>
              </a:rPr>
              <a:t>2. </a:t>
            </a:r>
            <a:r>
              <a:rPr lang="fi-FI" sz="2800" b="1" dirty="0" smtClean="0">
                <a:solidFill>
                  <a:srgbClr val="990033"/>
                </a:solidFill>
              </a:rPr>
              <a:t>Catatlah </a:t>
            </a:r>
            <a:r>
              <a:rPr lang="fi-FI" sz="2800" b="1" dirty="0">
                <a:solidFill>
                  <a:srgbClr val="990033"/>
                </a:solidFill>
              </a:rPr>
              <a:t>syair lagu.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C91122-2F3C-8A51-CD96-D88AD6C7957D}"/>
              </a:ext>
            </a:extLst>
          </p:cNvPr>
          <p:cNvSpPr txBox="1"/>
          <p:nvPr/>
        </p:nvSpPr>
        <p:spPr>
          <a:xfrm>
            <a:off x="1569720" y="3677059"/>
            <a:ext cx="339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Tentukan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jenis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rima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dalam </a:t>
            </a:r>
            <a:r>
              <a:rPr lang="en-US" sz="2400" b="1" dirty="0" err="1">
                <a:solidFill>
                  <a:srgbClr val="7030A0"/>
                </a:solidFill>
              </a:rPr>
              <a:t>syair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tersebut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581509"/>
      </p:ext>
    </p:extLst>
  </p:cSld>
  <p:clrMapOvr>
    <a:masterClrMapping/>
  </p:clrMapOvr>
  <p:transition spd="med" advClick="0" advTm="10678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7864" y="339502"/>
            <a:ext cx="6937880" cy="4788944"/>
          </a:xfrm>
          <a:prstGeom prst="rect">
            <a:avLst/>
          </a:prstGeom>
        </p:spPr>
      </p:pic>
      <p:pic>
        <p:nvPicPr>
          <p:cNvPr id="10" name="Graphic 9" descr="A splash">
            <a:extLst>
              <a:ext uri="{FF2B5EF4-FFF2-40B4-BE49-F238E27FC236}">
                <a16:creationId xmlns:a16="http://schemas.microsoft.com/office/drawing/2014/main" id="{64964A32-E685-F48B-76DB-76B8A53F63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716280" y="-770604"/>
            <a:ext cx="45720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" y="4589134"/>
            <a:ext cx="9144000" cy="554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3300CD-FEA4-3E50-63C5-C382A643A261}"/>
              </a:ext>
            </a:extLst>
          </p:cNvPr>
          <p:cNvSpPr txBox="1"/>
          <p:nvPr/>
        </p:nvSpPr>
        <p:spPr>
          <a:xfrm>
            <a:off x="683568" y="1799102"/>
            <a:ext cx="6048672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fi-FI" sz="2800" b="1" dirty="0">
                <a:solidFill>
                  <a:srgbClr val="990033"/>
                </a:solidFill>
              </a:rPr>
              <a:t>3. </a:t>
            </a:r>
            <a:r>
              <a:rPr lang="fi-FI" sz="2800" b="1" dirty="0" smtClean="0">
                <a:solidFill>
                  <a:srgbClr val="990033"/>
                </a:solidFill>
              </a:rPr>
              <a:t>Carilah </a:t>
            </a:r>
            <a:r>
              <a:rPr lang="fi-FI" sz="2800" b="1" dirty="0">
                <a:solidFill>
                  <a:srgbClr val="990033"/>
                </a:solidFill>
              </a:rPr>
              <a:t>makna </a:t>
            </a:r>
            <a:r>
              <a:rPr lang="fi-FI" sz="2800" b="1" dirty="0" smtClean="0">
                <a:solidFill>
                  <a:srgbClr val="990033"/>
                </a:solidFill>
              </a:rPr>
              <a:t>kata-kata </a:t>
            </a:r>
            <a:r>
              <a:rPr lang="fi-FI" sz="2800" b="1" dirty="0">
                <a:solidFill>
                  <a:srgbClr val="990033"/>
                </a:solidFill>
              </a:rPr>
              <a:t>baru.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FD9A31-9603-46FF-7D1C-F0DFE24F41EE}"/>
              </a:ext>
            </a:extLst>
          </p:cNvPr>
          <p:cNvSpPr txBox="1"/>
          <p:nvPr/>
        </p:nvSpPr>
        <p:spPr>
          <a:xfrm>
            <a:off x="1162801" y="346899"/>
            <a:ext cx="6337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en-US" sz="3600" b="1" dirty="0">
                <a:solidFill>
                  <a:srgbClr val="7030A0"/>
                </a:solidFill>
              </a:rPr>
              <a:t>Langkah </a:t>
            </a:r>
            <a:r>
              <a:rPr lang="en-US" sz="3600" b="1" dirty="0" err="1">
                <a:solidFill>
                  <a:srgbClr val="7030A0"/>
                </a:solidFill>
              </a:rPr>
              <a:t>untuk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Menjelaskan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Gagasan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Lagu</a:t>
            </a:r>
            <a:endParaRPr lang="id-ID" sz="3600" b="1" dirty="0">
              <a:solidFill>
                <a:srgbClr val="FF006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220DE7-F010-6ED0-39E2-86266F82D8F7}"/>
              </a:ext>
            </a:extLst>
          </p:cNvPr>
          <p:cNvSpPr txBox="1"/>
          <p:nvPr/>
        </p:nvSpPr>
        <p:spPr>
          <a:xfrm>
            <a:off x="683568" y="3435846"/>
            <a:ext cx="6048672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fi-FI" sz="2800" b="1" dirty="0">
                <a:solidFill>
                  <a:srgbClr val="990033"/>
                </a:solidFill>
              </a:rPr>
              <a:t>4. Sampaikan kembali isi lagu tersebut.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89E5FD-C0F5-F411-7651-C79AC62C5720}"/>
              </a:ext>
            </a:extLst>
          </p:cNvPr>
          <p:cNvSpPr txBox="1"/>
          <p:nvPr/>
        </p:nvSpPr>
        <p:spPr>
          <a:xfrm>
            <a:off x="1215301" y="2348716"/>
            <a:ext cx="4104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Ingatlah</a:t>
            </a:r>
            <a:r>
              <a:rPr lang="en-US" sz="2200" dirty="0"/>
              <a:t> </a:t>
            </a:r>
            <a:r>
              <a:rPr lang="en-US" sz="2200" dirty="0" err="1"/>
              <a:t>kembali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</a:t>
            </a:r>
            <a:r>
              <a:rPr lang="en-US" sz="2200" dirty="0" err="1"/>
              <a:t>mencari</a:t>
            </a:r>
            <a:r>
              <a:rPr lang="en-US" sz="2200" dirty="0"/>
              <a:t> </a:t>
            </a:r>
            <a:r>
              <a:rPr lang="en-US" sz="2200" dirty="0" err="1"/>
              <a:t>makna</a:t>
            </a:r>
            <a:r>
              <a:rPr lang="en-US" sz="2200" dirty="0"/>
              <a:t> kata dalam </a:t>
            </a:r>
            <a:r>
              <a:rPr lang="en-US" sz="2200" dirty="0" err="1"/>
              <a:t>Kamus</a:t>
            </a:r>
            <a:r>
              <a:rPr lang="en-US" sz="2200" dirty="0"/>
              <a:t> </a:t>
            </a:r>
            <a:r>
              <a:rPr lang="en-US" sz="2200" dirty="0" err="1"/>
              <a:t>Besar</a:t>
            </a:r>
            <a:r>
              <a:rPr lang="en-US" sz="2200" dirty="0"/>
              <a:t> Bahasa Indonesia (KBBI).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1E6585-B728-0A82-F7B7-AC23565BB5AF}"/>
              </a:ext>
            </a:extLst>
          </p:cNvPr>
          <p:cNvSpPr txBox="1"/>
          <p:nvPr/>
        </p:nvSpPr>
        <p:spPr>
          <a:xfrm>
            <a:off x="971598" y="3989237"/>
            <a:ext cx="4104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Gunakan</a:t>
            </a:r>
            <a:r>
              <a:rPr lang="en-US" sz="2200" dirty="0"/>
              <a:t> </a:t>
            </a:r>
            <a:r>
              <a:rPr lang="en-US" sz="2200" dirty="0" err="1"/>
              <a:t>bahasa</a:t>
            </a:r>
            <a:r>
              <a:rPr lang="en-US" sz="2200" dirty="0"/>
              <a:t> sendiri </a:t>
            </a:r>
            <a:r>
              <a:rPr lang="en-US" sz="2200" dirty="0" err="1"/>
              <a:t>ketika</a:t>
            </a:r>
            <a:r>
              <a:rPr lang="en-US" sz="2200" dirty="0"/>
              <a:t> </a:t>
            </a:r>
            <a:r>
              <a:rPr lang="en-US" sz="2200" dirty="0" err="1"/>
              <a:t>menyampaikan</a:t>
            </a:r>
            <a:r>
              <a:rPr lang="en-US" sz="2200" dirty="0"/>
              <a:t> </a:t>
            </a:r>
            <a:r>
              <a:rPr lang="en-US" sz="2200" dirty="0" err="1"/>
              <a:t>isi</a:t>
            </a:r>
            <a:r>
              <a:rPr lang="en-US" sz="2200" dirty="0"/>
              <a:t> </a:t>
            </a:r>
            <a:r>
              <a:rPr lang="en-US" sz="2200" dirty="0" err="1"/>
              <a:t>lagu</a:t>
            </a:r>
            <a:r>
              <a:rPr lang="en-US" sz="2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273102"/>
      </p:ext>
    </p:extLst>
  </p:cSld>
  <p:clrMapOvr>
    <a:masterClrMapping/>
  </p:clrMapOvr>
  <p:transition spd="med" advClick="0" advTm="10678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381193" y="852446"/>
            <a:ext cx="2661511" cy="417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23478"/>
            <a:ext cx="1341092" cy="432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5D9EDA-CAD5-420D-CC22-04D987F85368}"/>
              </a:ext>
            </a:extLst>
          </p:cNvPr>
          <p:cNvSpPr txBox="1"/>
          <p:nvPr/>
        </p:nvSpPr>
        <p:spPr>
          <a:xfrm>
            <a:off x="207614" y="246005"/>
            <a:ext cx="5602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Contoh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</a:rPr>
              <a:t>Informasi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dalam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</a:rPr>
              <a:t>Syair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0826" y="1242898"/>
            <a:ext cx="50760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Bagimu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Negeri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Ciptaan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en-US" sz="2400" b="1" dirty="0" err="1">
                <a:solidFill>
                  <a:srgbClr val="0070C0"/>
                </a:solidFill>
              </a:rPr>
              <a:t>Kusbini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endParaRPr lang="en-US" b="1" dirty="0" smtClean="0"/>
          </a:p>
          <a:p>
            <a:r>
              <a:rPr lang="en-US" sz="2800" dirty="0" err="1" smtClean="0"/>
              <a:t>Padamu</a:t>
            </a:r>
            <a:r>
              <a:rPr lang="en-US" sz="2800" dirty="0" smtClean="0"/>
              <a:t> </a:t>
            </a:r>
            <a:r>
              <a:rPr lang="en-US" sz="2800" dirty="0" err="1"/>
              <a:t>negeri</a:t>
            </a:r>
            <a:r>
              <a:rPr lang="en-US" sz="2800" dirty="0"/>
              <a:t>, kami </a:t>
            </a:r>
            <a:r>
              <a:rPr lang="en-US" sz="2800" dirty="0" err="1"/>
              <a:t>berjanji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Padamu</a:t>
            </a:r>
            <a:r>
              <a:rPr lang="en-US" sz="2800" dirty="0"/>
              <a:t> </a:t>
            </a:r>
            <a:r>
              <a:rPr lang="en-US" sz="2800" dirty="0" err="1"/>
              <a:t>negeri</a:t>
            </a:r>
            <a:r>
              <a:rPr lang="en-US" sz="2800" dirty="0"/>
              <a:t>, kami </a:t>
            </a:r>
            <a:r>
              <a:rPr lang="en-US" sz="2800" dirty="0" err="1"/>
              <a:t>berbakti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Padamu</a:t>
            </a:r>
            <a:r>
              <a:rPr lang="en-US" sz="2800" dirty="0"/>
              <a:t> </a:t>
            </a:r>
            <a:r>
              <a:rPr lang="en-US" sz="2800" dirty="0" err="1"/>
              <a:t>negeri</a:t>
            </a:r>
            <a:r>
              <a:rPr lang="en-US" sz="2800" dirty="0"/>
              <a:t>, kami </a:t>
            </a:r>
            <a:r>
              <a:rPr lang="en-US" sz="2800" dirty="0" err="1"/>
              <a:t>mengabdi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Bagimu</a:t>
            </a:r>
            <a:r>
              <a:rPr lang="en-US" sz="2800" dirty="0"/>
              <a:t> </a:t>
            </a:r>
            <a:r>
              <a:rPr lang="en-US" sz="2800" dirty="0" err="1"/>
              <a:t>negeri</a:t>
            </a:r>
            <a:r>
              <a:rPr lang="en-US" sz="2800" dirty="0"/>
              <a:t>, </a:t>
            </a:r>
            <a:r>
              <a:rPr lang="en-US" sz="2800" dirty="0" err="1"/>
              <a:t>jiwa</a:t>
            </a:r>
            <a:r>
              <a:rPr lang="en-US" sz="2800" dirty="0"/>
              <a:t> raga </a:t>
            </a:r>
            <a:r>
              <a:rPr lang="en-US" sz="2800" dirty="0" smtClean="0"/>
              <a:t>kami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6247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51520" y="3049357"/>
            <a:ext cx="6179522" cy="1394601"/>
            <a:chOff x="-239369" y="1687434"/>
            <a:chExt cx="6705128" cy="1782683"/>
          </a:xfrm>
        </p:grpSpPr>
        <p:sp>
          <p:nvSpPr>
            <p:cNvPr id="24" name="Rectangle 1"/>
            <p:cNvSpPr/>
            <p:nvPr/>
          </p:nvSpPr>
          <p:spPr>
            <a:xfrm>
              <a:off x="-239369" y="1687434"/>
              <a:ext cx="6705128" cy="1782683"/>
            </a:xfrm>
            <a:custGeom>
              <a:avLst/>
              <a:gdLst>
                <a:gd name="connsiteX0" fmla="*/ 0 w 6552728"/>
                <a:gd name="connsiteY0" fmla="*/ 0 h 841444"/>
                <a:gd name="connsiteX1" fmla="*/ 6552728 w 6552728"/>
                <a:gd name="connsiteY1" fmla="*/ 0 h 841444"/>
                <a:gd name="connsiteX2" fmla="*/ 6552728 w 6552728"/>
                <a:gd name="connsiteY2" fmla="*/ 841444 h 841444"/>
                <a:gd name="connsiteX3" fmla="*/ 0 w 6552728"/>
                <a:gd name="connsiteY3" fmla="*/ 841444 h 841444"/>
                <a:gd name="connsiteX4" fmla="*/ 0 w 6552728"/>
                <a:gd name="connsiteY4" fmla="*/ 0 h 841444"/>
                <a:gd name="connsiteX0" fmla="*/ 0 w 6552728"/>
                <a:gd name="connsiteY0" fmla="*/ 0 h 1024324"/>
                <a:gd name="connsiteX1" fmla="*/ 6552728 w 6552728"/>
                <a:gd name="connsiteY1" fmla="*/ 0 h 1024324"/>
                <a:gd name="connsiteX2" fmla="*/ 6263168 w 6552728"/>
                <a:gd name="connsiteY2" fmla="*/ 1024324 h 1024324"/>
                <a:gd name="connsiteX3" fmla="*/ 0 w 6552728"/>
                <a:gd name="connsiteY3" fmla="*/ 841444 h 1024324"/>
                <a:gd name="connsiteX4" fmla="*/ 0 w 6552728"/>
                <a:gd name="connsiteY4" fmla="*/ 0 h 1024324"/>
                <a:gd name="connsiteX0" fmla="*/ 121920 w 6552728"/>
                <a:gd name="connsiteY0" fmla="*/ 0 h 1161484"/>
                <a:gd name="connsiteX1" fmla="*/ 6552728 w 6552728"/>
                <a:gd name="connsiteY1" fmla="*/ 137160 h 1161484"/>
                <a:gd name="connsiteX2" fmla="*/ 6263168 w 6552728"/>
                <a:gd name="connsiteY2" fmla="*/ 1161484 h 1161484"/>
                <a:gd name="connsiteX3" fmla="*/ 0 w 6552728"/>
                <a:gd name="connsiteY3" fmla="*/ 978604 h 1161484"/>
                <a:gd name="connsiteX4" fmla="*/ 121920 w 6552728"/>
                <a:gd name="connsiteY4" fmla="*/ 0 h 1161484"/>
                <a:gd name="connsiteX0" fmla="*/ 91440 w 6522248"/>
                <a:gd name="connsiteY0" fmla="*/ 0 h 1161484"/>
                <a:gd name="connsiteX1" fmla="*/ 6522248 w 6522248"/>
                <a:gd name="connsiteY1" fmla="*/ 137160 h 1161484"/>
                <a:gd name="connsiteX2" fmla="*/ 6232688 w 6522248"/>
                <a:gd name="connsiteY2" fmla="*/ 1161484 h 1161484"/>
                <a:gd name="connsiteX3" fmla="*/ 0 w 6522248"/>
                <a:gd name="connsiteY3" fmla="*/ 1115764 h 1161484"/>
                <a:gd name="connsiteX4" fmla="*/ 91440 w 6522248"/>
                <a:gd name="connsiteY4" fmla="*/ 0 h 1161484"/>
                <a:gd name="connsiteX0" fmla="*/ 91440 w 6705128"/>
                <a:gd name="connsiteY0" fmla="*/ 15240 h 1176724"/>
                <a:gd name="connsiteX1" fmla="*/ 6705128 w 6705128"/>
                <a:gd name="connsiteY1" fmla="*/ 0 h 1176724"/>
                <a:gd name="connsiteX2" fmla="*/ 6232688 w 6705128"/>
                <a:gd name="connsiteY2" fmla="*/ 1176724 h 1176724"/>
                <a:gd name="connsiteX3" fmla="*/ 0 w 6705128"/>
                <a:gd name="connsiteY3" fmla="*/ 1131004 h 1176724"/>
                <a:gd name="connsiteX4" fmla="*/ 91440 w 6705128"/>
                <a:gd name="connsiteY4" fmla="*/ 15240 h 1176724"/>
                <a:gd name="connsiteX0" fmla="*/ 91440 w 6705128"/>
                <a:gd name="connsiteY0" fmla="*/ 0 h 1222444"/>
                <a:gd name="connsiteX1" fmla="*/ 6705128 w 6705128"/>
                <a:gd name="connsiteY1" fmla="*/ 45720 h 1222444"/>
                <a:gd name="connsiteX2" fmla="*/ 6232688 w 6705128"/>
                <a:gd name="connsiteY2" fmla="*/ 1222444 h 1222444"/>
                <a:gd name="connsiteX3" fmla="*/ 0 w 6705128"/>
                <a:gd name="connsiteY3" fmla="*/ 1176724 h 1222444"/>
                <a:gd name="connsiteX4" fmla="*/ 91440 w 6705128"/>
                <a:gd name="connsiteY4" fmla="*/ 0 h 122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5128" h="1222444">
                  <a:moveTo>
                    <a:pt x="91440" y="0"/>
                  </a:moveTo>
                  <a:lnTo>
                    <a:pt x="6705128" y="45720"/>
                  </a:lnTo>
                  <a:lnTo>
                    <a:pt x="6232688" y="1222444"/>
                  </a:lnTo>
                  <a:lnTo>
                    <a:pt x="0" y="1176724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B434F5-4C68-8608-2643-F469B6B022F9}"/>
                </a:ext>
              </a:extLst>
            </p:cNvPr>
            <p:cNvSpPr txBox="1"/>
            <p:nvPr/>
          </p:nvSpPr>
          <p:spPr>
            <a:xfrm>
              <a:off x="-86676" y="1788942"/>
              <a:ext cx="6399740" cy="1534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8080"/>
                </a:buClr>
              </a:pPr>
              <a:r>
                <a:rPr lang="id-ID" sz="2400" b="1" dirty="0" smtClean="0"/>
                <a:t>Patriotisme</a:t>
              </a:r>
              <a:r>
                <a:rPr lang="id-ID" sz="2400" dirty="0" smtClean="0"/>
                <a:t> </a:t>
              </a:r>
              <a:r>
                <a:rPr lang="id-ID" sz="2400" dirty="0"/>
                <a:t>berarti sikap seseorang yang bersedia mengorbankan segala-galanya untuk kejayaan dan kemakmuran tanah airnya.</a:t>
              </a:r>
            </a:p>
          </p:txBody>
        </p:sp>
      </p:grpSp>
      <p:pic>
        <p:nvPicPr>
          <p:cNvPr id="26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 flipH="1">
            <a:off x="6257801" y="801549"/>
            <a:ext cx="2661511" cy="417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73F084E-432F-D40F-E072-6E0441DD02C6}"/>
              </a:ext>
            </a:extLst>
          </p:cNvPr>
          <p:cNvGrpSpPr/>
          <p:nvPr/>
        </p:nvGrpSpPr>
        <p:grpSpPr>
          <a:xfrm>
            <a:off x="323528" y="432434"/>
            <a:ext cx="6127075" cy="554366"/>
            <a:chOff x="3571868" y="706382"/>
            <a:chExt cx="5144669" cy="18211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C15A5E65-1521-4CED-6A84-F8E17E4AA58E}"/>
                </a:ext>
              </a:extLst>
            </p:cNvPr>
            <p:cNvGrpSpPr/>
            <p:nvPr/>
          </p:nvGrpSpPr>
          <p:grpSpPr>
            <a:xfrm>
              <a:off x="3571868" y="706382"/>
              <a:ext cx="5144669" cy="1821101"/>
              <a:chOff x="4427972" y="928676"/>
              <a:chExt cx="5227647" cy="1821101"/>
            </a:xfrm>
          </p:grpSpPr>
          <p:sp>
            <p:nvSpPr>
              <p:cNvPr id="13" name="Rounded Rectangle 13">
                <a:extLst>
                  <a:ext uri="{FF2B5EF4-FFF2-40B4-BE49-F238E27FC236}">
                    <a16:creationId xmlns:a16="http://schemas.microsoft.com/office/drawing/2014/main" id="{11BF0B2E-3627-451D-249C-AD6E96B40DAE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27647" cy="1821101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14" name="Rounded Rectangle 14">
                <a:extLst>
                  <a:ext uri="{FF2B5EF4-FFF2-40B4-BE49-F238E27FC236}">
                    <a16:creationId xmlns:a16="http://schemas.microsoft.com/office/drawing/2014/main" id="{1CE329A7-564F-8818-6F0B-1A09B6D13B3A}"/>
                  </a:ext>
                </a:extLst>
              </p:cNvPr>
              <p:cNvSpPr/>
              <p:nvPr/>
            </p:nvSpPr>
            <p:spPr>
              <a:xfrm>
                <a:off x="4500561" y="1000114"/>
                <a:ext cx="5082469" cy="1685791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5D9EDA-CAD5-420D-CC22-04D987F85368}"/>
                </a:ext>
              </a:extLst>
            </p:cNvPr>
            <p:cNvSpPr txBox="1"/>
            <p:nvPr/>
          </p:nvSpPr>
          <p:spPr>
            <a:xfrm>
              <a:off x="3714743" y="841689"/>
              <a:ext cx="5001794" cy="151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Informasi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dalam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syair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lagu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“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Bagimu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Negeri</a:t>
              </a: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”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2387" y="1117975"/>
            <a:ext cx="6227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Lagu</a:t>
            </a:r>
            <a:r>
              <a:rPr lang="en-US" sz="2400" dirty="0"/>
              <a:t> “</a:t>
            </a:r>
            <a:r>
              <a:rPr lang="en-US" sz="2400" dirty="0" err="1"/>
              <a:t>Bagimu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” </a:t>
            </a:r>
            <a:r>
              <a:rPr lang="en-US" sz="2400" dirty="0" err="1"/>
              <a:t>menceritakan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semangat</a:t>
            </a:r>
            <a:r>
              <a:rPr lang="en-US" sz="2400" dirty="0"/>
              <a:t> </a:t>
            </a:r>
            <a:r>
              <a:rPr lang="en-US" sz="2400" dirty="0" err="1"/>
              <a:t>nasionalisme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patriotisme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0" y="2067694"/>
            <a:ext cx="6179522" cy="956324"/>
            <a:chOff x="-239369" y="1687434"/>
            <a:chExt cx="6705128" cy="1222444"/>
          </a:xfrm>
        </p:grpSpPr>
        <p:sp>
          <p:nvSpPr>
            <p:cNvPr id="21" name="Rectangle 1"/>
            <p:cNvSpPr/>
            <p:nvPr/>
          </p:nvSpPr>
          <p:spPr>
            <a:xfrm>
              <a:off x="-239369" y="1687434"/>
              <a:ext cx="6705128" cy="1222444"/>
            </a:xfrm>
            <a:custGeom>
              <a:avLst/>
              <a:gdLst>
                <a:gd name="connsiteX0" fmla="*/ 0 w 6552728"/>
                <a:gd name="connsiteY0" fmla="*/ 0 h 841444"/>
                <a:gd name="connsiteX1" fmla="*/ 6552728 w 6552728"/>
                <a:gd name="connsiteY1" fmla="*/ 0 h 841444"/>
                <a:gd name="connsiteX2" fmla="*/ 6552728 w 6552728"/>
                <a:gd name="connsiteY2" fmla="*/ 841444 h 841444"/>
                <a:gd name="connsiteX3" fmla="*/ 0 w 6552728"/>
                <a:gd name="connsiteY3" fmla="*/ 841444 h 841444"/>
                <a:gd name="connsiteX4" fmla="*/ 0 w 6552728"/>
                <a:gd name="connsiteY4" fmla="*/ 0 h 841444"/>
                <a:gd name="connsiteX0" fmla="*/ 0 w 6552728"/>
                <a:gd name="connsiteY0" fmla="*/ 0 h 1024324"/>
                <a:gd name="connsiteX1" fmla="*/ 6552728 w 6552728"/>
                <a:gd name="connsiteY1" fmla="*/ 0 h 1024324"/>
                <a:gd name="connsiteX2" fmla="*/ 6263168 w 6552728"/>
                <a:gd name="connsiteY2" fmla="*/ 1024324 h 1024324"/>
                <a:gd name="connsiteX3" fmla="*/ 0 w 6552728"/>
                <a:gd name="connsiteY3" fmla="*/ 841444 h 1024324"/>
                <a:gd name="connsiteX4" fmla="*/ 0 w 6552728"/>
                <a:gd name="connsiteY4" fmla="*/ 0 h 1024324"/>
                <a:gd name="connsiteX0" fmla="*/ 121920 w 6552728"/>
                <a:gd name="connsiteY0" fmla="*/ 0 h 1161484"/>
                <a:gd name="connsiteX1" fmla="*/ 6552728 w 6552728"/>
                <a:gd name="connsiteY1" fmla="*/ 137160 h 1161484"/>
                <a:gd name="connsiteX2" fmla="*/ 6263168 w 6552728"/>
                <a:gd name="connsiteY2" fmla="*/ 1161484 h 1161484"/>
                <a:gd name="connsiteX3" fmla="*/ 0 w 6552728"/>
                <a:gd name="connsiteY3" fmla="*/ 978604 h 1161484"/>
                <a:gd name="connsiteX4" fmla="*/ 121920 w 6552728"/>
                <a:gd name="connsiteY4" fmla="*/ 0 h 1161484"/>
                <a:gd name="connsiteX0" fmla="*/ 91440 w 6522248"/>
                <a:gd name="connsiteY0" fmla="*/ 0 h 1161484"/>
                <a:gd name="connsiteX1" fmla="*/ 6522248 w 6522248"/>
                <a:gd name="connsiteY1" fmla="*/ 137160 h 1161484"/>
                <a:gd name="connsiteX2" fmla="*/ 6232688 w 6522248"/>
                <a:gd name="connsiteY2" fmla="*/ 1161484 h 1161484"/>
                <a:gd name="connsiteX3" fmla="*/ 0 w 6522248"/>
                <a:gd name="connsiteY3" fmla="*/ 1115764 h 1161484"/>
                <a:gd name="connsiteX4" fmla="*/ 91440 w 6522248"/>
                <a:gd name="connsiteY4" fmla="*/ 0 h 1161484"/>
                <a:gd name="connsiteX0" fmla="*/ 91440 w 6705128"/>
                <a:gd name="connsiteY0" fmla="*/ 15240 h 1176724"/>
                <a:gd name="connsiteX1" fmla="*/ 6705128 w 6705128"/>
                <a:gd name="connsiteY1" fmla="*/ 0 h 1176724"/>
                <a:gd name="connsiteX2" fmla="*/ 6232688 w 6705128"/>
                <a:gd name="connsiteY2" fmla="*/ 1176724 h 1176724"/>
                <a:gd name="connsiteX3" fmla="*/ 0 w 6705128"/>
                <a:gd name="connsiteY3" fmla="*/ 1131004 h 1176724"/>
                <a:gd name="connsiteX4" fmla="*/ 91440 w 6705128"/>
                <a:gd name="connsiteY4" fmla="*/ 15240 h 1176724"/>
                <a:gd name="connsiteX0" fmla="*/ 91440 w 6705128"/>
                <a:gd name="connsiteY0" fmla="*/ 0 h 1222444"/>
                <a:gd name="connsiteX1" fmla="*/ 6705128 w 6705128"/>
                <a:gd name="connsiteY1" fmla="*/ 45720 h 1222444"/>
                <a:gd name="connsiteX2" fmla="*/ 6232688 w 6705128"/>
                <a:gd name="connsiteY2" fmla="*/ 1222444 h 1222444"/>
                <a:gd name="connsiteX3" fmla="*/ 0 w 6705128"/>
                <a:gd name="connsiteY3" fmla="*/ 1176724 h 1222444"/>
                <a:gd name="connsiteX4" fmla="*/ 91440 w 6705128"/>
                <a:gd name="connsiteY4" fmla="*/ 0 h 122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5128" h="1222444">
                  <a:moveTo>
                    <a:pt x="91440" y="0"/>
                  </a:moveTo>
                  <a:lnTo>
                    <a:pt x="6705128" y="45720"/>
                  </a:lnTo>
                  <a:lnTo>
                    <a:pt x="6232688" y="1222444"/>
                  </a:lnTo>
                  <a:lnTo>
                    <a:pt x="0" y="1176724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B434F5-4C68-8608-2643-F469B6B022F9}"/>
                </a:ext>
              </a:extLst>
            </p:cNvPr>
            <p:cNvSpPr txBox="1"/>
            <p:nvPr/>
          </p:nvSpPr>
          <p:spPr>
            <a:xfrm>
              <a:off x="66019" y="1767534"/>
              <a:ext cx="6094351" cy="1062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8080"/>
                </a:buClr>
              </a:pPr>
              <a:r>
                <a:rPr lang="id-ID" sz="2400" b="1" dirty="0"/>
                <a:t>Nasionalisme</a:t>
              </a:r>
              <a:r>
                <a:rPr lang="id-ID" sz="2400" dirty="0"/>
                <a:t> berarti paham (ajaran) untuk mencintai bangsa dan negara sendiri.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0499348"/>
      </p:ext>
    </p:extLst>
  </p:cSld>
  <p:clrMapOvr>
    <a:masterClrMapping/>
  </p:clrMapOvr>
  <p:transition spd="med" advClick="0" advTm="624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1548</Words>
  <Application>Microsoft Office PowerPoint</Application>
  <PresentationFormat>On-screen Show (16:9)</PresentationFormat>
  <Paragraphs>202</Paragraphs>
  <Slides>46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Addana</dc:creator>
  <cp:lastModifiedBy>LENOVO</cp:lastModifiedBy>
  <cp:revision>108</cp:revision>
  <dcterms:created xsi:type="dcterms:W3CDTF">2022-01-17T01:37:52Z</dcterms:created>
  <dcterms:modified xsi:type="dcterms:W3CDTF">2023-06-18T22:19:55Z</dcterms:modified>
</cp:coreProperties>
</file>