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34B2"/>
    <a:srgbClr val="DA0000"/>
    <a:srgbClr val="000000"/>
    <a:srgbClr val="FFFFFF"/>
    <a:srgbClr val="FAC090"/>
    <a:srgbClr val="0000FF"/>
    <a:srgbClr val="E6B9B8"/>
    <a:srgbClr val="E46C0A"/>
    <a:srgbClr val="984807"/>
    <a:srgbClr val="321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67" autoAdjust="0"/>
    <p:restoredTop sz="98930" autoAdjust="0"/>
  </p:normalViewPr>
  <p:slideViewPr>
    <p:cSldViewPr>
      <p:cViewPr>
        <p:scale>
          <a:sx n="80" d="100"/>
          <a:sy n="80" d="100"/>
        </p:scale>
        <p:origin x="-402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2342473"/>
            <a:ext cx="6681636" cy="8638381"/>
          </a:xfrm>
          <a:prstGeom prst="rect">
            <a:avLst/>
          </a:prstGeom>
        </p:spPr>
      </p:pic>
      <p:grpSp>
        <p:nvGrpSpPr>
          <p:cNvPr id="2" name="Group 23"/>
          <p:cNvGrpSpPr/>
          <p:nvPr/>
        </p:nvGrpSpPr>
        <p:grpSpPr>
          <a:xfrm>
            <a:off x="5236628" y="1976718"/>
            <a:ext cx="3744000" cy="404331"/>
            <a:chOff x="-60940" y="3925311"/>
            <a:chExt cx="3409374" cy="424548"/>
          </a:xfrm>
        </p:grpSpPr>
        <p:sp>
          <p:nvSpPr>
            <p:cNvPr id="23" name="Rectangle 22"/>
            <p:cNvSpPr/>
            <p:nvPr/>
          </p:nvSpPr>
          <p:spPr>
            <a:xfrm>
              <a:off x="-1" y="3943393"/>
              <a:ext cx="3348435" cy="40646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60940" y="3925311"/>
              <a:ext cx="3288396" cy="420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Tujuan</a:t>
              </a:r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pembelajaran</a:t>
              </a:r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: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5236628" y="2564904"/>
            <a:ext cx="3672000" cy="3170099"/>
          </a:xfrm>
          <a:prstGeom prst="rect">
            <a:avLst/>
          </a:prstGeom>
          <a:solidFill>
            <a:srgbClr val="FFFFFF">
              <a:alpha val="86000"/>
            </a:srgbClr>
          </a:solidFill>
        </p:spPr>
        <p:txBody>
          <a:bodyPr wrap="square">
            <a:spAutoFit/>
          </a:bodyPr>
          <a:lstStyle/>
          <a:p>
            <a:pPr marL="187325" lvl="0" indent="-187325">
              <a:buFont typeface="Wingdings" pitchFamily="2" charset="2"/>
              <a:buChar char="§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sifat-sifat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operasi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hitung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termasuk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operasi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hitung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campuran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FPB,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KPK.</a:t>
            </a:r>
          </a:p>
          <a:p>
            <a:pPr marL="187325" lvl="0" indent="-187325">
              <a:buFont typeface="Wingdings" pitchFamily="2" charset="2"/>
              <a:buChar char="§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Menentukan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akar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pangkat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tiga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bilangan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kubik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87325" lvl="0" indent="-187325">
              <a:buFont typeface="Wingdings" pitchFamily="2" charset="2"/>
              <a:buChar char="§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Menyelesaikan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masalah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melibatkan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operasi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hitung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termasuk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penggunaan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akar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pangkat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tiga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520" y="-63013"/>
            <a:ext cx="18819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 pitchFamily="34" charset="0"/>
              </a:rPr>
              <a:t>BAB </a:t>
            </a:r>
            <a:r>
              <a:rPr lang="id-ID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 pitchFamily="34" charset="0"/>
              </a:rPr>
              <a:t>1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Arial" pitchFamily="34" charset="0"/>
            </a:endParaRPr>
          </a:p>
        </p:txBody>
      </p:sp>
      <p:sp>
        <p:nvSpPr>
          <p:cNvPr id="15" name="Title 1"/>
          <p:cNvSpPr>
            <a:spLocks noGrp="1" noChangeArrowheads="1"/>
          </p:cNvSpPr>
          <p:nvPr/>
        </p:nvSpPr>
        <p:spPr bwMode="auto">
          <a:xfrm>
            <a:off x="395536" y="529368"/>
            <a:ext cx="8980629" cy="102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95" tIns="41598" rIns="83195" bIns="41598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OPERASI HITUNG BILANGAN BULAT</a:t>
            </a:r>
            <a:endParaRPr lang="en-US" sz="44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0307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6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819" y="260648"/>
            <a:ext cx="767045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FPB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KPK</a:t>
            </a:r>
            <a:endParaRPr lang="id-ID" sz="24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844" y="600272"/>
            <a:ext cx="83753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indent="-285750">
              <a:buAutoNum type="arabicPeriod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FPB (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Persekutuan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Terbesar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3528" y="1061937"/>
            <a:ext cx="8424936" cy="769441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Pohon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faktor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</a:rPr>
              <a:t>   FPB </a:t>
            </a:r>
            <a:r>
              <a:rPr lang="en-US" sz="2200" dirty="0" err="1" smtClean="0">
                <a:latin typeface="Arial" charset="0"/>
                <a:cs typeface="Arial" charset="0"/>
              </a:rPr>
              <a:t>dapat</a:t>
            </a:r>
            <a:r>
              <a:rPr lang="en-US" sz="2200" dirty="0" smtClean="0">
                <a:latin typeface="Arial" charset="0"/>
                <a:cs typeface="Arial" charset="0"/>
              </a:rPr>
              <a:t> ditentukan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mengalikan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semua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faktor</a:t>
            </a:r>
            <a:r>
              <a:rPr lang="en-US" sz="2200" dirty="0" smtClean="0">
                <a:latin typeface="Arial" charset="0"/>
                <a:cs typeface="Arial" charset="0"/>
              </a:rPr>
              <a:t> prima yang </a:t>
            </a:r>
            <a:r>
              <a:rPr lang="en-US" sz="2200" dirty="0" err="1" smtClean="0">
                <a:latin typeface="Arial" charset="0"/>
                <a:cs typeface="Arial" charset="0"/>
              </a:rPr>
              <a:t>sama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u="sng" dirty="0" err="1" smtClean="0">
                <a:latin typeface="Arial" charset="0"/>
                <a:cs typeface="Arial" charset="0"/>
              </a:rPr>
              <a:t>pangkat</a:t>
            </a:r>
            <a:r>
              <a:rPr lang="en-US" sz="2200" u="sng" dirty="0" smtClean="0">
                <a:latin typeface="Arial" charset="0"/>
                <a:cs typeface="Arial" charset="0"/>
              </a:rPr>
              <a:t> </a:t>
            </a:r>
            <a:r>
              <a:rPr lang="en-US" sz="2200" u="sng" dirty="0" err="1" smtClean="0">
                <a:latin typeface="Arial" charset="0"/>
                <a:cs typeface="Arial" charset="0"/>
              </a:rPr>
              <a:t>terkecil</a:t>
            </a:r>
            <a:r>
              <a:rPr lang="en-US" sz="2200" dirty="0" smtClean="0"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5784" y="1898063"/>
            <a:ext cx="8402680" cy="4154984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200" dirty="0" err="1" smtClean="0">
                <a:latin typeface="Arial" charset="0"/>
                <a:cs typeface="Arial" charset="0"/>
              </a:rPr>
              <a:t>Tentukan</a:t>
            </a:r>
            <a:r>
              <a:rPr lang="en-US" sz="2200" dirty="0" smtClean="0">
                <a:latin typeface="Arial" charset="0"/>
                <a:cs typeface="Arial" charset="0"/>
              </a:rPr>
              <a:t> FPB </a:t>
            </a:r>
            <a:r>
              <a:rPr lang="en-US" sz="2200" dirty="0" err="1" smtClean="0"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</a:rPr>
              <a:t> 30, 45,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60.</a:t>
            </a:r>
          </a:p>
          <a:p>
            <a:endParaRPr lang="en-US" sz="2200" dirty="0">
              <a:latin typeface="Arial" charset="0"/>
              <a:cs typeface="Arial" charset="0"/>
            </a:endParaRPr>
          </a:p>
          <a:p>
            <a:endParaRPr lang="en-US" sz="2200" dirty="0" smtClean="0">
              <a:latin typeface="Arial" charset="0"/>
              <a:cs typeface="Arial" charset="0"/>
            </a:endParaRPr>
          </a:p>
          <a:p>
            <a:endParaRPr lang="en-US" sz="2200" dirty="0" smtClean="0">
              <a:latin typeface="Arial" charset="0"/>
              <a:cs typeface="Arial" charset="0"/>
            </a:endParaRPr>
          </a:p>
          <a:p>
            <a:endParaRPr lang="en-US" sz="2200" dirty="0">
              <a:latin typeface="Arial" charset="0"/>
              <a:cs typeface="Arial" charset="0"/>
            </a:endParaRPr>
          </a:p>
          <a:p>
            <a:endParaRPr lang="en-US" sz="2200" dirty="0" smtClean="0">
              <a:latin typeface="Arial" charset="0"/>
              <a:cs typeface="Arial" charset="0"/>
            </a:endParaRPr>
          </a:p>
          <a:p>
            <a:endParaRPr lang="en-US" sz="2200" dirty="0">
              <a:latin typeface="Arial" charset="0"/>
              <a:cs typeface="Arial" charset="0"/>
            </a:endParaRPr>
          </a:p>
          <a:p>
            <a:r>
              <a:rPr lang="en-US" sz="2200" dirty="0" smtClean="0">
                <a:latin typeface="Arial" charset="0"/>
                <a:cs typeface="Arial" charset="0"/>
              </a:rPr>
              <a:t>30 = 2 x 3 x 5</a:t>
            </a:r>
          </a:p>
          <a:p>
            <a:r>
              <a:rPr lang="en-US" sz="2200" dirty="0" smtClean="0">
                <a:latin typeface="Arial" charset="0"/>
                <a:cs typeface="Arial" charset="0"/>
              </a:rPr>
              <a:t>45 = 3 x 3 x 5 = 3</a:t>
            </a:r>
            <a:r>
              <a:rPr lang="en-US" sz="2200" baseline="30000" dirty="0" smtClean="0">
                <a:latin typeface="Arial" charset="0"/>
                <a:cs typeface="Arial" charset="0"/>
              </a:rPr>
              <a:t>2 </a:t>
            </a:r>
            <a:r>
              <a:rPr lang="en-US" sz="2200" dirty="0" smtClean="0">
                <a:latin typeface="Arial" charset="0"/>
                <a:cs typeface="Arial" charset="0"/>
              </a:rPr>
              <a:t>x 5</a:t>
            </a:r>
          </a:p>
          <a:p>
            <a:r>
              <a:rPr lang="en-US" sz="2200" dirty="0" smtClean="0">
                <a:latin typeface="Arial" charset="0"/>
                <a:cs typeface="Arial" charset="0"/>
              </a:rPr>
              <a:t>60 = 2 x 2 x 3 x 5 = 2</a:t>
            </a:r>
            <a:r>
              <a:rPr lang="en-US" sz="2200" baseline="30000" dirty="0" smtClean="0">
                <a:latin typeface="Arial" charset="0"/>
                <a:cs typeface="Arial" charset="0"/>
              </a:rPr>
              <a:t>2</a:t>
            </a:r>
            <a:r>
              <a:rPr lang="en-US" sz="2200" dirty="0" smtClean="0">
                <a:latin typeface="Arial" charset="0"/>
                <a:cs typeface="Arial" charset="0"/>
              </a:rPr>
              <a:t> x 3 x 5</a:t>
            </a:r>
          </a:p>
          <a:p>
            <a:endParaRPr lang="en-US" sz="2200" dirty="0">
              <a:latin typeface="Arial" charset="0"/>
              <a:cs typeface="Arial" charset="0"/>
            </a:endParaRPr>
          </a:p>
          <a:p>
            <a:endParaRPr lang="en-US" sz="2200" dirty="0" smtClean="0">
              <a:latin typeface="Arial" charset="0"/>
              <a:cs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36923" y="2334831"/>
            <a:ext cx="1526717" cy="1441736"/>
            <a:chOff x="483690" y="2416017"/>
            <a:chExt cx="1526717" cy="1441736"/>
          </a:xfrm>
        </p:grpSpPr>
        <p:sp>
          <p:nvSpPr>
            <p:cNvPr id="7" name="TextBox 6"/>
            <p:cNvSpPr txBox="1"/>
            <p:nvPr/>
          </p:nvSpPr>
          <p:spPr>
            <a:xfrm>
              <a:off x="1057333" y="241601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30</a:t>
              </a:r>
              <a:endParaRPr lang="en-US" sz="240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29093" y="2767645"/>
              <a:ext cx="781260" cy="330423"/>
              <a:chOff x="769301" y="2877682"/>
              <a:chExt cx="781260" cy="330423"/>
            </a:xfrm>
          </p:grpSpPr>
          <p:cxnSp>
            <p:nvCxnSpPr>
              <p:cNvPr id="16" name="Straight Connector 15"/>
              <p:cNvCxnSpPr>
                <a:stCxn id="7" idx="2"/>
              </p:cNvCxnSpPr>
              <p:nvPr/>
            </p:nvCxnSpPr>
            <p:spPr>
              <a:xfrm flipH="1">
                <a:off x="769301" y="2877682"/>
                <a:ext cx="535857" cy="330423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315833" y="2887416"/>
                <a:ext cx="234728" cy="227486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9" name="Oval 8"/>
            <p:cNvSpPr/>
            <p:nvPr/>
          </p:nvSpPr>
          <p:spPr>
            <a:xfrm>
              <a:off x="483690" y="2964666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2</a:t>
              </a:r>
              <a:endParaRPr lang="en-US" sz="2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81130" y="294693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15</a:t>
              </a:r>
              <a:endParaRPr lang="en-US" sz="2400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030222" y="3299666"/>
              <a:ext cx="781260" cy="330423"/>
              <a:chOff x="769301" y="2877682"/>
              <a:chExt cx="781260" cy="330423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H="1">
                <a:off x="769301" y="2877682"/>
                <a:ext cx="535857" cy="330423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315833" y="2887416"/>
                <a:ext cx="234728" cy="227486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/>
            <p:cNvSpPr/>
            <p:nvPr/>
          </p:nvSpPr>
          <p:spPr>
            <a:xfrm>
              <a:off x="784819" y="3496687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3</a:t>
              </a:r>
              <a:endParaRPr lang="en-US" sz="28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1650367" y="3497713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5</a:t>
              </a:r>
              <a:endParaRPr lang="en-US" sz="28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96311" y="2312448"/>
            <a:ext cx="1526717" cy="1441736"/>
            <a:chOff x="483690" y="2416017"/>
            <a:chExt cx="1526717" cy="1441736"/>
          </a:xfrm>
        </p:grpSpPr>
        <p:sp>
          <p:nvSpPr>
            <p:cNvPr id="19" name="TextBox 18"/>
            <p:cNvSpPr txBox="1"/>
            <p:nvPr/>
          </p:nvSpPr>
          <p:spPr>
            <a:xfrm>
              <a:off x="1057333" y="241601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45</a:t>
              </a:r>
              <a:endParaRPr lang="en-US" sz="2400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29095" y="2747514"/>
              <a:ext cx="781258" cy="350554"/>
              <a:chOff x="769303" y="2857551"/>
              <a:chExt cx="781258" cy="350554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H="1">
                <a:off x="769303" y="2857551"/>
                <a:ext cx="569055" cy="350554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15833" y="2887416"/>
                <a:ext cx="234728" cy="227486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21" name="Oval 20"/>
            <p:cNvSpPr/>
            <p:nvPr/>
          </p:nvSpPr>
          <p:spPr>
            <a:xfrm>
              <a:off x="483690" y="2964666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3</a:t>
              </a:r>
              <a:endParaRPr lang="en-US" sz="2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81130" y="294693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15</a:t>
              </a:r>
              <a:endParaRPr lang="en-US" sz="2400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030222" y="3299666"/>
              <a:ext cx="781260" cy="330423"/>
              <a:chOff x="769301" y="2877682"/>
              <a:chExt cx="781260" cy="330423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flipH="1">
                <a:off x="769301" y="2877682"/>
                <a:ext cx="535857" cy="330423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315833" y="2887416"/>
                <a:ext cx="234728" cy="227486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24" name="Oval 23"/>
            <p:cNvSpPr/>
            <p:nvPr/>
          </p:nvSpPr>
          <p:spPr>
            <a:xfrm>
              <a:off x="784819" y="3496687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3</a:t>
              </a:r>
              <a:endParaRPr lang="en-US" sz="2800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1650367" y="3497713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5</a:t>
              </a:r>
              <a:endParaRPr lang="en-US" sz="28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909269" y="2273631"/>
            <a:ext cx="1963830" cy="1943151"/>
            <a:chOff x="4882939" y="2253573"/>
            <a:chExt cx="1963830" cy="1943151"/>
          </a:xfrm>
        </p:grpSpPr>
        <p:grpSp>
          <p:nvGrpSpPr>
            <p:cNvPr id="31" name="Group 30"/>
            <p:cNvGrpSpPr/>
            <p:nvPr/>
          </p:nvGrpSpPr>
          <p:grpSpPr>
            <a:xfrm>
              <a:off x="4882939" y="2253573"/>
              <a:ext cx="1963830" cy="1943151"/>
              <a:chOff x="483690" y="2416017"/>
              <a:chExt cx="1963830" cy="194315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057333" y="2416017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60</a:t>
                </a:r>
                <a:endParaRPr lang="en-US" sz="2400" dirty="0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729095" y="2747514"/>
                <a:ext cx="781258" cy="350554"/>
                <a:chOff x="769303" y="2857551"/>
                <a:chExt cx="781258" cy="350554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769303" y="2857551"/>
                  <a:ext cx="569055" cy="350554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1315833" y="2887416"/>
                  <a:ext cx="234728" cy="227486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Oval 35"/>
              <p:cNvSpPr/>
              <p:nvPr/>
            </p:nvSpPr>
            <p:spPr>
              <a:xfrm>
                <a:off x="483690" y="2964666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2</a:t>
                </a:r>
                <a:endParaRPr lang="en-US" sz="28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281130" y="2946931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30</a:t>
                </a:r>
                <a:endParaRPr lang="en-US" sz="2400" dirty="0"/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1030222" y="3299666"/>
                <a:ext cx="781260" cy="330423"/>
                <a:chOff x="769301" y="2877682"/>
                <a:chExt cx="781260" cy="330423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 flipH="1">
                  <a:off x="769301" y="2877682"/>
                  <a:ext cx="535857" cy="330423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1315833" y="2887416"/>
                  <a:ext cx="234728" cy="227486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Oval 38"/>
              <p:cNvSpPr/>
              <p:nvPr/>
            </p:nvSpPr>
            <p:spPr>
              <a:xfrm>
                <a:off x="784819" y="3496687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2</a:t>
                </a:r>
                <a:endParaRPr lang="en-US" sz="2800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087480" y="3921792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5</a:t>
                </a:r>
                <a:endParaRPr lang="en-US" sz="28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637055" y="3427481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15</a:t>
                </a:r>
                <a:endParaRPr lang="en-US" sz="2400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057333" y="3999128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3</a:t>
                </a:r>
                <a:endParaRPr lang="en-US" sz="2800" dirty="0"/>
              </a:p>
            </p:txBody>
          </p:sp>
        </p:grpSp>
        <p:cxnSp>
          <p:nvCxnSpPr>
            <p:cNvPr id="32" name="Straight Connector 31"/>
            <p:cNvCxnSpPr/>
            <p:nvPr/>
          </p:nvCxnSpPr>
          <p:spPr>
            <a:xfrm flipH="1">
              <a:off x="5810013" y="3624966"/>
              <a:ext cx="535857" cy="330423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330515" y="3595049"/>
              <a:ext cx="234728" cy="227486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7" name="Left Brace 46"/>
          <p:cNvSpPr/>
          <p:nvPr/>
        </p:nvSpPr>
        <p:spPr>
          <a:xfrm rot="10800000">
            <a:off x="4049046" y="4323433"/>
            <a:ext cx="374142" cy="913394"/>
          </a:xfrm>
          <a:prstGeom prst="leftBrace">
            <a:avLst>
              <a:gd name="adj1" fmla="val 8333"/>
              <a:gd name="adj2" fmla="val 52048"/>
            </a:avLst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524103" y="4253148"/>
            <a:ext cx="4141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prima yang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pangkat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terkecil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99164" y="5521417"/>
            <a:ext cx="5736978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Jadi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FPB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30, 45,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60 = 3 x 5 = 15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ight Arrow 49"/>
          <p:cNvSpPr/>
          <p:nvPr/>
        </p:nvSpPr>
        <p:spPr>
          <a:xfrm>
            <a:off x="2060244" y="1188420"/>
            <a:ext cx="180020" cy="24990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6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47" grpId="0" animBg="1"/>
      <p:bldP spid="48" grpId="0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68" y="260648"/>
            <a:ext cx="93441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indent="-285750">
              <a:buAutoNum type="arabicPeriod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FPB (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Persekutuan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Terbesar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3418" y="790961"/>
            <a:ext cx="8746472" cy="769441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Teknik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sengkedan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</a:rPr>
              <a:t>     FPB </a:t>
            </a:r>
            <a:r>
              <a:rPr lang="en-US" sz="2200" dirty="0" err="1" smtClean="0">
                <a:latin typeface="Arial" charset="0"/>
                <a:cs typeface="Arial" charset="0"/>
              </a:rPr>
              <a:t>diperoleh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mengalikan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semua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faktor</a:t>
            </a:r>
            <a:r>
              <a:rPr lang="en-US" sz="2200" dirty="0" smtClean="0">
                <a:latin typeface="Arial" charset="0"/>
                <a:cs typeface="Arial" charset="0"/>
              </a:rPr>
              <a:t> prima yang </a:t>
            </a:r>
            <a:r>
              <a:rPr lang="en-US" sz="2200" dirty="0" err="1" smtClean="0">
                <a:latin typeface="Arial" charset="0"/>
                <a:cs typeface="Arial" charset="0"/>
              </a:rPr>
              <a:t>dapat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membagi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bilangan-bilangan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tersebut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3418" y="1770443"/>
            <a:ext cx="8746472" cy="4154984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200" dirty="0" err="1" smtClean="0">
                <a:latin typeface="Arial" charset="0"/>
                <a:cs typeface="Arial" charset="0"/>
              </a:rPr>
              <a:t>Tentukan</a:t>
            </a:r>
            <a:r>
              <a:rPr lang="en-US" sz="2200" dirty="0" smtClean="0">
                <a:latin typeface="Arial" charset="0"/>
                <a:cs typeface="Arial" charset="0"/>
              </a:rPr>
              <a:t> FPB </a:t>
            </a:r>
            <a:r>
              <a:rPr lang="en-US" sz="2200" dirty="0" err="1" smtClean="0"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</a:rPr>
              <a:t> 30, 45,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60.</a:t>
            </a:r>
          </a:p>
          <a:p>
            <a:endParaRPr lang="en-US" sz="2200" dirty="0">
              <a:latin typeface="Arial" charset="0"/>
              <a:cs typeface="Arial" charset="0"/>
            </a:endParaRPr>
          </a:p>
          <a:p>
            <a:endParaRPr lang="en-US" sz="2200" dirty="0" smtClean="0">
              <a:latin typeface="Arial" charset="0"/>
              <a:cs typeface="Arial" charset="0"/>
            </a:endParaRPr>
          </a:p>
          <a:p>
            <a:endParaRPr lang="en-US" sz="2200" dirty="0">
              <a:latin typeface="Arial" charset="0"/>
              <a:cs typeface="Arial" charset="0"/>
            </a:endParaRPr>
          </a:p>
          <a:p>
            <a:endParaRPr lang="en-US" sz="2200" dirty="0" smtClean="0">
              <a:latin typeface="Arial" charset="0"/>
              <a:cs typeface="Arial" charset="0"/>
            </a:endParaRPr>
          </a:p>
          <a:p>
            <a:endParaRPr lang="en-US" sz="2200" dirty="0">
              <a:latin typeface="Arial" charset="0"/>
              <a:cs typeface="Arial" charset="0"/>
            </a:endParaRPr>
          </a:p>
          <a:p>
            <a:endParaRPr lang="en-US" sz="2200" dirty="0" smtClean="0">
              <a:latin typeface="Arial" charset="0"/>
              <a:cs typeface="Arial" charset="0"/>
            </a:endParaRPr>
          </a:p>
          <a:p>
            <a:endParaRPr lang="en-US" sz="2200" dirty="0">
              <a:latin typeface="Arial" charset="0"/>
              <a:cs typeface="Arial" charset="0"/>
            </a:endParaRPr>
          </a:p>
          <a:p>
            <a:endParaRPr lang="en-US" sz="2200" dirty="0" smtClean="0">
              <a:latin typeface="Arial" charset="0"/>
              <a:cs typeface="Arial" charset="0"/>
            </a:endParaRPr>
          </a:p>
          <a:p>
            <a:endParaRPr lang="en-US" sz="2200" dirty="0">
              <a:latin typeface="Arial" charset="0"/>
              <a:cs typeface="Arial" charset="0"/>
            </a:endParaRPr>
          </a:p>
          <a:p>
            <a:endParaRPr lang="en-US" sz="2200" dirty="0" smtClean="0">
              <a:latin typeface="Arial" charset="0"/>
              <a:cs typeface="Arial" charset="0"/>
            </a:endParaRPr>
          </a:p>
          <a:p>
            <a:endParaRPr lang="en-US" sz="2200" dirty="0" smtClean="0"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5586872"/>
            <a:ext cx="6400592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Jadi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FPB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30, 45,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60 = 3 x 5 = 15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281995"/>
              </p:ext>
            </p:extLst>
          </p:nvPr>
        </p:nvGraphicFramePr>
        <p:xfrm>
          <a:off x="528576" y="2447456"/>
          <a:ext cx="3622352" cy="298323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905588"/>
                <a:gridCol w="905588"/>
                <a:gridCol w="905588"/>
                <a:gridCol w="905588"/>
              </a:tblGrid>
              <a:tr h="383236"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30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45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60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15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45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30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15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45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15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3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5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15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5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3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5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5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5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5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1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697798" y="3960944"/>
            <a:ext cx="561834" cy="476168"/>
          </a:xfrm>
          <a:prstGeom prst="ellipse">
            <a:avLst/>
          </a:prstGeom>
          <a:solidFill>
            <a:schemeClr val="bg1">
              <a:alpha val="3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8473" y="4949905"/>
            <a:ext cx="561834" cy="476168"/>
          </a:xfrm>
          <a:prstGeom prst="ellipse">
            <a:avLst/>
          </a:prstGeom>
          <a:solidFill>
            <a:schemeClr val="bg1">
              <a:alpha val="3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83968" y="2826247"/>
            <a:ext cx="43019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Lingkari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faktor-faktor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prima yang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membagi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bilangan-bilangan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FPB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didapat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mengalikan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prima yang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dilingkari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771800" y="909112"/>
            <a:ext cx="180020" cy="24990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3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7" grpId="0" animBg="1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161" y="218124"/>
            <a:ext cx="767045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FPB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KPK</a:t>
            </a:r>
            <a:endParaRPr lang="id-ID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589" y="619042"/>
            <a:ext cx="83753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KPK (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kelipatan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Persekutuan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Terkecil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1272" y="1080707"/>
            <a:ext cx="8424936" cy="769441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>
                <a:latin typeface="Arial" charset="0"/>
                <a:cs typeface="Arial" charset="0"/>
              </a:rPr>
              <a:t>Pohon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faktor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</a:rPr>
              <a:t>     KPK </a:t>
            </a:r>
            <a:r>
              <a:rPr lang="en-US" sz="2200" dirty="0" smtClean="0">
                <a:latin typeface="Arial" charset="0"/>
                <a:cs typeface="Arial" charset="0"/>
              </a:rPr>
              <a:t>ditentukan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mengalikan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semua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faktor</a:t>
            </a:r>
            <a:r>
              <a:rPr lang="en-US" sz="2200" dirty="0" smtClean="0">
                <a:latin typeface="Arial" charset="0"/>
                <a:cs typeface="Arial" charset="0"/>
              </a:rPr>
              <a:t> prima. </a:t>
            </a:r>
            <a:r>
              <a:rPr lang="en-US" sz="2200" dirty="0" err="1" smtClean="0">
                <a:latin typeface="Arial" charset="0"/>
                <a:cs typeface="Arial" charset="0"/>
              </a:rPr>
              <a:t>Jika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faktor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sama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u="sng" dirty="0" err="1">
                <a:latin typeface="Arial" charset="0"/>
                <a:cs typeface="Arial" charset="0"/>
              </a:rPr>
              <a:t>p</a:t>
            </a:r>
            <a:r>
              <a:rPr lang="en-US" sz="2200" u="sng" dirty="0" err="1" smtClean="0">
                <a:latin typeface="Arial" charset="0"/>
                <a:cs typeface="Arial" charset="0"/>
              </a:rPr>
              <a:t>ilih</a:t>
            </a:r>
            <a:r>
              <a:rPr lang="en-US" sz="2200" u="sng" dirty="0" smtClean="0">
                <a:latin typeface="Arial" charset="0"/>
                <a:cs typeface="Arial" charset="0"/>
              </a:rPr>
              <a:t> yang </a:t>
            </a:r>
            <a:r>
              <a:rPr lang="en-US" sz="2200" u="sng" dirty="0" err="1" smtClean="0">
                <a:latin typeface="Arial" charset="0"/>
                <a:cs typeface="Arial" charset="0"/>
              </a:rPr>
              <a:t>pangkatnya</a:t>
            </a:r>
            <a:r>
              <a:rPr lang="en-US" sz="2200" u="sng" dirty="0" smtClean="0">
                <a:latin typeface="Arial" charset="0"/>
                <a:cs typeface="Arial" charset="0"/>
              </a:rPr>
              <a:t> </a:t>
            </a:r>
            <a:r>
              <a:rPr lang="en-US" sz="2200" u="sng" dirty="0" err="1" smtClean="0">
                <a:latin typeface="Arial" charset="0"/>
                <a:cs typeface="Arial" charset="0"/>
              </a:rPr>
              <a:t>terbesar</a:t>
            </a:r>
            <a:r>
              <a:rPr lang="en-US" sz="2200" dirty="0" smtClean="0">
                <a:latin typeface="Arial" charset="0"/>
                <a:cs typeface="Arial" charset="0"/>
              </a:rPr>
              <a:t>. </a:t>
            </a:r>
            <a:endParaRPr lang="en-US" sz="2200" dirty="0"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3528" y="1916832"/>
            <a:ext cx="8402680" cy="3908762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200" dirty="0" err="1">
                <a:latin typeface="Arial" charset="0"/>
                <a:cs typeface="Arial" charset="0"/>
              </a:rPr>
              <a:t>Tentukan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</a:rPr>
              <a:t>KPK </a:t>
            </a:r>
            <a:r>
              <a:rPr lang="en-US" sz="2200" dirty="0" err="1">
                <a:latin typeface="Arial" charset="0"/>
                <a:cs typeface="Arial" charset="0"/>
              </a:rPr>
              <a:t>dari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</a:rPr>
              <a:t>21, 28,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42.</a:t>
            </a:r>
            <a:endParaRPr lang="en-US" sz="2200" dirty="0">
              <a:latin typeface="Arial" charset="0"/>
              <a:cs typeface="Arial" charset="0"/>
            </a:endParaRPr>
          </a:p>
          <a:p>
            <a:endParaRPr lang="en-US" sz="2200" dirty="0">
              <a:latin typeface="Arial" charset="0"/>
              <a:cs typeface="Arial" charset="0"/>
            </a:endParaRPr>
          </a:p>
          <a:p>
            <a:endParaRPr lang="en-US" sz="2200" dirty="0">
              <a:latin typeface="Arial" charset="0"/>
              <a:cs typeface="Arial" charset="0"/>
            </a:endParaRPr>
          </a:p>
          <a:p>
            <a:endParaRPr lang="en-US" sz="2200" dirty="0">
              <a:latin typeface="Arial" charset="0"/>
              <a:cs typeface="Arial" charset="0"/>
            </a:endParaRPr>
          </a:p>
          <a:p>
            <a:endParaRPr lang="en-US" sz="2200" dirty="0">
              <a:latin typeface="Arial" charset="0"/>
              <a:cs typeface="Arial" charset="0"/>
            </a:endParaRPr>
          </a:p>
          <a:p>
            <a:endParaRPr lang="en-US" sz="2200" dirty="0">
              <a:latin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21 = 3 x 7</a:t>
            </a:r>
            <a:endParaRPr lang="en-US" sz="2400" dirty="0">
              <a:latin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28 = 2 x 2 x 7 = 2</a:t>
            </a:r>
            <a:r>
              <a:rPr lang="en-US" sz="2400" baseline="30000" dirty="0" smtClean="0">
                <a:latin typeface="Arial" charset="0"/>
                <a:cs typeface="Arial" charset="0"/>
              </a:rPr>
              <a:t>2</a:t>
            </a:r>
            <a:r>
              <a:rPr lang="en-US" sz="2400" dirty="0" smtClean="0">
                <a:latin typeface="Arial" charset="0"/>
                <a:cs typeface="Arial" charset="0"/>
              </a:rPr>
              <a:t> x 7</a:t>
            </a:r>
            <a:endParaRPr lang="en-US" sz="2400" dirty="0">
              <a:latin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42 = 2 x 3 x 7</a:t>
            </a:r>
            <a:endParaRPr lang="en-US" sz="2400" dirty="0">
              <a:latin typeface="Arial" charset="0"/>
              <a:cs typeface="Arial" charset="0"/>
            </a:endParaRPr>
          </a:p>
          <a:p>
            <a:endParaRPr lang="en-US" sz="2200" dirty="0">
              <a:latin typeface="Arial" charset="0"/>
              <a:cs typeface="Arial" charset="0"/>
            </a:endParaRPr>
          </a:p>
          <a:p>
            <a:endParaRPr lang="en-US" sz="2200" dirty="0">
              <a:latin typeface="Arial" charset="0"/>
              <a:cs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14668" y="2353600"/>
            <a:ext cx="1273559" cy="908689"/>
            <a:chOff x="483690" y="2416017"/>
            <a:chExt cx="1273559" cy="908689"/>
          </a:xfrm>
        </p:grpSpPr>
        <p:sp>
          <p:nvSpPr>
            <p:cNvPr id="7" name="TextBox 6"/>
            <p:cNvSpPr txBox="1"/>
            <p:nvPr/>
          </p:nvSpPr>
          <p:spPr>
            <a:xfrm>
              <a:off x="1057333" y="241601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21</a:t>
              </a:r>
              <a:endParaRPr lang="en-US" sz="240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15026" y="2754996"/>
              <a:ext cx="795327" cy="249869"/>
              <a:chOff x="755234" y="2865033"/>
              <a:chExt cx="795327" cy="249869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H="1">
                <a:off x="755234" y="2865033"/>
                <a:ext cx="524647" cy="244596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289933" y="2883291"/>
                <a:ext cx="260628" cy="231611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9" name="Oval 8"/>
            <p:cNvSpPr/>
            <p:nvPr/>
          </p:nvSpPr>
          <p:spPr>
            <a:xfrm>
              <a:off x="483690" y="2964666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3</a:t>
              </a:r>
              <a:endParaRPr lang="en-US" sz="28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397209" y="2920339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7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74056" y="2331217"/>
            <a:ext cx="1526717" cy="1441736"/>
            <a:chOff x="483690" y="2416017"/>
            <a:chExt cx="1526717" cy="1441736"/>
          </a:xfrm>
        </p:grpSpPr>
        <p:sp>
          <p:nvSpPr>
            <p:cNvPr id="14" name="TextBox 13"/>
            <p:cNvSpPr txBox="1"/>
            <p:nvPr/>
          </p:nvSpPr>
          <p:spPr>
            <a:xfrm>
              <a:off x="1057333" y="241601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28</a:t>
              </a:r>
              <a:endParaRPr lang="en-US" sz="2400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29095" y="2747514"/>
              <a:ext cx="781258" cy="350554"/>
              <a:chOff x="769303" y="2857551"/>
              <a:chExt cx="781258" cy="350554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H="1">
                <a:off x="769303" y="2857551"/>
                <a:ext cx="569055" cy="350554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315833" y="2887416"/>
                <a:ext cx="234728" cy="227486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6" name="Oval 15"/>
            <p:cNvSpPr/>
            <p:nvPr/>
          </p:nvSpPr>
          <p:spPr>
            <a:xfrm>
              <a:off x="483690" y="2964666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2</a:t>
              </a:r>
              <a:endParaRPr lang="en-US" sz="2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81130" y="294693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14</a:t>
              </a:r>
              <a:endParaRPr lang="en-US" sz="2400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030222" y="3299666"/>
              <a:ext cx="781260" cy="330423"/>
              <a:chOff x="769301" y="2877682"/>
              <a:chExt cx="781260" cy="330423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H="1">
                <a:off x="769301" y="2877682"/>
                <a:ext cx="535857" cy="330423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315833" y="2887416"/>
                <a:ext cx="234728" cy="227486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9" name="Oval 18"/>
            <p:cNvSpPr/>
            <p:nvPr/>
          </p:nvSpPr>
          <p:spPr>
            <a:xfrm>
              <a:off x="784819" y="3496687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2</a:t>
              </a:r>
              <a:endParaRPr lang="en-US" sz="28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650367" y="3497713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7</a:t>
              </a:r>
              <a:endParaRPr lang="en-US" sz="28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887013" y="2292401"/>
            <a:ext cx="1555042" cy="1440710"/>
            <a:chOff x="483690" y="2416017"/>
            <a:chExt cx="1555042" cy="1440710"/>
          </a:xfrm>
        </p:grpSpPr>
        <p:sp>
          <p:nvSpPr>
            <p:cNvPr id="26" name="TextBox 25"/>
            <p:cNvSpPr txBox="1"/>
            <p:nvPr/>
          </p:nvSpPr>
          <p:spPr>
            <a:xfrm>
              <a:off x="1057333" y="241601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42</a:t>
              </a:r>
              <a:endParaRPr lang="en-US" sz="2400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729095" y="2747514"/>
              <a:ext cx="781258" cy="350554"/>
              <a:chOff x="769303" y="2857551"/>
              <a:chExt cx="781258" cy="350554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flipH="1">
                <a:off x="769303" y="2857551"/>
                <a:ext cx="569055" cy="350554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315833" y="2887416"/>
                <a:ext cx="234728" cy="227486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28" name="Oval 27"/>
            <p:cNvSpPr/>
            <p:nvPr/>
          </p:nvSpPr>
          <p:spPr>
            <a:xfrm>
              <a:off x="483690" y="2964666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81130" y="294693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21</a:t>
              </a:r>
              <a:endParaRPr lang="en-US" sz="2400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030222" y="3299666"/>
              <a:ext cx="781260" cy="330423"/>
              <a:chOff x="769301" y="2877682"/>
              <a:chExt cx="781260" cy="330423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flipH="1">
                <a:off x="769301" y="2877682"/>
                <a:ext cx="535857" cy="330423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315833" y="2887416"/>
                <a:ext cx="234728" cy="227486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31" name="Oval 30"/>
            <p:cNvSpPr/>
            <p:nvPr/>
          </p:nvSpPr>
          <p:spPr>
            <a:xfrm>
              <a:off x="784819" y="3496687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3</a:t>
              </a:r>
              <a:endParaRPr lang="en-US" sz="28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1678692" y="3415759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7</a:t>
              </a:r>
              <a:endParaRPr lang="en-US" sz="2800" dirty="0"/>
            </a:p>
          </p:txBody>
        </p:sp>
      </p:grpSp>
      <p:sp>
        <p:nvSpPr>
          <p:cNvPr id="37" name="Left Brace 36"/>
          <p:cNvSpPr/>
          <p:nvPr/>
        </p:nvSpPr>
        <p:spPr>
          <a:xfrm rot="10800000">
            <a:off x="3281063" y="4150429"/>
            <a:ext cx="374142" cy="979552"/>
          </a:xfrm>
          <a:prstGeom prst="leftBrace">
            <a:avLst>
              <a:gd name="adj1" fmla="val 8333"/>
              <a:gd name="adj2" fmla="val 52048"/>
            </a:avLst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704597" y="4211464"/>
            <a:ext cx="4790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prima yang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pangkat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terbesar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2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70651" y="5540187"/>
            <a:ext cx="6043235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Jadi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KPK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21, 28,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42 = 2</a:t>
            </a:r>
            <a:r>
              <a:rPr lang="en-US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x 3 x 7 = 84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2150254" y="1188419"/>
            <a:ext cx="180020" cy="24990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0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37" grpId="0" animBg="1"/>
      <p:bldP spid="38" grpId="0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72" y="445604"/>
            <a:ext cx="90505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KPK (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elipatan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Persekutuan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Terkecil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6824" y="1085800"/>
            <a:ext cx="8471639" cy="769441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Teknik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sengkedan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</a:rPr>
              <a:t>   KPK </a:t>
            </a:r>
            <a:r>
              <a:rPr lang="en-US" sz="2200" dirty="0" err="1" smtClean="0">
                <a:latin typeface="Arial" charset="0"/>
                <a:cs typeface="Arial" charset="0"/>
              </a:rPr>
              <a:t>diperoleh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mengalikan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semua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faktor</a:t>
            </a:r>
            <a:r>
              <a:rPr lang="en-US" sz="2200" dirty="0" smtClean="0">
                <a:latin typeface="Arial" charset="0"/>
                <a:cs typeface="Arial" charset="0"/>
              </a:rPr>
              <a:t> prima yang </a:t>
            </a:r>
            <a:r>
              <a:rPr lang="en-US" sz="2200" dirty="0" err="1" smtClean="0">
                <a:latin typeface="Arial" charset="0"/>
                <a:cs typeface="Arial" charset="0"/>
              </a:rPr>
              <a:t>ada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6825" y="2064550"/>
            <a:ext cx="8471639" cy="3816429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200" dirty="0" err="1" smtClean="0">
                <a:latin typeface="Arial" charset="0"/>
                <a:cs typeface="Arial" charset="0"/>
              </a:rPr>
              <a:t>Tentukan</a:t>
            </a:r>
            <a:r>
              <a:rPr lang="en-US" sz="2200" dirty="0" smtClean="0">
                <a:latin typeface="Arial" charset="0"/>
                <a:cs typeface="Arial" charset="0"/>
              </a:rPr>
              <a:t> KPK </a:t>
            </a:r>
            <a:r>
              <a:rPr lang="en-US" sz="2200" dirty="0" err="1" smtClean="0"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</a:rPr>
              <a:t> 21, 28,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42.</a:t>
            </a:r>
          </a:p>
          <a:p>
            <a:endParaRPr lang="en-US" sz="2200" dirty="0">
              <a:latin typeface="Arial" charset="0"/>
              <a:cs typeface="Arial" charset="0"/>
            </a:endParaRPr>
          </a:p>
          <a:p>
            <a:endParaRPr lang="en-US" sz="2200" dirty="0" smtClean="0">
              <a:latin typeface="Arial" charset="0"/>
              <a:cs typeface="Arial" charset="0"/>
            </a:endParaRPr>
          </a:p>
          <a:p>
            <a:endParaRPr lang="en-US" sz="2200" dirty="0">
              <a:latin typeface="Arial" charset="0"/>
              <a:cs typeface="Arial" charset="0"/>
            </a:endParaRPr>
          </a:p>
          <a:p>
            <a:endParaRPr lang="en-US" sz="2200" dirty="0" smtClean="0">
              <a:latin typeface="Arial" charset="0"/>
              <a:cs typeface="Arial" charset="0"/>
            </a:endParaRPr>
          </a:p>
          <a:p>
            <a:endParaRPr lang="en-US" sz="2200" dirty="0">
              <a:latin typeface="Arial" charset="0"/>
              <a:cs typeface="Arial" charset="0"/>
            </a:endParaRPr>
          </a:p>
          <a:p>
            <a:endParaRPr lang="en-US" sz="2200" dirty="0" smtClean="0">
              <a:latin typeface="Arial" charset="0"/>
              <a:cs typeface="Arial" charset="0"/>
            </a:endParaRPr>
          </a:p>
          <a:p>
            <a:endParaRPr lang="en-US" sz="2200" dirty="0">
              <a:latin typeface="Arial" charset="0"/>
              <a:cs typeface="Arial" charset="0"/>
            </a:endParaRPr>
          </a:p>
          <a:p>
            <a:endParaRPr lang="en-US" sz="2200" dirty="0" smtClean="0">
              <a:latin typeface="Arial" charset="0"/>
              <a:cs typeface="Arial" charset="0"/>
            </a:endParaRPr>
          </a:p>
          <a:p>
            <a:endParaRPr lang="en-US" sz="2200" dirty="0">
              <a:latin typeface="Arial" charset="0"/>
              <a:cs typeface="Arial" charset="0"/>
            </a:endParaRPr>
          </a:p>
          <a:p>
            <a:endParaRPr lang="en-US" sz="2200" dirty="0"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3343" y="5240642"/>
            <a:ext cx="705960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Jadi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KPK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21, 28,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42 = 2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x 3 x 7 = 84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670018"/>
              </p:ext>
            </p:extLst>
          </p:nvPr>
        </p:nvGraphicFramePr>
        <p:xfrm>
          <a:off x="692185" y="2539735"/>
          <a:ext cx="3508528" cy="248602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877132"/>
                <a:gridCol w="877132"/>
                <a:gridCol w="877132"/>
                <a:gridCol w="877132"/>
              </a:tblGrid>
              <a:tr h="383236"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 smtClean="0">
                          <a:effectLst/>
                        </a:rPr>
                        <a:t>21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 smtClean="0">
                          <a:effectLst/>
                        </a:rPr>
                        <a:t>28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 smtClean="0">
                          <a:effectLst/>
                        </a:rPr>
                        <a:t>42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 smtClean="0">
                          <a:effectLst/>
                        </a:rPr>
                        <a:t>21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 smtClean="0">
                          <a:effectLst/>
                        </a:rPr>
                        <a:t>14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 smtClean="0">
                          <a:effectLst/>
                        </a:rPr>
                        <a:t>21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 smtClean="0">
                          <a:effectLst/>
                        </a:rPr>
                        <a:t>21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 smtClean="0">
                          <a:effectLst/>
                        </a:rPr>
                        <a:t>7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 smtClean="0">
                          <a:effectLst/>
                        </a:rPr>
                        <a:t>21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 dirty="0">
                          <a:effectLst/>
                        </a:rPr>
                        <a:t>3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 smtClean="0">
                          <a:effectLst/>
                        </a:rPr>
                        <a:t>7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 smtClean="0">
                          <a:effectLst/>
                        </a:rPr>
                        <a:t>7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 smtClean="0">
                          <a:effectLst/>
                        </a:rPr>
                        <a:t>7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 smtClean="0">
                          <a:effectLst/>
                        </a:rPr>
                        <a:t>7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 smtClean="0">
                          <a:effectLst/>
                        </a:rPr>
                        <a:t>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 smtClean="0">
                          <a:effectLst/>
                        </a:rPr>
                        <a:t>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 smtClean="0">
                          <a:effectLst/>
                        </a:rPr>
                        <a:t>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847218" y="4500260"/>
            <a:ext cx="544180" cy="476168"/>
          </a:xfrm>
          <a:prstGeom prst="ellipse">
            <a:avLst/>
          </a:prstGeom>
          <a:solidFill>
            <a:schemeClr val="bg1">
              <a:alpha val="3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56185" y="3098598"/>
            <a:ext cx="4166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KPK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didapat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mengalikan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prima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pembagi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699792" y="1171756"/>
            <a:ext cx="180020" cy="24990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4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238" y="4525016"/>
            <a:ext cx="1743762" cy="8609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771" y="3754099"/>
            <a:ext cx="1743762" cy="8609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447" y="3140241"/>
            <a:ext cx="1743762" cy="8609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771" y="2420888"/>
            <a:ext cx="1743762" cy="8609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836712"/>
            <a:ext cx="1769480" cy="8736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10119"/>
            <a:ext cx="83753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Menyelesaikan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FPB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KPK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2849" y="671567"/>
            <a:ext cx="5734922" cy="2215991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300" dirty="0" err="1" smtClean="0">
                <a:latin typeface="Arial" charset="0"/>
                <a:cs typeface="Arial" charset="0"/>
              </a:rPr>
              <a:t>Ibu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mempunyai</a:t>
            </a:r>
            <a:r>
              <a:rPr lang="en-US" sz="2300" dirty="0" smtClean="0">
                <a:latin typeface="Arial" charset="0"/>
                <a:cs typeface="Arial" charset="0"/>
              </a:rPr>
              <a:t> 12 </a:t>
            </a:r>
            <a:r>
              <a:rPr lang="en-US" sz="2300" dirty="0" err="1" smtClean="0">
                <a:latin typeface="Arial" charset="0"/>
                <a:cs typeface="Arial" charset="0"/>
              </a:rPr>
              <a:t>apel</a:t>
            </a:r>
            <a:r>
              <a:rPr lang="en-US" sz="2300" dirty="0" smtClean="0">
                <a:latin typeface="Arial" charset="0"/>
                <a:cs typeface="Arial" charset="0"/>
              </a:rPr>
              <a:t>, 6 </a:t>
            </a:r>
            <a:r>
              <a:rPr lang="en-US" sz="2300" dirty="0" err="1" smtClean="0">
                <a:latin typeface="Arial" charset="0"/>
                <a:cs typeface="Arial" charset="0"/>
              </a:rPr>
              <a:t>pisang</a:t>
            </a:r>
            <a:r>
              <a:rPr lang="en-US" sz="2300" dirty="0" smtClean="0">
                <a:latin typeface="Arial" charset="0"/>
                <a:cs typeface="Arial" charset="0"/>
              </a:rPr>
              <a:t>, </a:t>
            </a:r>
            <a:r>
              <a:rPr lang="en-US" sz="2300" dirty="0" err="1" smtClean="0">
                <a:latin typeface="Arial" charset="0"/>
                <a:cs typeface="Arial" charset="0"/>
              </a:rPr>
              <a:t>dan</a:t>
            </a:r>
            <a:r>
              <a:rPr lang="en-US" sz="2300" dirty="0" smtClean="0">
                <a:latin typeface="Arial" charset="0"/>
                <a:cs typeface="Arial" charset="0"/>
              </a:rPr>
              <a:t> 18 </a:t>
            </a:r>
            <a:r>
              <a:rPr lang="en-US" sz="2300" dirty="0" err="1" smtClean="0">
                <a:latin typeface="Arial" charset="0"/>
                <a:cs typeface="Arial" charset="0"/>
              </a:rPr>
              <a:t>jeruk</a:t>
            </a:r>
            <a:r>
              <a:rPr lang="en-US" sz="2300" dirty="0" smtClean="0">
                <a:latin typeface="Arial" charset="0"/>
                <a:cs typeface="Arial" charset="0"/>
              </a:rPr>
              <a:t>. </a:t>
            </a:r>
            <a:r>
              <a:rPr lang="en-US" sz="2300" dirty="0" err="1" smtClean="0">
                <a:latin typeface="Arial" charset="0"/>
                <a:cs typeface="Arial" charset="0"/>
              </a:rPr>
              <a:t>Buah-buah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tersebut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akan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ditata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ke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dalam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beberapa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piring</a:t>
            </a:r>
            <a:r>
              <a:rPr lang="en-US" sz="2300" dirty="0" smtClean="0">
                <a:latin typeface="Arial" charset="0"/>
                <a:cs typeface="Arial" charset="0"/>
              </a:rPr>
              <a:t>. </a:t>
            </a:r>
            <a:r>
              <a:rPr lang="en-US" sz="2300" dirty="0" err="1" smtClean="0">
                <a:latin typeface="Arial" charset="0"/>
                <a:cs typeface="Arial" charset="0"/>
              </a:rPr>
              <a:t>Setiap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piring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terdiri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atas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pisang</a:t>
            </a:r>
            <a:r>
              <a:rPr lang="en-US" sz="2300" dirty="0" smtClean="0">
                <a:latin typeface="Arial" charset="0"/>
                <a:cs typeface="Arial" charset="0"/>
              </a:rPr>
              <a:t>, </a:t>
            </a:r>
            <a:r>
              <a:rPr lang="en-US" sz="2300" dirty="0" err="1" smtClean="0">
                <a:latin typeface="Arial" charset="0"/>
                <a:cs typeface="Arial" charset="0"/>
              </a:rPr>
              <a:t>apel</a:t>
            </a:r>
            <a:r>
              <a:rPr lang="en-US" sz="2300" dirty="0" smtClean="0">
                <a:latin typeface="Arial" charset="0"/>
                <a:cs typeface="Arial" charset="0"/>
              </a:rPr>
              <a:t>, </a:t>
            </a:r>
            <a:r>
              <a:rPr lang="en-US" sz="2300" dirty="0" err="1" smtClean="0">
                <a:latin typeface="Arial" charset="0"/>
                <a:cs typeface="Arial" charset="0"/>
              </a:rPr>
              <a:t>dan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jeruk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masing-masing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sama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banyak</a:t>
            </a:r>
            <a:r>
              <a:rPr lang="en-US" sz="2300" dirty="0" smtClean="0">
                <a:latin typeface="Arial" charset="0"/>
                <a:cs typeface="Arial" charset="0"/>
              </a:rPr>
              <a:t>. </a:t>
            </a:r>
            <a:r>
              <a:rPr lang="en-US" sz="2300" dirty="0" err="1" smtClean="0">
                <a:latin typeface="Arial" charset="0"/>
                <a:cs typeface="Arial" charset="0"/>
              </a:rPr>
              <a:t>Berapa</a:t>
            </a:r>
            <a:r>
              <a:rPr lang="en-US" sz="2300" dirty="0" smtClean="0">
                <a:latin typeface="Arial" charset="0"/>
                <a:cs typeface="Arial" charset="0"/>
              </a:rPr>
              <a:t> paling </a:t>
            </a:r>
            <a:r>
              <a:rPr lang="en-US" sz="2300" dirty="0" err="1" smtClean="0">
                <a:latin typeface="Arial" charset="0"/>
                <a:cs typeface="Arial" charset="0"/>
              </a:rPr>
              <a:t>banyak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piring</a:t>
            </a:r>
            <a:r>
              <a:rPr lang="en-US" sz="2300" dirty="0" smtClean="0">
                <a:latin typeface="Arial" charset="0"/>
                <a:cs typeface="Arial" charset="0"/>
              </a:rPr>
              <a:t> yang </a:t>
            </a:r>
            <a:r>
              <a:rPr lang="en-US" sz="2300" dirty="0" err="1" smtClean="0">
                <a:latin typeface="Arial" charset="0"/>
                <a:cs typeface="Arial" charset="0"/>
              </a:rPr>
              <a:t>harus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ibu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sediakan</a:t>
            </a:r>
            <a:r>
              <a:rPr lang="en-US" sz="2300" dirty="0" smtClean="0"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2849" y="3070131"/>
            <a:ext cx="5734922" cy="2985433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err="1" smtClean="0">
                <a:latin typeface="Arial" charset="0"/>
                <a:cs typeface="Arial" charset="0"/>
              </a:rPr>
              <a:t>Soal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diatas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dapat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diselesaikan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menggunakan</a:t>
            </a:r>
            <a:r>
              <a:rPr lang="en-US" sz="2400" dirty="0" smtClean="0">
                <a:latin typeface="Arial" charset="0"/>
                <a:cs typeface="Arial" charset="0"/>
              </a:rPr>
              <a:t> FPB</a:t>
            </a:r>
          </a:p>
          <a:p>
            <a:r>
              <a:rPr lang="en-US" sz="2800" dirty="0" smtClean="0">
                <a:latin typeface="Arial" charset="0"/>
                <a:cs typeface="Arial" charset="0"/>
              </a:rPr>
              <a:t>12 = 2</a:t>
            </a:r>
            <a:r>
              <a:rPr lang="en-US" sz="2800" baseline="30000" dirty="0" smtClean="0">
                <a:latin typeface="Arial" charset="0"/>
                <a:cs typeface="Arial" charset="0"/>
              </a:rPr>
              <a:t>2</a:t>
            </a:r>
            <a:r>
              <a:rPr lang="en-US" sz="2800" dirty="0" smtClean="0">
                <a:latin typeface="Arial" charset="0"/>
                <a:cs typeface="Arial" charset="0"/>
              </a:rPr>
              <a:t> x 3</a:t>
            </a:r>
          </a:p>
          <a:p>
            <a:r>
              <a:rPr lang="en-US" sz="2800" dirty="0" smtClean="0">
                <a:latin typeface="Arial" charset="0"/>
                <a:cs typeface="Arial" charset="0"/>
              </a:rPr>
              <a:t> 6  </a:t>
            </a:r>
            <a:r>
              <a:rPr lang="en-US" sz="2800" dirty="0" smtClean="0">
                <a:latin typeface="Arial" charset="0"/>
                <a:cs typeface="Arial" charset="0"/>
              </a:rPr>
              <a:t>= 2 x 3</a:t>
            </a:r>
          </a:p>
          <a:p>
            <a:r>
              <a:rPr lang="en-US" sz="2800" dirty="0" smtClean="0">
                <a:latin typeface="Arial" charset="0"/>
                <a:cs typeface="Arial" charset="0"/>
              </a:rPr>
              <a:t>18 = 2 x 3</a:t>
            </a:r>
            <a:r>
              <a:rPr lang="en-US" sz="2800" baseline="30000" dirty="0" smtClean="0">
                <a:latin typeface="Arial" charset="0"/>
                <a:cs typeface="Arial" charset="0"/>
              </a:rPr>
              <a:t>2</a:t>
            </a:r>
          </a:p>
          <a:p>
            <a:endParaRPr lang="en-US" sz="2800" dirty="0">
              <a:latin typeface="Arial" charset="0"/>
              <a:cs typeface="Arial" charset="0"/>
            </a:endParaRPr>
          </a:p>
          <a:p>
            <a:endParaRPr lang="en-US" sz="2800" dirty="0" smtClean="0">
              <a:latin typeface="Arial" charset="0"/>
              <a:cs typeface="Arial" charset="0"/>
            </a:endParaRPr>
          </a:p>
        </p:txBody>
      </p:sp>
      <p:sp>
        <p:nvSpPr>
          <p:cNvPr id="5" name="Left Brace 4"/>
          <p:cNvSpPr/>
          <p:nvPr/>
        </p:nvSpPr>
        <p:spPr>
          <a:xfrm rot="10800000">
            <a:off x="2241104" y="3993460"/>
            <a:ext cx="374142" cy="913394"/>
          </a:xfrm>
          <a:prstGeom prst="leftBrace">
            <a:avLst>
              <a:gd name="adj1" fmla="val 8333"/>
              <a:gd name="adj2" fmla="val 52048"/>
            </a:avLst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15246" y="3955957"/>
            <a:ext cx="3414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FPB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12, 6,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 x 3 = 6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002" y="5569366"/>
            <a:ext cx="8231543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Jadi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paling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piring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disiapkan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piring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627" y="1700808"/>
            <a:ext cx="1743762" cy="86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3990"/>
            <a:ext cx="83753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Menyelesaikan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FPB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KPK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7238" y="845195"/>
            <a:ext cx="8666748" cy="186204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300" dirty="0" err="1" smtClean="0">
                <a:latin typeface="Arial" charset="0"/>
                <a:cs typeface="Arial" charset="0"/>
              </a:rPr>
              <a:t>Adit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membaca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buku</a:t>
            </a:r>
            <a:r>
              <a:rPr lang="en-US" sz="2300" dirty="0" smtClean="0">
                <a:latin typeface="Arial" charset="0"/>
                <a:cs typeface="Arial" charset="0"/>
              </a:rPr>
              <a:t> di </a:t>
            </a:r>
            <a:r>
              <a:rPr lang="en-US" sz="2300" dirty="0" err="1" smtClean="0">
                <a:latin typeface="Arial" charset="0"/>
                <a:cs typeface="Arial" charset="0"/>
              </a:rPr>
              <a:t>perpustakaan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setiap</a:t>
            </a:r>
            <a:r>
              <a:rPr lang="en-US" sz="2300" dirty="0" smtClean="0">
                <a:latin typeface="Arial" charset="0"/>
                <a:cs typeface="Arial" charset="0"/>
              </a:rPr>
              <a:t> 4 </a:t>
            </a:r>
            <a:r>
              <a:rPr lang="en-US" sz="2300" dirty="0" err="1" smtClean="0">
                <a:latin typeface="Arial" charset="0"/>
                <a:cs typeface="Arial" charset="0"/>
              </a:rPr>
              <a:t>hari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sekali</a:t>
            </a:r>
            <a:r>
              <a:rPr lang="en-US" sz="2300" dirty="0" smtClean="0">
                <a:latin typeface="Arial" charset="0"/>
                <a:cs typeface="Arial" charset="0"/>
              </a:rPr>
              <a:t>. Jessi </a:t>
            </a:r>
            <a:r>
              <a:rPr lang="en-US" sz="2300" dirty="0" err="1" smtClean="0">
                <a:latin typeface="Arial" charset="0"/>
                <a:cs typeface="Arial" charset="0"/>
              </a:rPr>
              <a:t>membaca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buku</a:t>
            </a:r>
            <a:r>
              <a:rPr lang="en-US" sz="2300" dirty="0" smtClean="0">
                <a:latin typeface="Arial" charset="0"/>
                <a:cs typeface="Arial" charset="0"/>
              </a:rPr>
              <a:t> di </a:t>
            </a:r>
            <a:r>
              <a:rPr lang="en-US" sz="2300" dirty="0" err="1" smtClean="0">
                <a:latin typeface="Arial" charset="0"/>
                <a:cs typeface="Arial" charset="0"/>
              </a:rPr>
              <a:t>perpustakaan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setiap</a:t>
            </a:r>
            <a:r>
              <a:rPr lang="en-US" sz="2300" dirty="0" smtClean="0">
                <a:latin typeface="Arial" charset="0"/>
                <a:cs typeface="Arial" charset="0"/>
              </a:rPr>
              <a:t> 3 </a:t>
            </a:r>
            <a:r>
              <a:rPr lang="en-US" sz="2300" dirty="0" err="1" smtClean="0">
                <a:latin typeface="Arial" charset="0"/>
                <a:cs typeface="Arial" charset="0"/>
              </a:rPr>
              <a:t>hari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sekali</a:t>
            </a:r>
            <a:r>
              <a:rPr lang="en-US" sz="2300" dirty="0" smtClean="0">
                <a:latin typeface="Arial" charset="0"/>
                <a:cs typeface="Arial" charset="0"/>
              </a:rPr>
              <a:t>. </a:t>
            </a:r>
            <a:r>
              <a:rPr lang="en-US" sz="2300" dirty="0" err="1" smtClean="0">
                <a:latin typeface="Arial" charset="0"/>
                <a:cs typeface="Arial" charset="0"/>
              </a:rPr>
              <a:t>Eca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membaca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buku</a:t>
            </a:r>
            <a:r>
              <a:rPr lang="en-US" sz="2300" dirty="0" smtClean="0">
                <a:latin typeface="Arial" charset="0"/>
                <a:cs typeface="Arial" charset="0"/>
              </a:rPr>
              <a:t> di </a:t>
            </a:r>
            <a:r>
              <a:rPr lang="en-US" sz="2300" dirty="0" err="1" smtClean="0">
                <a:latin typeface="Arial" charset="0"/>
                <a:cs typeface="Arial" charset="0"/>
              </a:rPr>
              <a:t>perpustakaan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setiap</a:t>
            </a:r>
            <a:r>
              <a:rPr lang="en-US" sz="2300" dirty="0" smtClean="0">
                <a:latin typeface="Arial" charset="0"/>
                <a:cs typeface="Arial" charset="0"/>
              </a:rPr>
              <a:t> 6 </a:t>
            </a:r>
            <a:r>
              <a:rPr lang="en-US" sz="2300" dirty="0" err="1" smtClean="0">
                <a:latin typeface="Arial" charset="0"/>
                <a:cs typeface="Arial" charset="0"/>
              </a:rPr>
              <a:t>hari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sekali</a:t>
            </a:r>
            <a:r>
              <a:rPr lang="en-US" sz="2300" dirty="0" smtClean="0">
                <a:latin typeface="Arial" charset="0"/>
                <a:cs typeface="Arial" charset="0"/>
              </a:rPr>
              <a:t>. </a:t>
            </a:r>
            <a:r>
              <a:rPr lang="en-US" sz="2300" dirty="0" err="1" smtClean="0">
                <a:latin typeface="Arial" charset="0"/>
                <a:cs typeface="Arial" charset="0"/>
              </a:rPr>
              <a:t>Jika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mereka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bertemu</a:t>
            </a:r>
            <a:r>
              <a:rPr lang="en-US" sz="2300" dirty="0" smtClean="0">
                <a:latin typeface="Arial" charset="0"/>
                <a:cs typeface="Arial" charset="0"/>
              </a:rPr>
              <a:t> di </a:t>
            </a:r>
            <a:r>
              <a:rPr lang="en-US" sz="2300" dirty="0" err="1" smtClean="0">
                <a:latin typeface="Arial" charset="0"/>
                <a:cs typeface="Arial" charset="0"/>
              </a:rPr>
              <a:t>perpustakaan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pada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hari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Selasa</a:t>
            </a:r>
            <a:r>
              <a:rPr lang="en-US" sz="2300" dirty="0" smtClean="0">
                <a:latin typeface="Arial" charset="0"/>
                <a:cs typeface="Arial" charset="0"/>
              </a:rPr>
              <a:t>, </a:t>
            </a:r>
            <a:r>
              <a:rPr lang="en-US" sz="2300" dirty="0" err="1" smtClean="0">
                <a:latin typeface="Arial" charset="0"/>
                <a:cs typeface="Arial" charset="0"/>
              </a:rPr>
              <a:t>pada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hari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apa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mereka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akan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bertemu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lagi</a:t>
            </a:r>
            <a:r>
              <a:rPr lang="en-US" sz="2300" dirty="0" smtClean="0">
                <a:latin typeface="Arial" charset="0"/>
                <a:cs typeface="Arial" charset="0"/>
              </a:rPr>
              <a:t> di </a:t>
            </a:r>
            <a:r>
              <a:rPr lang="en-US" sz="2300" dirty="0" err="1" smtClean="0">
                <a:latin typeface="Arial" charset="0"/>
                <a:cs typeface="Arial" charset="0"/>
              </a:rPr>
              <a:t>perpustakaan</a:t>
            </a:r>
            <a:r>
              <a:rPr lang="en-US" sz="2300" dirty="0" smtClean="0"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6136" y="2857561"/>
            <a:ext cx="8657850" cy="3046988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err="1" smtClean="0">
                <a:latin typeface="Arial" charset="0"/>
                <a:cs typeface="Arial" charset="0"/>
              </a:rPr>
              <a:t>Soal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</a:rPr>
              <a:t>di </a:t>
            </a:r>
            <a:r>
              <a:rPr lang="en-US" sz="2400" dirty="0" err="1" smtClean="0">
                <a:latin typeface="Arial" charset="0"/>
                <a:cs typeface="Arial" charset="0"/>
              </a:rPr>
              <a:t>atas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dapat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diselesaikan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menggunakan</a:t>
            </a:r>
            <a:r>
              <a:rPr lang="en-US" sz="2400" dirty="0" smtClean="0">
                <a:latin typeface="Arial" charset="0"/>
                <a:cs typeface="Arial" charset="0"/>
              </a:rPr>
              <a:t> KPK.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	</a:t>
            </a:r>
            <a:r>
              <a:rPr lang="en-US" sz="2800" dirty="0" smtClean="0">
                <a:latin typeface="Arial" charset="0"/>
                <a:cs typeface="Arial" charset="0"/>
              </a:rPr>
              <a:t>4 = 2 x 2 =2</a:t>
            </a:r>
            <a:r>
              <a:rPr lang="en-US" sz="2800" baseline="30000" dirty="0" smtClean="0">
                <a:latin typeface="Arial" charset="0"/>
                <a:cs typeface="Arial" charset="0"/>
              </a:rPr>
              <a:t>2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r>
              <a:rPr lang="en-US" sz="2800" dirty="0" smtClean="0">
                <a:latin typeface="Arial" charset="0"/>
                <a:cs typeface="Arial" charset="0"/>
              </a:rPr>
              <a:t>	3 = 3</a:t>
            </a:r>
          </a:p>
          <a:p>
            <a:r>
              <a:rPr lang="en-US" sz="2800" dirty="0" smtClean="0">
                <a:latin typeface="Arial" charset="0"/>
                <a:cs typeface="Arial" charset="0"/>
              </a:rPr>
              <a:t>	6 = 2 x 3</a:t>
            </a:r>
            <a:endParaRPr lang="en-US" sz="2800" baseline="30000" dirty="0" smtClean="0">
              <a:latin typeface="Arial" charset="0"/>
              <a:cs typeface="Arial" charset="0"/>
            </a:endParaRPr>
          </a:p>
          <a:p>
            <a:endParaRPr lang="en-US" sz="2800" dirty="0">
              <a:latin typeface="Arial" charset="0"/>
              <a:cs typeface="Arial" charset="0"/>
            </a:endParaRPr>
          </a:p>
          <a:p>
            <a:endParaRPr lang="en-US" sz="2800" dirty="0" smtClean="0">
              <a:latin typeface="Arial" charset="0"/>
              <a:cs typeface="Arial" charset="0"/>
            </a:endParaRPr>
          </a:p>
          <a:p>
            <a:endParaRPr lang="en-US" sz="2800" dirty="0" smtClean="0">
              <a:latin typeface="Arial" charset="0"/>
              <a:cs typeface="Arial" charset="0"/>
            </a:endParaRPr>
          </a:p>
        </p:txBody>
      </p:sp>
      <p:sp>
        <p:nvSpPr>
          <p:cNvPr id="5" name="Left Brace 4"/>
          <p:cNvSpPr/>
          <p:nvPr/>
        </p:nvSpPr>
        <p:spPr>
          <a:xfrm rot="10800000">
            <a:off x="3494776" y="3417366"/>
            <a:ext cx="374142" cy="913394"/>
          </a:xfrm>
          <a:prstGeom prst="leftBrace">
            <a:avLst>
              <a:gd name="adj1" fmla="val 8333"/>
              <a:gd name="adj2" fmla="val 52048"/>
            </a:avLst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96318" y="3499763"/>
            <a:ext cx="3396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KPK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4, 3,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  <a:r>
              <a:rPr lang="en-US" sz="24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3 = 12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840" y="4972962"/>
            <a:ext cx="8231543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Jadi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bertiga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bertemu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lagi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perpustakaan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setelah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Selasa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Minggu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41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06581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Perpangkatan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Penarikan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Akar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Pangkat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Tiga</a:t>
            </a:r>
            <a:endParaRPr lang="id-ID" sz="28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1007017"/>
            <a:ext cx="35632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indent="-285750">
              <a:buAutoNum type="arabicPeriod"/>
            </a:pPr>
            <a:r>
              <a:rPr lang="en-US" sz="23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Perpangkatan</a:t>
            </a: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Tiga</a:t>
            </a:r>
            <a:endParaRPr lang="en-US" sz="23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4371" y="1408815"/>
            <a:ext cx="8624524" cy="76944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Pangkat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tiga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suatu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bilangan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merupakan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perkalian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berulang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bilangan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tersebut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sebanyak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3 kali.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9273" y="3533365"/>
            <a:ext cx="8424936" cy="2462213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eaLnBrk="1" hangingPunct="1">
              <a:buAutoNum type="arabicPeriod"/>
            </a:pPr>
            <a:r>
              <a:rPr lang="en-US" sz="2200" dirty="0" smtClean="0">
                <a:latin typeface="Arial" charset="0"/>
                <a:cs typeface="Arial" charset="0"/>
              </a:rPr>
              <a:t>5</a:t>
            </a:r>
            <a:r>
              <a:rPr lang="en-US" sz="2200" baseline="30000" dirty="0" smtClean="0">
                <a:latin typeface="Arial" charset="0"/>
                <a:cs typeface="Arial" charset="0"/>
              </a:rPr>
              <a:t>3</a:t>
            </a:r>
            <a:r>
              <a:rPr lang="en-US" sz="2200" dirty="0" smtClean="0">
                <a:latin typeface="Arial" charset="0"/>
                <a:cs typeface="Arial" charset="0"/>
              </a:rPr>
              <a:t> = . . . x . . . x . . .= . . .</a:t>
            </a:r>
          </a:p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      </a:t>
            </a:r>
            <a:r>
              <a:rPr lang="en-US" sz="2200" dirty="0" err="1" smtClean="0">
                <a:latin typeface="Arial" charset="0"/>
                <a:cs typeface="Arial" charset="0"/>
              </a:rPr>
              <a:t>Penyelesaian</a:t>
            </a:r>
            <a:r>
              <a:rPr lang="en-US" sz="2200" dirty="0" smtClean="0">
                <a:latin typeface="Arial" charset="0"/>
                <a:cs typeface="Arial" charset="0"/>
              </a:rPr>
              <a:t>:</a:t>
            </a:r>
          </a:p>
          <a:p>
            <a:pPr eaLnBrk="1" hangingPunct="1"/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</a:rPr>
              <a:t>     5</a:t>
            </a:r>
            <a:r>
              <a:rPr lang="en-US" sz="2200" baseline="30000" dirty="0" smtClean="0">
                <a:latin typeface="Arial" charset="0"/>
                <a:cs typeface="Arial" charset="0"/>
              </a:rPr>
              <a:t>3</a:t>
            </a:r>
            <a:r>
              <a:rPr lang="en-US" sz="2200" dirty="0" smtClean="0">
                <a:latin typeface="Arial" charset="0"/>
                <a:cs typeface="Arial" charset="0"/>
              </a:rPr>
              <a:t> = 5 x 5 x 5 = 125</a:t>
            </a:r>
          </a:p>
          <a:p>
            <a:pPr eaLnBrk="1" hangingPunct="1"/>
            <a:endParaRPr lang="en-US" sz="22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2.  </a:t>
            </a:r>
            <a:r>
              <a:rPr lang="en-US" sz="2200" dirty="0" err="1" smtClean="0">
                <a:latin typeface="Arial" charset="0"/>
                <a:cs typeface="Arial" charset="0"/>
              </a:rPr>
              <a:t>Berapakah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hasil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pangkat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tiga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bilangan</a:t>
            </a:r>
            <a:r>
              <a:rPr lang="en-US" sz="2200" dirty="0" smtClean="0">
                <a:latin typeface="Arial" charset="0"/>
                <a:cs typeface="Arial" charset="0"/>
              </a:rPr>
              <a:t> 7?</a:t>
            </a:r>
          </a:p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     </a:t>
            </a:r>
            <a:r>
              <a:rPr lang="en-US" sz="2200" dirty="0" err="1" smtClean="0">
                <a:latin typeface="Arial" charset="0"/>
                <a:cs typeface="Arial" charset="0"/>
              </a:rPr>
              <a:t>Penyelesaian</a:t>
            </a:r>
            <a:r>
              <a:rPr lang="en-US" sz="2200" dirty="0" smtClean="0">
                <a:latin typeface="Arial" charset="0"/>
                <a:cs typeface="Arial" charset="0"/>
              </a:rPr>
              <a:t>:</a:t>
            </a:r>
          </a:p>
          <a:p>
            <a:pPr eaLnBrk="1" hangingPunct="1"/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</a:rPr>
              <a:t>    7</a:t>
            </a:r>
            <a:r>
              <a:rPr lang="en-US" sz="2200" baseline="30000" dirty="0" smtClean="0">
                <a:latin typeface="Arial" charset="0"/>
                <a:cs typeface="Arial" charset="0"/>
              </a:rPr>
              <a:t>3</a:t>
            </a:r>
            <a:r>
              <a:rPr lang="en-US" sz="2200" dirty="0" smtClean="0">
                <a:latin typeface="Arial" charset="0"/>
                <a:cs typeface="Arial" charset="0"/>
              </a:rPr>
              <a:t> = 7 x 7 x 7 = 343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9273" y="2963979"/>
            <a:ext cx="8424935" cy="430887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200" dirty="0" err="1" smtClean="0">
                <a:latin typeface="Arial" charset="0"/>
                <a:cs typeface="Arial" charset="0"/>
              </a:rPr>
              <a:t>Bilangan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pangkat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disebut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juga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bilangan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kubik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31640" y="2177460"/>
            <a:ext cx="5917443" cy="646331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3600" b="1" i="1" dirty="0">
                <a:latin typeface="Arial" charset="0"/>
                <a:cs typeface="Arial" charset="0"/>
              </a:rPr>
              <a:t>p</a:t>
            </a:r>
            <a:r>
              <a:rPr lang="en-US" sz="3600" b="1" baseline="30000" dirty="0" smtClean="0">
                <a:latin typeface="Arial" charset="0"/>
                <a:cs typeface="Arial" charset="0"/>
              </a:rPr>
              <a:t>3</a:t>
            </a:r>
            <a:r>
              <a:rPr lang="en-US" sz="3600" b="1" i="1" dirty="0" smtClean="0">
                <a:latin typeface="Arial" charset="0"/>
                <a:cs typeface="Arial" charset="0"/>
              </a:rPr>
              <a:t> = p </a:t>
            </a:r>
            <a:r>
              <a:rPr lang="en-US" sz="3600" b="1" dirty="0" smtClean="0">
                <a:latin typeface="Arial" charset="0"/>
                <a:cs typeface="Arial" charset="0"/>
              </a:rPr>
              <a:t>x</a:t>
            </a:r>
            <a:r>
              <a:rPr lang="en-US" sz="3600" b="1" i="1" dirty="0" smtClean="0">
                <a:latin typeface="Arial" charset="0"/>
                <a:cs typeface="Arial" charset="0"/>
              </a:rPr>
              <a:t> p </a:t>
            </a:r>
            <a:r>
              <a:rPr lang="en-US" sz="3600" b="1" dirty="0" smtClean="0">
                <a:latin typeface="Arial" charset="0"/>
                <a:cs typeface="Arial" charset="0"/>
              </a:rPr>
              <a:t>x</a:t>
            </a:r>
            <a:r>
              <a:rPr lang="en-US" sz="3600" b="1" i="1" dirty="0" smtClean="0">
                <a:latin typeface="Arial" charset="0"/>
                <a:cs typeface="Arial" charset="0"/>
              </a:rPr>
              <a:t> p</a:t>
            </a:r>
          </a:p>
        </p:txBody>
      </p:sp>
    </p:spTree>
    <p:extLst>
      <p:ext uri="{BB962C8B-B14F-4D97-AF65-F5344CB8AC3E}">
        <p14:creationId xmlns:p14="http://schemas.microsoft.com/office/powerpoint/2010/main" val="4807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521" y="291141"/>
            <a:ext cx="767045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Penarikan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Akar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Pangkat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24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6521" y="737491"/>
            <a:ext cx="8578029" cy="800219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3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Akar</a:t>
            </a:r>
            <a:r>
              <a:rPr lang="en-US" sz="23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pangkat</a:t>
            </a:r>
            <a:r>
              <a:rPr lang="en-US" sz="23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tiga</a:t>
            </a:r>
            <a:r>
              <a:rPr lang="en-US" sz="23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dari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suatu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bilangan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adalah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bilangan</a:t>
            </a:r>
            <a:r>
              <a:rPr lang="en-US" sz="2300" dirty="0" smtClean="0">
                <a:latin typeface="Arial" charset="0"/>
                <a:cs typeface="Arial" charset="0"/>
              </a:rPr>
              <a:t> lain yang </a:t>
            </a:r>
            <a:r>
              <a:rPr lang="en-US" sz="2300" dirty="0" err="1" smtClean="0">
                <a:latin typeface="Arial" charset="0"/>
                <a:cs typeface="Arial" charset="0"/>
              </a:rPr>
              <a:t>jika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dipangkatkan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tiga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dapat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menghasilkan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bilangan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tersebut</a:t>
            </a:r>
            <a:r>
              <a:rPr lang="en-US" sz="2300" dirty="0" smtClean="0">
                <a:latin typeface="Arial" charset="0"/>
                <a:cs typeface="Arial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>
                <a:spLocks noChangeArrowheads="1"/>
              </p:cNvSpPr>
              <p:nvPr/>
            </p:nvSpPr>
            <p:spPr bwMode="auto">
              <a:xfrm>
                <a:off x="254740" y="1664360"/>
                <a:ext cx="8499810" cy="849976"/>
              </a:xfrm>
              <a:prstGeom prst="rect">
                <a:avLst/>
              </a:prstGeom>
              <a:solidFill>
                <a:srgbClr val="EFF991"/>
              </a:solidFill>
              <a:ln>
                <a:noFill/>
              </a:ln>
              <a:extLst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2300" dirty="0" smtClean="0">
                    <a:latin typeface="Arial" charset="0"/>
                    <a:cs typeface="Arial" charset="0"/>
                  </a:rPr>
                  <a:t>Akar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pangkat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tiga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dilambangkan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dengan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300" i="1" smtClean="0">
                            <a:latin typeface="Cambria Math"/>
                            <a:cs typeface="Arial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3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3</m:t>
                        </m:r>
                      </m:deg>
                      <m:e/>
                    </m:rad>
                    <m:r>
                      <a:rPr lang="en-US" sz="2300" b="0" i="1" smtClean="0">
                        <a:latin typeface="Cambria Math" panose="02040503050406030204" pitchFamily="18" charset="0"/>
                        <a:cs typeface="Arial" charset="0"/>
                      </a:rPr>
                      <m:t>.</m:t>
                    </m:r>
                  </m:oMath>
                </a14:m>
                <a:r>
                  <a:rPr lang="en-US" sz="23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Akar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pangkat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tiga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merupakan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kebalikan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dari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pangkat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300" dirty="0" err="1" smtClean="0">
                    <a:latin typeface="Arial" charset="0"/>
                    <a:cs typeface="Arial" charset="0"/>
                  </a:rPr>
                  <a:t>tiga</a:t>
                </a:r>
                <a:r>
                  <a:rPr lang="en-US" sz="2300" dirty="0" smtClean="0">
                    <a:latin typeface="Arial" charset="0"/>
                    <a:cs typeface="Arial" charset="0"/>
                  </a:rPr>
                  <a:t>.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740" y="1664360"/>
                <a:ext cx="8499810" cy="84997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>
                <a:spLocks noChangeArrowheads="1"/>
              </p:cNvSpPr>
              <p:nvPr/>
            </p:nvSpPr>
            <p:spPr bwMode="auto">
              <a:xfrm>
                <a:off x="254740" y="3749520"/>
                <a:ext cx="8499810" cy="2041841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2800" dirty="0" smtClean="0">
                    <a:latin typeface="Arial" charset="0"/>
                    <a:cs typeface="Arial" charset="0"/>
                  </a:rPr>
                  <a:t>Contoh:</a:t>
                </a:r>
              </a:p>
              <a:p>
                <a:r>
                  <a:rPr lang="en-US" sz="2800" dirty="0" err="1" smtClean="0">
                    <a:latin typeface="Arial" charset="0"/>
                    <a:cs typeface="Arial" charset="0"/>
                  </a:rPr>
                  <a:t>Akar</a:t>
                </a:r>
                <a:r>
                  <a:rPr lang="en-US" sz="28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800" dirty="0" err="1" smtClean="0">
                    <a:latin typeface="Arial" charset="0"/>
                    <a:cs typeface="Arial" charset="0"/>
                  </a:rPr>
                  <a:t>pangkat</a:t>
                </a:r>
                <a:r>
                  <a:rPr lang="en-US" sz="28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800" dirty="0" err="1" smtClean="0">
                    <a:latin typeface="Arial" charset="0"/>
                    <a:cs typeface="Arial" charset="0"/>
                  </a:rPr>
                  <a:t>tiga</a:t>
                </a:r>
                <a:r>
                  <a:rPr lang="en-US" sz="28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800" dirty="0" err="1" smtClean="0">
                    <a:latin typeface="Arial" charset="0"/>
                    <a:cs typeface="Arial" charset="0"/>
                  </a:rPr>
                  <a:t>dari</a:t>
                </a:r>
                <a:r>
                  <a:rPr lang="en-US" sz="2800" dirty="0" smtClean="0">
                    <a:latin typeface="Arial" charset="0"/>
                    <a:cs typeface="Arial" charset="0"/>
                  </a:rPr>
                  <a:t> 125 </a:t>
                </a:r>
                <a:r>
                  <a:rPr lang="en-US" sz="2800" dirty="0" err="1" smtClean="0">
                    <a:latin typeface="Arial" charset="0"/>
                    <a:cs typeface="Arial" charset="0"/>
                  </a:rPr>
                  <a:t>dapat</a:t>
                </a:r>
                <a:r>
                  <a:rPr lang="en-US" sz="28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800" dirty="0" err="1" smtClean="0">
                    <a:latin typeface="Arial" charset="0"/>
                    <a:cs typeface="Arial" charset="0"/>
                  </a:rPr>
                  <a:t>ditulis</a:t>
                </a:r>
                <a:r>
                  <a:rPr lang="en-US" sz="2800" dirty="0" smtClean="0"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3200" i="1">
                            <a:latin typeface="Cambria Math"/>
                            <a:cs typeface="Arial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200" i="1">
                            <a:latin typeface="Cambria Math" panose="02040503050406030204" pitchFamily="18" charset="0"/>
                            <a:cs typeface="Arial" charset="0"/>
                          </a:rPr>
                          <m:t>3</m:t>
                        </m:r>
                      </m:deg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125</m:t>
                        </m:r>
                      </m:e>
                    </m:rad>
                    <m:r>
                      <a:rPr lang="en-US" sz="3200" b="0" i="1" smtClean="0">
                        <a:latin typeface="Cambria Math" panose="02040503050406030204" pitchFamily="18" charset="0"/>
                        <a:cs typeface="Arial" charset="0"/>
                      </a:rPr>
                      <m:t>.</m:t>
                    </m:r>
                  </m:oMath>
                </a14:m>
                <a:endParaRPr lang="en-US" sz="3200" b="0" dirty="0" smtClean="0">
                  <a:latin typeface="Arial" charset="0"/>
                  <a:cs typeface="Arial" charset="0"/>
                </a:endParaRPr>
              </a:p>
              <a:p>
                <a:r>
                  <a:rPr lang="en-US" sz="2800" dirty="0" err="1" smtClean="0">
                    <a:latin typeface="Arial" charset="0"/>
                    <a:cs typeface="Arial" charset="0"/>
                  </a:rPr>
                  <a:t>Karena</a:t>
                </a:r>
                <a:r>
                  <a:rPr lang="en-US" sz="2800" dirty="0" smtClean="0">
                    <a:latin typeface="Arial" charset="0"/>
                    <a:cs typeface="Arial" charset="0"/>
                  </a:rPr>
                  <a:t> 5</a:t>
                </a:r>
                <a:r>
                  <a:rPr lang="en-US" sz="3600" baseline="30000" dirty="0" smtClean="0">
                    <a:latin typeface="Arial" charset="0"/>
                    <a:cs typeface="Arial" charset="0"/>
                  </a:rPr>
                  <a:t>3</a:t>
                </a:r>
                <a:r>
                  <a:rPr lang="en-US" sz="2800" dirty="0" smtClean="0">
                    <a:latin typeface="Arial" charset="0"/>
                    <a:cs typeface="Arial" charset="0"/>
                  </a:rPr>
                  <a:t> = 125 , </a:t>
                </a:r>
                <a:r>
                  <a:rPr lang="en-US" sz="2800" dirty="0" err="1" smtClean="0">
                    <a:latin typeface="Arial" charset="0"/>
                    <a:cs typeface="Arial" charset="0"/>
                  </a:rPr>
                  <a:t>maka</a:t>
                </a:r>
                <a:r>
                  <a:rPr lang="en-US" sz="2800" dirty="0" smtClean="0"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3200" i="1">
                            <a:latin typeface="Cambria Math"/>
                            <a:cs typeface="Arial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200" i="1">
                            <a:latin typeface="Cambria Math" panose="02040503050406030204" pitchFamily="18" charset="0"/>
                            <a:cs typeface="Arial" charset="0"/>
                          </a:rPr>
                          <m:t>3</m:t>
                        </m:r>
                      </m:deg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125</m:t>
                        </m:r>
                      </m:e>
                    </m:rad>
                    <m:r>
                      <a:rPr lang="en-US" sz="3200" b="0" i="1" smtClean="0">
                        <a:latin typeface="Cambria Math" panose="02040503050406030204" pitchFamily="18" charset="0"/>
                        <a:cs typeface="Arial" charset="0"/>
                      </a:rPr>
                      <m:t>=5</m:t>
                    </m:r>
                  </m:oMath>
                </a14:m>
                <a:endParaRPr lang="en-US" sz="2800" dirty="0" smtClean="0">
                  <a:latin typeface="Arial" charset="0"/>
                  <a:cs typeface="Arial" charset="0"/>
                </a:endParaRPr>
              </a:p>
              <a:p>
                <a:endParaRPr lang="en-US" sz="2800" dirty="0" smtClean="0"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740" y="3749520"/>
                <a:ext cx="8499810" cy="2041841"/>
              </a:xfrm>
              <a:prstGeom prst="rect">
                <a:avLst/>
              </a:prstGeom>
              <a:blipFill rotWithShape="0">
                <a:blip r:embed="rId3"/>
                <a:stretch>
                  <a:fillRect l="-1359" t="-2360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234862" y="2760471"/>
            <a:ext cx="2365915" cy="769441"/>
          </a:xfrm>
          <a:prstGeom prst="rect">
            <a:avLst/>
          </a:prstGeom>
          <a:solidFill>
            <a:srgbClr val="FF9999"/>
          </a:solidFill>
          <a:ln>
            <a:noFill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4400" i="1" dirty="0" smtClean="0">
                <a:latin typeface="Arial" charset="0"/>
                <a:cs typeface="Arial" charset="0"/>
              </a:rPr>
              <a:t>a</a:t>
            </a:r>
            <a:r>
              <a:rPr lang="en-US" sz="4400" baseline="30000" dirty="0" smtClean="0">
                <a:latin typeface="Arial" charset="0"/>
                <a:cs typeface="Arial" charset="0"/>
              </a:rPr>
              <a:t>3</a:t>
            </a:r>
            <a:r>
              <a:rPr lang="en-US" sz="4400" dirty="0" smtClean="0">
                <a:latin typeface="Arial" charset="0"/>
                <a:cs typeface="Arial" charset="0"/>
              </a:rPr>
              <a:t> = </a:t>
            </a:r>
            <a:r>
              <a:rPr lang="en-US" sz="4400" i="1" dirty="0" smtClean="0">
                <a:latin typeface="Arial" charset="0"/>
                <a:cs typeface="Arial" charset="0"/>
              </a:rPr>
              <a:t>b</a:t>
            </a:r>
            <a:r>
              <a:rPr lang="en-US" sz="4400" dirty="0" smtClean="0">
                <a:latin typeface="Arial" charset="0"/>
                <a:cs typeface="Arial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>
                <a:spLocks noChangeArrowheads="1"/>
              </p:cNvSpPr>
              <p:nvPr/>
            </p:nvSpPr>
            <p:spPr bwMode="auto">
              <a:xfrm>
                <a:off x="5546371" y="2760471"/>
                <a:ext cx="2300602" cy="792718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  <a:ex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4000" i="1" smtClean="0">
                              <a:latin typeface="Cambria Math"/>
                              <a:cs typeface="Arial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4000" i="1">
                              <a:latin typeface="Cambria Math" panose="02040503050406030204" pitchFamily="18" charset="0"/>
                              <a:cs typeface="Arial" charset="0"/>
                            </a:rPr>
                            <m:t>3</m:t>
                          </m:r>
                        </m:deg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𝑏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charset="0"/>
                        </a:rPr>
                        <m:t>𝑎</m:t>
                      </m:r>
                    </m:oMath>
                  </m:oMathPara>
                </a14:m>
                <a:endParaRPr lang="en-US" sz="3600" dirty="0" smtClean="0"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46371" y="2760471"/>
                <a:ext cx="2300602" cy="79271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own Arrow 7"/>
          <p:cNvSpPr/>
          <p:nvPr/>
        </p:nvSpPr>
        <p:spPr>
          <a:xfrm rot="16200000">
            <a:off x="4323958" y="2857017"/>
            <a:ext cx="464411" cy="5444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013559"/>
            <a:ext cx="857032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Faktorisasi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prima</a:t>
            </a:r>
            <a:endParaRPr lang="id-ID" sz="24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9512" y="1556792"/>
            <a:ext cx="8759353" cy="430887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Tentukan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akar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pangkat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tiga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bilangan</a:t>
            </a:r>
            <a:r>
              <a:rPr lang="en-US" sz="2200" dirty="0" smtClean="0">
                <a:latin typeface="Arial" charset="0"/>
                <a:cs typeface="Arial" charset="0"/>
              </a:rPr>
              <a:t> 3.375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>
                <a:spLocks noChangeArrowheads="1"/>
              </p:cNvSpPr>
              <p:nvPr/>
            </p:nvSpPr>
            <p:spPr bwMode="auto">
              <a:xfrm>
                <a:off x="179511" y="2110848"/>
                <a:ext cx="8759353" cy="3968266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800" i="1" smtClean="0">
                              <a:latin typeface="Cambria Math"/>
                              <a:cs typeface="Arial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3</m:t>
                          </m:r>
                        </m:deg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3.375</m:t>
                          </m:r>
                        </m:e>
                      </m:rad>
                      <m:r>
                        <a:rPr lang="en-US" sz="2800" b="0" i="0" smtClean="0">
                          <a:latin typeface="Cambria Math" panose="02040503050406030204" pitchFamily="18" charset="0"/>
                          <a:cs typeface="Arial" charset="0"/>
                        </a:rPr>
                        <m:t>= . . .</m:t>
                      </m:r>
                    </m:oMath>
                  </m:oMathPara>
                </a14:m>
                <a:endParaRPr lang="en-US" sz="2800" b="0" dirty="0" smtClean="0">
                  <a:latin typeface="Arial" charset="0"/>
                  <a:cs typeface="Arial" charset="0"/>
                </a:endParaRPr>
              </a:p>
              <a:p>
                <a:endParaRPr lang="en-US" sz="2200" dirty="0" smtClean="0">
                  <a:latin typeface="Arial" charset="0"/>
                  <a:cs typeface="Arial" charset="0"/>
                </a:endParaRPr>
              </a:p>
              <a:p>
                <a:endParaRPr lang="en-US" sz="2200" dirty="0">
                  <a:latin typeface="Arial" charset="0"/>
                  <a:cs typeface="Arial" charset="0"/>
                </a:endParaRPr>
              </a:p>
              <a:p>
                <a:endParaRPr lang="en-US" sz="2200" dirty="0" smtClean="0">
                  <a:latin typeface="Arial" charset="0"/>
                  <a:cs typeface="Arial" charset="0"/>
                </a:endParaRPr>
              </a:p>
              <a:p>
                <a:endParaRPr lang="en-US" sz="2200" dirty="0" smtClean="0">
                  <a:latin typeface="Arial" charset="0"/>
                  <a:cs typeface="Arial" charset="0"/>
                </a:endParaRPr>
              </a:p>
              <a:p>
                <a:endParaRPr lang="en-US" sz="2200" dirty="0">
                  <a:latin typeface="Arial" charset="0"/>
                  <a:cs typeface="Arial" charset="0"/>
                </a:endParaRPr>
              </a:p>
              <a:p>
                <a:endParaRPr lang="en-US" sz="2200" dirty="0" smtClean="0">
                  <a:latin typeface="Arial" charset="0"/>
                  <a:cs typeface="Arial" charset="0"/>
                </a:endParaRPr>
              </a:p>
              <a:p>
                <a:endParaRPr lang="en-US" sz="2200" dirty="0" smtClean="0">
                  <a:latin typeface="Arial" charset="0"/>
                  <a:cs typeface="Arial" charset="0"/>
                </a:endParaRPr>
              </a:p>
              <a:p>
                <a:endParaRPr lang="en-US" sz="2200" dirty="0">
                  <a:latin typeface="Arial" charset="0"/>
                  <a:cs typeface="Arial" charset="0"/>
                </a:endParaRPr>
              </a:p>
              <a:p>
                <a:endParaRPr lang="en-US" sz="2200" dirty="0" smtClean="0">
                  <a:latin typeface="Arial" charset="0"/>
                  <a:cs typeface="Arial" charset="0"/>
                </a:endParaRPr>
              </a:p>
              <a:p>
                <a:endParaRPr lang="en-US" sz="2200" dirty="0"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1" y="2110848"/>
                <a:ext cx="8759353" cy="396826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01298" y="2651992"/>
            <a:ext cx="2753904" cy="3069302"/>
            <a:chOff x="791097" y="2478526"/>
            <a:chExt cx="2464749" cy="3069302"/>
          </a:xfrm>
        </p:grpSpPr>
        <p:grpSp>
          <p:nvGrpSpPr>
            <p:cNvPr id="6" name="Group 5"/>
            <p:cNvGrpSpPr/>
            <p:nvPr/>
          </p:nvGrpSpPr>
          <p:grpSpPr>
            <a:xfrm>
              <a:off x="791097" y="2478526"/>
              <a:ext cx="1585892" cy="1584471"/>
              <a:chOff x="483690" y="2272256"/>
              <a:chExt cx="1585892" cy="158447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3669" y="2272256"/>
                <a:ext cx="1007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3.375</a:t>
                </a:r>
                <a:endParaRPr lang="en-US" sz="2800" dirty="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08067" y="2777379"/>
                <a:ext cx="1002286" cy="309277"/>
                <a:chOff x="548275" y="2887416"/>
                <a:chExt cx="1002286" cy="309277"/>
              </a:xfrm>
            </p:grpSpPr>
            <p:cxnSp>
              <p:nvCxnSpPr>
                <p:cNvPr id="33" name="Straight Connector 32"/>
                <p:cNvCxnSpPr>
                  <a:stCxn id="25" idx="2"/>
                </p:cNvCxnSpPr>
                <p:nvPr/>
              </p:nvCxnSpPr>
              <p:spPr>
                <a:xfrm flipH="1">
                  <a:off x="548275" y="2905513"/>
                  <a:ext cx="759106" cy="291180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1315833" y="2887416"/>
                  <a:ext cx="234728" cy="227486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Oval 26"/>
              <p:cNvSpPr/>
              <p:nvPr/>
            </p:nvSpPr>
            <p:spPr>
              <a:xfrm>
                <a:off x="483690" y="2964666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/>
                  <a:t>3</a:t>
                </a:r>
                <a:endParaRPr lang="en-US" sz="32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062575" y="2873935"/>
                <a:ext cx="1007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1.125</a:t>
                </a:r>
                <a:endParaRPr lang="en-US" sz="2800" dirty="0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1030222" y="3299666"/>
                <a:ext cx="781260" cy="330423"/>
                <a:chOff x="769301" y="2877682"/>
                <a:chExt cx="781260" cy="330423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769301" y="2877682"/>
                  <a:ext cx="535857" cy="330423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1315833" y="2887416"/>
                  <a:ext cx="234728" cy="227486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Oval 29"/>
              <p:cNvSpPr/>
              <p:nvPr/>
            </p:nvSpPr>
            <p:spPr>
              <a:xfrm>
                <a:off x="784819" y="3496687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/>
                  <a:t>3</a:t>
                </a:r>
                <a:endParaRPr lang="en-US" sz="3200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416914" y="3607932"/>
              <a:ext cx="1475946" cy="1486029"/>
              <a:chOff x="483690" y="2370698"/>
              <a:chExt cx="1475946" cy="1486029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921194" y="2370698"/>
                <a:ext cx="7328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375</a:t>
                </a:r>
                <a:endParaRPr lang="en-US" sz="2800" dirty="0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729095" y="2747514"/>
                <a:ext cx="793274" cy="350554"/>
                <a:chOff x="769303" y="2857551"/>
                <a:chExt cx="793274" cy="350554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769303" y="2857551"/>
                  <a:ext cx="569055" cy="350554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327849" y="2857551"/>
                  <a:ext cx="234728" cy="227486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Oval 16"/>
              <p:cNvSpPr/>
              <p:nvPr/>
            </p:nvSpPr>
            <p:spPr>
              <a:xfrm>
                <a:off x="483690" y="2964666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/>
                  <a:t>3</a:t>
                </a:r>
                <a:endParaRPr lang="en-US" sz="32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226743" y="2891861"/>
                <a:ext cx="7328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125</a:t>
                </a:r>
                <a:endParaRPr lang="en-US" sz="2800" dirty="0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1030222" y="3299666"/>
                <a:ext cx="781260" cy="330423"/>
                <a:chOff x="769301" y="2877682"/>
                <a:chExt cx="781260" cy="330423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 flipH="1">
                  <a:off x="769301" y="2877682"/>
                  <a:ext cx="535857" cy="330423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315833" y="2887416"/>
                  <a:ext cx="234728" cy="227486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Oval 19"/>
              <p:cNvSpPr/>
              <p:nvPr/>
            </p:nvSpPr>
            <p:spPr>
              <a:xfrm>
                <a:off x="784819" y="3496687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/>
                  <a:t>5</a:t>
                </a:r>
                <a:endParaRPr lang="en-US" sz="32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963446" y="4625829"/>
              <a:ext cx="1292400" cy="921999"/>
              <a:chOff x="483690" y="2402707"/>
              <a:chExt cx="1292400" cy="92199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030222" y="2402707"/>
                <a:ext cx="5501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25</a:t>
                </a:r>
                <a:endParaRPr lang="en-US" sz="2800" dirty="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729095" y="2747514"/>
                <a:ext cx="781258" cy="350554"/>
                <a:chOff x="769303" y="2857551"/>
                <a:chExt cx="781258" cy="350554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769303" y="2857551"/>
                  <a:ext cx="569055" cy="350554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315833" y="2887416"/>
                  <a:ext cx="234728" cy="227486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Oval 10"/>
              <p:cNvSpPr/>
              <p:nvPr/>
            </p:nvSpPr>
            <p:spPr>
              <a:xfrm>
                <a:off x="483690" y="2964666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/>
                  <a:t>5</a:t>
                </a:r>
                <a:endParaRPr lang="en-US" sz="3200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416050" y="2948968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/>
                  <a:t>5</a:t>
                </a:r>
                <a:endParaRPr lang="en-US" sz="3200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014738" y="5457343"/>
                <a:ext cx="4339101" cy="56816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Jadi,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8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g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3.375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=15</m:t>
                    </m:r>
                  </m:oMath>
                </a14:m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738" y="5457343"/>
                <a:ext cx="4339101" cy="5681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79511" y="213084"/>
            <a:ext cx="6913712" cy="76944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Beberapa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cara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menentukan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hasil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akar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pangkat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tiga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suatu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bilangan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4028532" y="2503082"/>
                <a:ext cx="4308275" cy="2790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3.375 = 3</a:t>
                </a:r>
                <a:r>
                  <a:rPr lang="en-US" sz="2800" baseline="30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5</a:t>
                </a:r>
                <a:r>
                  <a:rPr lang="en-US" sz="2800" baseline="30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endParaRPr lang="en-US" sz="2800" baseline="30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ad>
                      <m:rad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200" b="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g>
                      <m:e>
                        <m:r>
                          <a:rPr lang="en-US" sz="3200" b="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3.375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200" b="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g>
                      <m:e>
                        <m:r>
                          <a:rPr lang="en-US" sz="3200" b="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3200" b="0" i="1" baseline="3000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3200" i="1" baseline="300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800" baseline="30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baseline="30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aseline="30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3 x 5</a:t>
                </a:r>
              </a:p>
              <a:p>
                <a:r>
                  <a:rPr lang="en-US" sz="2800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= 15</a:t>
                </a:r>
                <a:endParaRPr lang="en-US" sz="2800" baseline="30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532" y="2503082"/>
                <a:ext cx="4308275" cy="2790636"/>
              </a:xfrm>
              <a:prstGeom prst="rect">
                <a:avLst/>
              </a:prstGeom>
              <a:blipFill rotWithShape="1">
                <a:blip r:embed="rId4"/>
                <a:stretch>
                  <a:fillRect t="-2188" b="-5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Down Arrow 37"/>
          <p:cNvSpPr/>
          <p:nvPr/>
        </p:nvSpPr>
        <p:spPr>
          <a:xfrm rot="16200000">
            <a:off x="3326560" y="3572278"/>
            <a:ext cx="464411" cy="6082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5708523" y="3021184"/>
            <a:ext cx="173793" cy="445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35" grpId="0" animBg="1"/>
      <p:bldP spid="36" grpId="0" animBg="1"/>
      <p:bldP spid="37" grpId="0"/>
      <p:bldP spid="38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32"/>
            <a:ext cx="6964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6688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bilangan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pangkat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tiga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>
                <a:spLocks noChangeArrowheads="1"/>
              </p:cNvSpPr>
              <p:nvPr/>
            </p:nvSpPr>
            <p:spPr bwMode="auto">
              <a:xfrm>
                <a:off x="301188" y="4582086"/>
                <a:ext cx="8735308" cy="631198"/>
              </a:xfrm>
              <a:prstGeom prst="rect">
                <a:avLst/>
              </a:prstGeom>
              <a:solidFill>
                <a:srgbClr val="EFF991"/>
              </a:solidFill>
              <a:ln>
                <a:noFill/>
              </a:ln>
              <a:extLst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2200" dirty="0" smtClean="0">
                    <a:latin typeface="Arial" charset="0"/>
                    <a:cs typeface="Arial" charset="0"/>
                  </a:rPr>
                  <a:t>Hasil </a:t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dari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3200" i="1" smtClean="0">
                            <a:latin typeface="Cambria Math"/>
                            <a:cs typeface="Arial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3</m:t>
                        </m:r>
                      </m:deg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4.096</m:t>
                        </m:r>
                      </m:e>
                    </m:rad>
                    <m:r>
                      <a:rPr lang="en-US" sz="3200" b="0" i="0" smtClean="0">
                        <a:latin typeface="Cambria Math" panose="02040503050406030204" pitchFamily="18" charset="0"/>
                        <a:cs typeface="Arial" charset="0"/>
                      </a:rPr>
                      <m:t>= . . .</m:t>
                    </m:r>
                  </m:oMath>
                </a14:m>
                <a:endParaRPr lang="en-US" sz="3200" dirty="0" smtClean="0"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188" y="4582086"/>
                <a:ext cx="8735308" cy="6311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926492"/>
              </p:ext>
            </p:extLst>
          </p:nvPr>
        </p:nvGraphicFramePr>
        <p:xfrm>
          <a:off x="301187" y="1023425"/>
          <a:ext cx="4544025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798"/>
                <a:gridCol w="22642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Bilangan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dalam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Akar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Akar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Puluhan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Akar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Pangkat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Tiga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1.000-7.999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8.000-26.999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27.000-63.999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64.000-124.999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Dan </a:t>
                      </a:r>
                      <a:r>
                        <a:rPr lang="en-US" sz="2400" dirty="0" err="1" smtClean="0"/>
                        <a:t>seterusnya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Dan </a:t>
                      </a:r>
                      <a:r>
                        <a:rPr lang="en-US" sz="2400" dirty="0" err="1" smtClean="0"/>
                        <a:t>seterusnya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5073" y="561760"/>
            <a:ext cx="8346769" cy="430887"/>
          </a:xfrm>
          <a:prstGeom prst="rect">
            <a:avLst/>
          </a:prstGeom>
          <a:noFill/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Perhatikan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kedua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tabel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berikut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739125"/>
              </p:ext>
            </p:extLst>
          </p:nvPr>
        </p:nvGraphicFramePr>
        <p:xfrm>
          <a:off x="4928406" y="1023425"/>
          <a:ext cx="4130369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169"/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Angka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Satuan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Bilangan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dalam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Akar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Angka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Satuan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Akar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Pangkat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Tiga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1, 4, 5, 6, 9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1, 4, 5, 6, 9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1187" y="5301208"/>
            <a:ext cx="8735309" cy="76944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buFontTx/>
              <a:buChar char="-"/>
            </a:pPr>
            <a:r>
              <a:rPr lang="en-US" sz="2200" dirty="0" smtClean="0">
                <a:latin typeface="Arial" charset="0"/>
                <a:cs typeface="Arial" charset="0"/>
              </a:rPr>
              <a:t>4.096 </a:t>
            </a:r>
            <a:r>
              <a:rPr lang="en-US" sz="2200" dirty="0" err="1" smtClean="0">
                <a:latin typeface="Arial" charset="0"/>
                <a:cs typeface="Arial" charset="0"/>
              </a:rPr>
              <a:t>terletak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antara</a:t>
            </a:r>
            <a:r>
              <a:rPr lang="en-US" sz="2200" dirty="0" smtClean="0">
                <a:latin typeface="Arial" charset="0"/>
                <a:cs typeface="Arial" charset="0"/>
              </a:rPr>
              <a:t> 1.000-7.999 </a:t>
            </a:r>
            <a:r>
              <a:rPr lang="en-US" sz="2200" dirty="0" err="1" smtClean="0">
                <a:latin typeface="Arial" charset="0"/>
                <a:cs typeface="Arial" charset="0"/>
              </a:rPr>
              <a:t>jadi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angka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puluhan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adalah</a:t>
            </a:r>
            <a:r>
              <a:rPr lang="en-US" sz="2200" dirty="0" smtClean="0">
                <a:latin typeface="Arial" charset="0"/>
                <a:cs typeface="Arial" charset="0"/>
              </a:rPr>
              <a:t> 1.</a:t>
            </a:r>
          </a:p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-   </a:t>
            </a:r>
            <a:r>
              <a:rPr lang="en-US" sz="2200" dirty="0" err="1" smtClean="0">
                <a:latin typeface="Arial" charset="0"/>
                <a:cs typeface="Arial" charset="0"/>
              </a:rPr>
              <a:t>Pada</a:t>
            </a:r>
            <a:r>
              <a:rPr lang="en-US" sz="2200" dirty="0" smtClean="0">
                <a:latin typeface="Arial" charset="0"/>
                <a:cs typeface="Arial" charset="0"/>
              </a:rPr>
              <a:t> 4.09</a:t>
            </a:r>
            <a:r>
              <a:rPr lang="en-US" sz="2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6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,angka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satuannya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adalah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6.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Jadi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angka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satuan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6.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58429" y="4613600"/>
                <a:ext cx="4339101" cy="56816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Jadi,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8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g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4.096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=16</m:t>
                    </m:r>
                  </m:oMath>
                </a14:m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429" y="4613600"/>
                <a:ext cx="4339101" cy="5681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50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286501" y="1328148"/>
            <a:ext cx="8561745" cy="2462213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sz="2200" dirty="0">
              <a:latin typeface="Arial" charset="0"/>
              <a:cs typeface="Arial" charset="0"/>
            </a:endParaRPr>
          </a:p>
          <a:p>
            <a:pPr eaLnBrk="1" hangingPunct="1"/>
            <a:endParaRPr lang="en-US" sz="22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sz="2200" dirty="0">
              <a:latin typeface="Arial" charset="0"/>
              <a:cs typeface="Arial" charset="0"/>
            </a:endParaRPr>
          </a:p>
          <a:p>
            <a:pPr eaLnBrk="1" hangingPunct="1"/>
            <a:endParaRPr lang="en-US" sz="22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sz="2200" dirty="0">
              <a:latin typeface="Arial" charset="0"/>
              <a:cs typeface="Arial" charset="0"/>
            </a:endParaRPr>
          </a:p>
          <a:p>
            <a:pPr eaLnBrk="1" hangingPunct="1"/>
            <a:endParaRPr lang="en-US" sz="22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sz="2200" dirty="0" smtClean="0">
              <a:latin typeface="Arial" charset="0"/>
              <a:cs typeface="Arial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07504" y="116632"/>
            <a:ext cx="784013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Pengerjaan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Operasi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Hitung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Bilangan</a:t>
            </a:r>
            <a:endParaRPr lang="id-ID" sz="28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107504" y="618096"/>
            <a:ext cx="44638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indent="-285750">
              <a:buAutoNum type="arabicPeriod"/>
            </a:pP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Sifat-Sifat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Operasi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Hitung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290131" y="1062973"/>
            <a:ext cx="8558035" cy="430887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200" dirty="0" err="1" smtClean="0">
                <a:latin typeface="Arial" charset="0"/>
                <a:cs typeface="Arial" charset="0"/>
              </a:rPr>
              <a:t>Sifat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Komutatif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Penjumlahan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753212" y="1896930"/>
            <a:ext cx="49075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4           +       2</a:t>
            </a:r>
            <a:r>
              <a:rPr lang="en-US" sz="2600" b="1" dirty="0"/>
              <a:t> </a:t>
            </a:r>
            <a:r>
              <a:rPr lang="en-US" sz="2600" b="1" dirty="0" smtClean="0"/>
              <a:t>     =		6	</a:t>
            </a:r>
            <a:endParaRPr lang="en-US" sz="2600" b="1" dirty="0"/>
          </a:p>
        </p:txBody>
      </p:sp>
      <p:grpSp>
        <p:nvGrpSpPr>
          <p:cNvPr id="120" name="Group 119"/>
          <p:cNvGrpSpPr/>
          <p:nvPr/>
        </p:nvGrpSpPr>
        <p:grpSpPr>
          <a:xfrm>
            <a:off x="1288173" y="1622759"/>
            <a:ext cx="5638132" cy="343539"/>
            <a:chOff x="1368756" y="1844744"/>
            <a:chExt cx="5516108" cy="343539"/>
          </a:xfrm>
        </p:grpSpPr>
        <p:grpSp>
          <p:nvGrpSpPr>
            <p:cNvPr id="121" name="Group 120"/>
            <p:cNvGrpSpPr/>
            <p:nvPr/>
          </p:nvGrpSpPr>
          <p:grpSpPr>
            <a:xfrm>
              <a:off x="1368756" y="1844744"/>
              <a:ext cx="1451120" cy="333786"/>
              <a:chOff x="1403648" y="2447142"/>
              <a:chExt cx="1451120" cy="333786"/>
            </a:xfrm>
          </p:grpSpPr>
          <p:sp>
            <p:nvSpPr>
              <p:cNvPr id="137" name="Cube 136"/>
              <p:cNvSpPr/>
              <p:nvPr/>
            </p:nvSpPr>
            <p:spPr>
              <a:xfrm>
                <a:off x="1403648" y="2461635"/>
                <a:ext cx="360040" cy="319293"/>
              </a:xfrm>
              <a:prstGeom prst="cub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Cube 138"/>
              <p:cNvSpPr/>
              <p:nvPr/>
            </p:nvSpPr>
            <p:spPr>
              <a:xfrm>
                <a:off x="2494728" y="2447142"/>
                <a:ext cx="360040" cy="319293"/>
              </a:xfrm>
              <a:prstGeom prst="cub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Cube 139"/>
              <p:cNvSpPr/>
              <p:nvPr/>
            </p:nvSpPr>
            <p:spPr>
              <a:xfrm>
                <a:off x="2121927" y="2455318"/>
                <a:ext cx="360040" cy="319293"/>
              </a:xfrm>
              <a:prstGeom prst="cub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Cube 140"/>
              <p:cNvSpPr/>
              <p:nvPr/>
            </p:nvSpPr>
            <p:spPr>
              <a:xfrm>
                <a:off x="1763688" y="2447142"/>
                <a:ext cx="360040" cy="319293"/>
              </a:xfrm>
              <a:prstGeom prst="cub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3354778" y="1852920"/>
              <a:ext cx="720080" cy="334649"/>
              <a:chOff x="2975835" y="2431786"/>
              <a:chExt cx="720080" cy="334649"/>
            </a:xfrm>
          </p:grpSpPr>
          <p:sp>
            <p:nvSpPr>
              <p:cNvPr id="134" name="Cube 133"/>
              <p:cNvSpPr/>
              <p:nvPr/>
            </p:nvSpPr>
            <p:spPr>
              <a:xfrm>
                <a:off x="3335875" y="2431786"/>
                <a:ext cx="360040" cy="319293"/>
              </a:xfrm>
              <a:prstGeom prst="cub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Cube 135"/>
              <p:cNvSpPr/>
              <p:nvPr/>
            </p:nvSpPr>
            <p:spPr>
              <a:xfrm>
                <a:off x="2975835" y="2447142"/>
                <a:ext cx="360040" cy="319293"/>
              </a:xfrm>
              <a:prstGeom prst="cub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4730276" y="1845338"/>
              <a:ext cx="2154588" cy="342945"/>
              <a:chOff x="4616753" y="1856076"/>
              <a:chExt cx="2154588" cy="342945"/>
            </a:xfrm>
          </p:grpSpPr>
          <p:grpSp>
            <p:nvGrpSpPr>
              <p:cNvPr id="125" name="Group 124"/>
              <p:cNvGrpSpPr/>
              <p:nvPr/>
            </p:nvGrpSpPr>
            <p:grpSpPr>
              <a:xfrm>
                <a:off x="4616753" y="1865235"/>
                <a:ext cx="1451120" cy="333786"/>
                <a:chOff x="1403648" y="2447142"/>
                <a:chExt cx="1451120" cy="333786"/>
              </a:xfrm>
            </p:grpSpPr>
            <p:sp>
              <p:nvSpPr>
                <p:cNvPr id="130" name="Cube 129"/>
                <p:cNvSpPr/>
                <p:nvPr/>
              </p:nvSpPr>
              <p:spPr>
                <a:xfrm>
                  <a:off x="1403648" y="2461635"/>
                  <a:ext cx="360040" cy="319293"/>
                </a:xfrm>
                <a:prstGeom prst="cub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Cube 130"/>
                <p:cNvSpPr/>
                <p:nvPr/>
              </p:nvSpPr>
              <p:spPr>
                <a:xfrm>
                  <a:off x="2494728" y="2447142"/>
                  <a:ext cx="360040" cy="319293"/>
                </a:xfrm>
                <a:prstGeom prst="cub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Cube 131"/>
                <p:cNvSpPr/>
                <p:nvPr/>
              </p:nvSpPr>
              <p:spPr>
                <a:xfrm>
                  <a:off x="2121927" y="2455318"/>
                  <a:ext cx="360040" cy="319293"/>
                </a:xfrm>
                <a:prstGeom prst="cub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Cube 132"/>
                <p:cNvSpPr/>
                <p:nvPr/>
              </p:nvSpPr>
              <p:spPr>
                <a:xfrm>
                  <a:off x="1763688" y="2447142"/>
                  <a:ext cx="360040" cy="319293"/>
                </a:xfrm>
                <a:prstGeom prst="cub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7" name="Group 126"/>
              <p:cNvGrpSpPr/>
              <p:nvPr/>
            </p:nvGrpSpPr>
            <p:grpSpPr>
              <a:xfrm>
                <a:off x="6051261" y="1856076"/>
                <a:ext cx="720080" cy="334649"/>
                <a:chOff x="2975835" y="2431786"/>
                <a:chExt cx="720080" cy="334649"/>
              </a:xfrm>
            </p:grpSpPr>
            <p:sp>
              <p:nvSpPr>
                <p:cNvPr id="128" name="Cube 127"/>
                <p:cNvSpPr/>
                <p:nvPr/>
              </p:nvSpPr>
              <p:spPr>
                <a:xfrm>
                  <a:off x="3335875" y="2431786"/>
                  <a:ext cx="360040" cy="319293"/>
                </a:xfrm>
                <a:prstGeom prst="cube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Cube 128"/>
                <p:cNvSpPr/>
                <p:nvPr/>
              </p:nvSpPr>
              <p:spPr>
                <a:xfrm>
                  <a:off x="2975835" y="2447142"/>
                  <a:ext cx="360040" cy="319293"/>
                </a:xfrm>
                <a:prstGeom prst="cube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42" name="Group 141"/>
          <p:cNvGrpSpPr/>
          <p:nvPr/>
        </p:nvGrpSpPr>
        <p:grpSpPr>
          <a:xfrm>
            <a:off x="1245097" y="2348552"/>
            <a:ext cx="5619986" cy="366308"/>
            <a:chOff x="1366955" y="2746724"/>
            <a:chExt cx="5498355" cy="366308"/>
          </a:xfrm>
        </p:grpSpPr>
        <p:grpSp>
          <p:nvGrpSpPr>
            <p:cNvPr id="143" name="Group 142"/>
            <p:cNvGrpSpPr/>
            <p:nvPr/>
          </p:nvGrpSpPr>
          <p:grpSpPr>
            <a:xfrm>
              <a:off x="2781532" y="2778383"/>
              <a:ext cx="1451120" cy="333786"/>
              <a:chOff x="1403648" y="2447142"/>
              <a:chExt cx="1451120" cy="333786"/>
            </a:xfrm>
          </p:grpSpPr>
          <p:sp>
            <p:nvSpPr>
              <p:cNvPr id="156" name="Cube 155"/>
              <p:cNvSpPr/>
              <p:nvPr/>
            </p:nvSpPr>
            <p:spPr>
              <a:xfrm>
                <a:off x="1403648" y="2461635"/>
                <a:ext cx="360040" cy="319293"/>
              </a:xfrm>
              <a:prstGeom prst="cub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Cube 156"/>
              <p:cNvSpPr/>
              <p:nvPr/>
            </p:nvSpPr>
            <p:spPr>
              <a:xfrm>
                <a:off x="2494728" y="2447142"/>
                <a:ext cx="360040" cy="319293"/>
              </a:xfrm>
              <a:prstGeom prst="cub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Cube 157"/>
              <p:cNvSpPr/>
              <p:nvPr/>
            </p:nvSpPr>
            <p:spPr>
              <a:xfrm>
                <a:off x="2121927" y="2455318"/>
                <a:ext cx="360040" cy="319293"/>
              </a:xfrm>
              <a:prstGeom prst="cub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Cube 158"/>
              <p:cNvSpPr/>
              <p:nvPr/>
            </p:nvSpPr>
            <p:spPr>
              <a:xfrm>
                <a:off x="1763688" y="2447142"/>
                <a:ext cx="360040" cy="319293"/>
              </a:xfrm>
              <a:prstGeom prst="cub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1366955" y="2778383"/>
              <a:ext cx="720080" cy="334649"/>
              <a:chOff x="2975835" y="2431786"/>
              <a:chExt cx="720080" cy="334649"/>
            </a:xfrm>
          </p:grpSpPr>
          <p:sp>
            <p:nvSpPr>
              <p:cNvPr id="154" name="Cube 153"/>
              <p:cNvSpPr/>
              <p:nvPr/>
            </p:nvSpPr>
            <p:spPr>
              <a:xfrm>
                <a:off x="3335875" y="2431786"/>
                <a:ext cx="360040" cy="319293"/>
              </a:xfrm>
              <a:prstGeom prst="cub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Cube 154"/>
              <p:cNvSpPr/>
              <p:nvPr/>
            </p:nvSpPr>
            <p:spPr>
              <a:xfrm>
                <a:off x="2975835" y="2447142"/>
                <a:ext cx="360040" cy="319293"/>
              </a:xfrm>
              <a:prstGeom prst="cub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4683150" y="2746724"/>
              <a:ext cx="2182160" cy="352689"/>
              <a:chOff x="4923022" y="2693095"/>
              <a:chExt cx="2182160" cy="352689"/>
            </a:xfrm>
          </p:grpSpPr>
          <p:grpSp>
            <p:nvGrpSpPr>
              <p:cNvPr id="146" name="Group 145"/>
              <p:cNvGrpSpPr/>
              <p:nvPr/>
            </p:nvGrpSpPr>
            <p:grpSpPr>
              <a:xfrm>
                <a:off x="5654062" y="2693095"/>
                <a:ext cx="1451120" cy="333786"/>
                <a:chOff x="1403648" y="2447142"/>
                <a:chExt cx="1451120" cy="333786"/>
              </a:xfrm>
            </p:grpSpPr>
            <p:sp>
              <p:nvSpPr>
                <p:cNvPr id="150" name="Cube 149"/>
                <p:cNvSpPr/>
                <p:nvPr/>
              </p:nvSpPr>
              <p:spPr>
                <a:xfrm>
                  <a:off x="1403648" y="2461635"/>
                  <a:ext cx="360040" cy="319293"/>
                </a:xfrm>
                <a:prstGeom prst="cub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Cube 150"/>
                <p:cNvSpPr/>
                <p:nvPr/>
              </p:nvSpPr>
              <p:spPr>
                <a:xfrm>
                  <a:off x="2494728" y="2447142"/>
                  <a:ext cx="360040" cy="319293"/>
                </a:xfrm>
                <a:prstGeom prst="cub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Cube 151"/>
                <p:cNvSpPr/>
                <p:nvPr/>
              </p:nvSpPr>
              <p:spPr>
                <a:xfrm>
                  <a:off x="2121927" y="2455318"/>
                  <a:ext cx="360040" cy="319293"/>
                </a:xfrm>
                <a:prstGeom prst="cub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Cube 152"/>
                <p:cNvSpPr/>
                <p:nvPr/>
              </p:nvSpPr>
              <p:spPr>
                <a:xfrm>
                  <a:off x="1763688" y="2447142"/>
                  <a:ext cx="360040" cy="319293"/>
                </a:xfrm>
                <a:prstGeom prst="cub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7" name="Group 146"/>
              <p:cNvGrpSpPr/>
              <p:nvPr/>
            </p:nvGrpSpPr>
            <p:grpSpPr>
              <a:xfrm>
                <a:off x="4923022" y="2711135"/>
                <a:ext cx="720080" cy="334649"/>
                <a:chOff x="2975835" y="2431786"/>
                <a:chExt cx="720080" cy="334649"/>
              </a:xfrm>
            </p:grpSpPr>
            <p:sp>
              <p:nvSpPr>
                <p:cNvPr id="148" name="Cube 147"/>
                <p:cNvSpPr/>
                <p:nvPr/>
              </p:nvSpPr>
              <p:spPr>
                <a:xfrm>
                  <a:off x="3335875" y="2431786"/>
                  <a:ext cx="360040" cy="319293"/>
                </a:xfrm>
                <a:prstGeom prst="cube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Cube 148"/>
                <p:cNvSpPr/>
                <p:nvPr/>
              </p:nvSpPr>
              <p:spPr>
                <a:xfrm>
                  <a:off x="2975835" y="2447142"/>
                  <a:ext cx="360040" cy="319293"/>
                </a:xfrm>
                <a:prstGeom prst="cube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61" name="TextBox 160"/>
          <p:cNvSpPr txBox="1"/>
          <p:nvPr/>
        </p:nvSpPr>
        <p:spPr>
          <a:xfrm>
            <a:off x="6098981" y="3026242"/>
            <a:ext cx="255469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TextBox 161"/>
          <p:cNvSpPr txBox="1">
            <a:spLocks noChangeArrowheads="1"/>
          </p:cNvSpPr>
          <p:nvPr/>
        </p:nvSpPr>
        <p:spPr bwMode="auto">
          <a:xfrm>
            <a:off x="286500" y="3556649"/>
            <a:ext cx="8561745" cy="2462213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sz="22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sz="2200" dirty="0">
              <a:latin typeface="Arial" charset="0"/>
              <a:cs typeface="Arial" charset="0"/>
            </a:endParaRPr>
          </a:p>
          <a:p>
            <a:pPr eaLnBrk="1" hangingPunct="1"/>
            <a:endParaRPr lang="en-US" sz="22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sz="2200" dirty="0">
              <a:latin typeface="Arial" charset="0"/>
              <a:cs typeface="Arial" charset="0"/>
            </a:endParaRPr>
          </a:p>
          <a:p>
            <a:pPr eaLnBrk="1" hangingPunct="1"/>
            <a:endParaRPr lang="en-US" sz="22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sz="2200" dirty="0">
              <a:latin typeface="Arial" charset="0"/>
              <a:cs typeface="Arial" charset="0"/>
            </a:endParaRPr>
          </a:p>
          <a:p>
            <a:pPr eaLnBrk="1" hangingPunct="1"/>
            <a:endParaRPr lang="en-US" sz="2200" dirty="0" smtClean="0">
              <a:latin typeface="Arial" charset="0"/>
              <a:cs typeface="Arial" charset="0"/>
            </a:endParaRPr>
          </a:p>
        </p:txBody>
      </p:sp>
      <p:sp>
        <p:nvSpPr>
          <p:cNvPr id="163" name="TextBox 162"/>
          <p:cNvSpPr txBox="1">
            <a:spLocks noChangeArrowheads="1"/>
          </p:cNvSpPr>
          <p:nvPr/>
        </p:nvSpPr>
        <p:spPr bwMode="auto">
          <a:xfrm>
            <a:off x="258727" y="3753970"/>
            <a:ext cx="8558035" cy="430887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200" dirty="0" err="1" smtClean="0">
                <a:latin typeface="Arial" charset="0"/>
                <a:cs typeface="Arial" charset="0"/>
              </a:rPr>
              <a:t>Sifat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Komutatif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Perkalian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2140384" y="4799064"/>
            <a:ext cx="15126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4 x 3 = 12</a:t>
            </a:r>
            <a:endParaRPr lang="en-US" sz="2600" b="1" dirty="0"/>
          </a:p>
        </p:txBody>
      </p:sp>
      <p:sp>
        <p:nvSpPr>
          <p:cNvPr id="165" name="TextBox 164"/>
          <p:cNvSpPr txBox="1"/>
          <p:nvPr/>
        </p:nvSpPr>
        <p:spPr>
          <a:xfrm>
            <a:off x="6052224" y="5396169"/>
            <a:ext cx="255469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5594686" y="4314828"/>
            <a:ext cx="15126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3 </a:t>
            </a:r>
            <a:r>
              <a:rPr lang="en-US" sz="2600" b="1" dirty="0" smtClean="0"/>
              <a:t>x </a:t>
            </a:r>
            <a:r>
              <a:rPr lang="en-US" sz="2600" b="1" dirty="0" smtClean="0"/>
              <a:t>4 </a:t>
            </a:r>
            <a:r>
              <a:rPr lang="en-US" sz="2600" b="1" dirty="0" smtClean="0"/>
              <a:t>= 12</a:t>
            </a:r>
            <a:endParaRPr lang="en-US" sz="2600" b="1" dirty="0"/>
          </a:p>
        </p:txBody>
      </p:sp>
      <p:grpSp>
        <p:nvGrpSpPr>
          <p:cNvPr id="167" name="Group 166"/>
          <p:cNvGrpSpPr/>
          <p:nvPr/>
        </p:nvGrpSpPr>
        <p:grpSpPr>
          <a:xfrm>
            <a:off x="350689" y="4288374"/>
            <a:ext cx="1796840" cy="1849381"/>
            <a:chOff x="384086" y="4278137"/>
            <a:chExt cx="1757952" cy="1849381"/>
          </a:xfrm>
        </p:grpSpPr>
        <p:grpSp>
          <p:nvGrpSpPr>
            <p:cNvPr id="168" name="Group 167"/>
            <p:cNvGrpSpPr/>
            <p:nvPr/>
          </p:nvGrpSpPr>
          <p:grpSpPr>
            <a:xfrm>
              <a:off x="384086" y="4278137"/>
              <a:ext cx="1757952" cy="1465554"/>
              <a:chOff x="1268587" y="4278285"/>
              <a:chExt cx="1757952" cy="1465554"/>
            </a:xfrm>
          </p:grpSpPr>
          <p:grpSp>
            <p:nvGrpSpPr>
              <p:cNvPr id="170" name="Group 169"/>
              <p:cNvGrpSpPr/>
              <p:nvPr/>
            </p:nvGrpSpPr>
            <p:grpSpPr>
              <a:xfrm>
                <a:off x="1962611" y="4278285"/>
                <a:ext cx="1063927" cy="1276437"/>
                <a:chOff x="1191048" y="4300729"/>
                <a:chExt cx="936649" cy="1464601"/>
              </a:xfrm>
            </p:grpSpPr>
            <p:grpSp>
              <p:nvGrpSpPr>
                <p:cNvPr id="174" name="Group 173"/>
                <p:cNvGrpSpPr/>
                <p:nvPr/>
              </p:nvGrpSpPr>
              <p:grpSpPr>
                <a:xfrm rot="5400000" flipH="1">
                  <a:off x="632381" y="4871284"/>
                  <a:ext cx="1451120" cy="333786"/>
                  <a:chOff x="1403648" y="2447142"/>
                  <a:chExt cx="1451120" cy="333786"/>
                </a:xfrm>
              </p:grpSpPr>
              <p:sp>
                <p:nvSpPr>
                  <p:cNvPr id="185" name="Cube 184"/>
                  <p:cNvSpPr/>
                  <p:nvPr/>
                </p:nvSpPr>
                <p:spPr>
                  <a:xfrm>
                    <a:off x="1403648" y="2461635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Cube 185"/>
                  <p:cNvSpPr/>
                  <p:nvPr/>
                </p:nvSpPr>
                <p:spPr>
                  <a:xfrm>
                    <a:off x="249472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Cube 186"/>
                  <p:cNvSpPr/>
                  <p:nvPr/>
                </p:nvSpPr>
                <p:spPr>
                  <a:xfrm>
                    <a:off x="2121927" y="2455318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Cube 187"/>
                  <p:cNvSpPr/>
                  <p:nvPr/>
                </p:nvSpPr>
                <p:spPr>
                  <a:xfrm>
                    <a:off x="176368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5" name="Group 174"/>
                <p:cNvGrpSpPr/>
                <p:nvPr/>
              </p:nvGrpSpPr>
              <p:grpSpPr>
                <a:xfrm rot="5400000" flipH="1">
                  <a:off x="942923" y="4859396"/>
                  <a:ext cx="1451120" cy="333786"/>
                  <a:chOff x="1403648" y="2447142"/>
                  <a:chExt cx="1451120" cy="333786"/>
                </a:xfrm>
              </p:grpSpPr>
              <p:sp>
                <p:nvSpPr>
                  <p:cNvPr id="181" name="Cube 180"/>
                  <p:cNvSpPr/>
                  <p:nvPr/>
                </p:nvSpPr>
                <p:spPr>
                  <a:xfrm>
                    <a:off x="1403648" y="2461635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Cube 181"/>
                  <p:cNvSpPr/>
                  <p:nvPr/>
                </p:nvSpPr>
                <p:spPr>
                  <a:xfrm>
                    <a:off x="249472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Cube 182"/>
                  <p:cNvSpPr/>
                  <p:nvPr/>
                </p:nvSpPr>
                <p:spPr>
                  <a:xfrm>
                    <a:off x="2121927" y="2455318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Cube 183"/>
                  <p:cNvSpPr/>
                  <p:nvPr/>
                </p:nvSpPr>
                <p:spPr>
                  <a:xfrm>
                    <a:off x="176368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6" name="Group 175"/>
                <p:cNvGrpSpPr/>
                <p:nvPr/>
              </p:nvGrpSpPr>
              <p:grpSpPr>
                <a:xfrm rot="5400000" flipH="1">
                  <a:off x="1235244" y="4872877"/>
                  <a:ext cx="1451120" cy="333786"/>
                  <a:chOff x="1403648" y="2447142"/>
                  <a:chExt cx="1451120" cy="333786"/>
                </a:xfrm>
              </p:grpSpPr>
              <p:sp>
                <p:nvSpPr>
                  <p:cNvPr id="177" name="Cube 176"/>
                  <p:cNvSpPr/>
                  <p:nvPr/>
                </p:nvSpPr>
                <p:spPr>
                  <a:xfrm>
                    <a:off x="1403648" y="2461635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Cube 177"/>
                  <p:cNvSpPr/>
                  <p:nvPr/>
                </p:nvSpPr>
                <p:spPr>
                  <a:xfrm>
                    <a:off x="249472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" name="Cube 178"/>
                  <p:cNvSpPr/>
                  <p:nvPr/>
                </p:nvSpPr>
                <p:spPr>
                  <a:xfrm>
                    <a:off x="2121927" y="2455318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Cube 179"/>
                  <p:cNvSpPr/>
                  <p:nvPr/>
                </p:nvSpPr>
                <p:spPr>
                  <a:xfrm>
                    <a:off x="176368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71" name="Right Brace 170"/>
              <p:cNvSpPr/>
              <p:nvPr/>
            </p:nvSpPr>
            <p:spPr>
              <a:xfrm flipH="1">
                <a:off x="1702495" y="4345713"/>
                <a:ext cx="209983" cy="1186749"/>
              </a:xfrm>
              <a:prstGeom prst="rightBrac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1268587" y="4689270"/>
                <a:ext cx="35298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/>
                  <a:t>4</a:t>
                </a:r>
                <a:endParaRPr lang="en-US" sz="2600" b="1" dirty="0"/>
              </a:p>
            </p:txBody>
          </p:sp>
          <p:sp>
            <p:nvSpPr>
              <p:cNvPr id="173" name="Right Brace 172"/>
              <p:cNvSpPr/>
              <p:nvPr/>
            </p:nvSpPr>
            <p:spPr>
              <a:xfrm rot="5400000">
                <a:off x="2442186" y="5159487"/>
                <a:ext cx="164429" cy="1004276"/>
              </a:xfrm>
              <a:prstGeom prst="rightBrac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9" name="TextBox 168"/>
            <p:cNvSpPr txBox="1"/>
            <p:nvPr/>
          </p:nvSpPr>
          <p:spPr>
            <a:xfrm>
              <a:off x="1463408" y="5635075"/>
              <a:ext cx="35298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/>
                <a:t>3</a:t>
              </a:r>
              <a:endParaRPr lang="en-US" sz="2600" b="1" dirty="0"/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3605142" y="4315050"/>
            <a:ext cx="1935870" cy="1792416"/>
            <a:chOff x="3671897" y="4238331"/>
            <a:chExt cx="1893973" cy="1792416"/>
          </a:xfrm>
        </p:grpSpPr>
        <p:grpSp>
          <p:nvGrpSpPr>
            <p:cNvPr id="190" name="Group 189"/>
            <p:cNvGrpSpPr/>
            <p:nvPr/>
          </p:nvGrpSpPr>
          <p:grpSpPr>
            <a:xfrm>
              <a:off x="3671897" y="4238331"/>
              <a:ext cx="1893973" cy="1293983"/>
              <a:chOff x="3248911" y="4329251"/>
              <a:chExt cx="1893973" cy="1293983"/>
            </a:xfrm>
          </p:grpSpPr>
          <p:grpSp>
            <p:nvGrpSpPr>
              <p:cNvPr id="192" name="Group 191"/>
              <p:cNvGrpSpPr/>
              <p:nvPr/>
            </p:nvGrpSpPr>
            <p:grpSpPr>
              <a:xfrm rot="16200000">
                <a:off x="3972702" y="4222996"/>
                <a:ext cx="1063927" cy="1276437"/>
                <a:chOff x="1191048" y="4300729"/>
                <a:chExt cx="936649" cy="1464601"/>
              </a:xfrm>
            </p:grpSpPr>
            <p:grpSp>
              <p:nvGrpSpPr>
                <p:cNvPr id="196" name="Group 195"/>
                <p:cNvGrpSpPr/>
                <p:nvPr/>
              </p:nvGrpSpPr>
              <p:grpSpPr>
                <a:xfrm rot="5400000" flipH="1">
                  <a:off x="632381" y="4871284"/>
                  <a:ext cx="1451120" cy="333786"/>
                  <a:chOff x="1403648" y="2447142"/>
                  <a:chExt cx="1451120" cy="333786"/>
                </a:xfrm>
              </p:grpSpPr>
              <p:sp>
                <p:nvSpPr>
                  <p:cNvPr id="207" name="Cube 206"/>
                  <p:cNvSpPr/>
                  <p:nvPr/>
                </p:nvSpPr>
                <p:spPr>
                  <a:xfrm>
                    <a:off x="1403648" y="2461635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Cube 207"/>
                  <p:cNvSpPr/>
                  <p:nvPr/>
                </p:nvSpPr>
                <p:spPr>
                  <a:xfrm>
                    <a:off x="249472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9" name="Cube 208"/>
                  <p:cNvSpPr/>
                  <p:nvPr/>
                </p:nvSpPr>
                <p:spPr>
                  <a:xfrm>
                    <a:off x="2121927" y="2455318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" name="Cube 209"/>
                  <p:cNvSpPr/>
                  <p:nvPr/>
                </p:nvSpPr>
                <p:spPr>
                  <a:xfrm>
                    <a:off x="176368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7" name="Group 196"/>
                <p:cNvGrpSpPr/>
                <p:nvPr/>
              </p:nvGrpSpPr>
              <p:grpSpPr>
                <a:xfrm rot="5400000" flipH="1">
                  <a:off x="942923" y="4859396"/>
                  <a:ext cx="1451120" cy="333786"/>
                  <a:chOff x="1403648" y="2447142"/>
                  <a:chExt cx="1451120" cy="333786"/>
                </a:xfrm>
              </p:grpSpPr>
              <p:sp>
                <p:nvSpPr>
                  <p:cNvPr id="203" name="Cube 202"/>
                  <p:cNvSpPr/>
                  <p:nvPr/>
                </p:nvSpPr>
                <p:spPr>
                  <a:xfrm>
                    <a:off x="1403648" y="2461635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4" name="Cube 203"/>
                  <p:cNvSpPr/>
                  <p:nvPr/>
                </p:nvSpPr>
                <p:spPr>
                  <a:xfrm>
                    <a:off x="249472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5" name="Cube 204"/>
                  <p:cNvSpPr/>
                  <p:nvPr/>
                </p:nvSpPr>
                <p:spPr>
                  <a:xfrm>
                    <a:off x="2121927" y="2455318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Cube 205"/>
                  <p:cNvSpPr/>
                  <p:nvPr/>
                </p:nvSpPr>
                <p:spPr>
                  <a:xfrm>
                    <a:off x="176368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8" name="Group 197"/>
                <p:cNvGrpSpPr/>
                <p:nvPr/>
              </p:nvGrpSpPr>
              <p:grpSpPr>
                <a:xfrm rot="5400000" flipH="1">
                  <a:off x="1235244" y="4872877"/>
                  <a:ext cx="1451120" cy="333786"/>
                  <a:chOff x="1403648" y="2447142"/>
                  <a:chExt cx="1451120" cy="333786"/>
                </a:xfrm>
              </p:grpSpPr>
              <p:sp>
                <p:nvSpPr>
                  <p:cNvPr id="199" name="Cube 198"/>
                  <p:cNvSpPr/>
                  <p:nvPr/>
                </p:nvSpPr>
                <p:spPr>
                  <a:xfrm>
                    <a:off x="1403648" y="2461635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Cube 199"/>
                  <p:cNvSpPr/>
                  <p:nvPr/>
                </p:nvSpPr>
                <p:spPr>
                  <a:xfrm>
                    <a:off x="249472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1" name="Cube 200"/>
                  <p:cNvSpPr/>
                  <p:nvPr/>
                </p:nvSpPr>
                <p:spPr>
                  <a:xfrm>
                    <a:off x="2121927" y="2455318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" name="Cube 201"/>
                  <p:cNvSpPr/>
                  <p:nvPr/>
                </p:nvSpPr>
                <p:spPr>
                  <a:xfrm>
                    <a:off x="176368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93" name="Right Brace 192"/>
              <p:cNvSpPr/>
              <p:nvPr/>
            </p:nvSpPr>
            <p:spPr>
              <a:xfrm flipH="1">
                <a:off x="3654970" y="4331591"/>
                <a:ext cx="213938" cy="1031886"/>
              </a:xfrm>
              <a:prstGeom prst="rightBrac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3248911" y="4590214"/>
                <a:ext cx="35963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/>
                  <a:t>3</a:t>
                </a:r>
                <a:endParaRPr lang="en-US" sz="2600" b="1" dirty="0"/>
              </a:p>
            </p:txBody>
          </p:sp>
          <p:sp>
            <p:nvSpPr>
              <p:cNvPr id="195" name="Right Brace 194"/>
              <p:cNvSpPr/>
              <p:nvPr/>
            </p:nvSpPr>
            <p:spPr>
              <a:xfrm rot="16200000" flipH="1">
                <a:off x="4462367" y="4954466"/>
                <a:ext cx="166990" cy="1170546"/>
              </a:xfrm>
              <a:prstGeom prst="rightBrac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1" name="TextBox 190"/>
            <p:cNvSpPr txBox="1"/>
            <p:nvPr/>
          </p:nvSpPr>
          <p:spPr>
            <a:xfrm>
              <a:off x="4789033" y="5538304"/>
              <a:ext cx="3596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/>
                <a:t>4</a:t>
              </a:r>
              <a:endParaRPr lang="en-US" sz="2600" b="1" dirty="0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1460919" y="2711465"/>
            <a:ext cx="49075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2           +       4      =		6	</a:t>
            </a:r>
            <a:endParaRPr lang="en-US" sz="2600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/>
      <p:bldP spid="116" grpId="0"/>
      <p:bldP spid="117" grpId="0" animBg="1"/>
      <p:bldP spid="118" grpId="0"/>
      <p:bldP spid="161" grpId="0" animBg="1"/>
      <p:bldP spid="162" grpId="0" animBg="1"/>
      <p:bldP spid="163" grpId="0" animBg="1"/>
      <p:bldP spid="164" grpId="0"/>
      <p:bldP spid="165" grpId="0" animBg="1"/>
      <p:bldP spid="166" grpId="0"/>
      <p:bldP spid="9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>
                <a:spLocks noChangeArrowheads="1"/>
              </p:cNvSpPr>
              <p:nvPr/>
            </p:nvSpPr>
            <p:spPr bwMode="auto">
              <a:xfrm>
                <a:off x="231161" y="1897113"/>
                <a:ext cx="8604200" cy="652871"/>
              </a:xfrm>
              <a:prstGeom prst="rect">
                <a:avLst/>
              </a:prstGeom>
              <a:ln/>
              <a:ex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5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cs typeface="Arial" charset="0"/>
                        </a:rPr>
                        <m:t>−</m:t>
                      </m:r>
                      <m:rad>
                        <m:radPr>
                          <m:ctrlPr>
                            <a:rPr lang="en-US" sz="3200" b="0" i="1" smtClean="0">
                              <a:latin typeface="Cambria Math"/>
                              <a:cs typeface="Arial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3</m:t>
                          </m:r>
                        </m:deg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3.375</m:t>
                          </m:r>
                        </m:e>
                      </m:rad>
                      <m:r>
                        <a:rPr lang="en-US" sz="3200" b="0" i="1" smtClean="0"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cs typeface="Arial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rial" charset="0"/>
                        </a:rPr>
                        <m:t>. . . </m:t>
                      </m:r>
                    </m:oMath>
                  </m:oMathPara>
                </a14:m>
                <a:endParaRPr lang="en-US" sz="3200" dirty="0" smtClean="0"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161" y="1897113"/>
                <a:ext cx="8604200" cy="65287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1159" y="1050910"/>
            <a:ext cx="8604201" cy="769441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Urutan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pengerjaan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operasi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hitung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akar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pangkat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tiga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sama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operasi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hitung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pada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bilangan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cacah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>
                <a:spLocks noChangeArrowheads="1"/>
              </p:cNvSpPr>
              <p:nvPr/>
            </p:nvSpPr>
            <p:spPr bwMode="auto">
              <a:xfrm>
                <a:off x="231160" y="2697332"/>
                <a:ext cx="8604201" cy="722955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5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−</m:t>
                      </m:r>
                      <m:rad>
                        <m:rad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3</m:t>
                          </m:r>
                        </m:deg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3.375</m:t>
                          </m:r>
                        </m:e>
                      </m:ra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=125 −15=110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160" y="2697332"/>
                <a:ext cx="8604201" cy="72295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-20622" y="188640"/>
            <a:ext cx="60179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6688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Operasi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Hitung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Pangkat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Akar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66688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Pangkat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>
                <a:spLocks noChangeArrowheads="1"/>
              </p:cNvSpPr>
              <p:nvPr/>
            </p:nvSpPr>
            <p:spPr bwMode="auto">
              <a:xfrm>
                <a:off x="231160" y="3492296"/>
                <a:ext cx="8604201" cy="584775"/>
              </a:xfrm>
              <a:prstGeom prst="rect">
                <a:avLst/>
              </a:prstGeom>
              <a:ln/>
              <a:ex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27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cs typeface="Arial" charset="0"/>
                        </a:rPr>
                        <m:t>: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9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cs typeface="Arial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cs typeface="Arial" charset="0"/>
                        </a:rPr>
                        <m:t>= .  .  .</m:t>
                      </m:r>
                    </m:oMath>
                  </m:oMathPara>
                </a14:m>
                <a:endParaRPr lang="en-US" sz="3200" dirty="0" smtClean="0"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160" y="3492296"/>
                <a:ext cx="8604201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>
                <a:spLocks noChangeArrowheads="1"/>
              </p:cNvSpPr>
              <p:nvPr/>
            </p:nvSpPr>
            <p:spPr bwMode="auto">
              <a:xfrm>
                <a:off x="231160" y="4149080"/>
                <a:ext cx="8604201" cy="1835374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𝟐𝟕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𝟑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cs typeface="Arial" charset="0"/>
                        </a:rPr>
                        <m:t>: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𝟗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𝟑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cs typeface="Arial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𝟑</m:t>
                          </m:r>
                        </m:sup>
                      </m:sSup>
                      <m:r>
                        <a:rPr lang="en-US" sz="2800" b="1" i="0" smtClean="0">
                          <a:latin typeface="Cambria Math" panose="02040503050406030204" pitchFamily="18" charset="0"/>
                          <a:cs typeface="Arial" charset="0"/>
                        </a:rPr>
                        <m:t>=(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Arial" charset="0"/>
                        </a:rPr>
                        <m:t>𝟐𝟕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Arial" charset="0"/>
                        </a:rPr>
                        <m:t> :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Arial" charset="0"/>
                        </a:rPr>
                        <m:t>𝟗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𝟑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cs typeface="Arial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2800" b="1" dirty="0" smtClean="0">
                  <a:latin typeface="Arial" charset="0"/>
                  <a:cs typeface="Arial" charset="0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Arial" charset="0"/>
                        </a:rPr>
                        <m:t>                          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𝟑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𝟑</m:t>
                          </m:r>
                        </m:sup>
                      </m:sSup>
                      <m:r>
                        <a:rPr lang="en-US" sz="2800" b="1" i="0" smtClean="0">
                          <a:latin typeface="Cambria Math" panose="02040503050406030204" pitchFamily="18" charset="0"/>
                          <a:cs typeface="Arial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𝟑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cs typeface="Arial" charset="0"/>
                        </a:rPr>
                        <m:t>   </m:t>
                      </m:r>
                    </m:oMath>
                  </m:oMathPara>
                </a14:m>
                <a:endParaRPr lang="en-US" sz="2800" b="1" dirty="0" smtClean="0">
                  <a:latin typeface="Arial" charset="0"/>
                  <a:cs typeface="Arial" charset="0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Arial" charset="0"/>
                        </a:rPr>
                        <m:t>                          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Arial" charset="0"/>
                        </a:rPr>
                        <m:t>𝟐𝟕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Arial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Arial" charset="0"/>
                        </a:rPr>
                        <m:t>𝟖</m:t>
                      </m:r>
                    </m:oMath>
                  </m:oMathPara>
                </a14:m>
                <a:endParaRPr lang="en-US" sz="2800" b="1" i="1" dirty="0" smtClean="0">
                  <a:latin typeface="Cambria Math" panose="02040503050406030204" pitchFamily="18" charset="0"/>
                  <a:cs typeface="Arial" charset="0"/>
                </a:endParaRPr>
              </a:p>
              <a:p>
                <a:pPr eaLnBrk="1" hangingPunct="1"/>
                <a:r>
                  <a:rPr lang="en-US" sz="2800" b="1" dirty="0" smtClean="0">
                    <a:cs typeface="Arial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Arial" charset="0"/>
                      </a:rPr>
                      <m:t>𝟑𝟓</m:t>
                    </m:r>
                  </m:oMath>
                </a14:m>
                <a:endParaRPr lang="en-US" sz="2800" b="1" dirty="0" smtClean="0"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160" y="4149080"/>
                <a:ext cx="8604201" cy="18353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220072" y="4169883"/>
            <a:ext cx="3816424" cy="1785104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200" dirty="0" err="1" smtClean="0">
                <a:latin typeface="Arial" charset="0"/>
                <a:cs typeface="Arial" charset="0"/>
              </a:rPr>
              <a:t>Pada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perkalian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pembagian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pangkat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</a:rPr>
              <a:t>3, </a:t>
            </a:r>
            <a:r>
              <a:rPr lang="en-US" sz="2200" dirty="0" err="1" smtClean="0">
                <a:latin typeface="Arial" charset="0"/>
                <a:cs typeface="Arial" charset="0"/>
              </a:rPr>
              <a:t>operasikan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terlebih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dahulu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bilangan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pokoknya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setelah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itu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baru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dipangkatkan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9" name="Down Arrow 8"/>
          <p:cNvSpPr/>
          <p:nvPr/>
        </p:nvSpPr>
        <p:spPr>
          <a:xfrm rot="16200000">
            <a:off x="4646628" y="4621747"/>
            <a:ext cx="464411" cy="5444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2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19898" y="1029879"/>
            <a:ext cx="8644590" cy="2462213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sz="2200" dirty="0">
              <a:latin typeface="Arial" charset="0"/>
              <a:cs typeface="Arial" charset="0"/>
            </a:endParaRPr>
          </a:p>
          <a:p>
            <a:pPr eaLnBrk="1" hangingPunct="1"/>
            <a:endParaRPr lang="en-US" sz="22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sz="2200" dirty="0">
              <a:latin typeface="Arial" charset="0"/>
              <a:cs typeface="Arial" charset="0"/>
            </a:endParaRPr>
          </a:p>
          <a:p>
            <a:pPr eaLnBrk="1" hangingPunct="1"/>
            <a:endParaRPr lang="en-US" sz="22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sz="2200" dirty="0">
              <a:latin typeface="Arial" charset="0"/>
              <a:cs typeface="Arial" charset="0"/>
            </a:endParaRPr>
          </a:p>
          <a:p>
            <a:pPr eaLnBrk="1" hangingPunct="1"/>
            <a:endParaRPr lang="en-US" sz="22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sz="2200" dirty="0" smtClean="0"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528" y="764704"/>
            <a:ext cx="8640844" cy="430887"/>
          </a:xfrm>
          <a:prstGeom prst="rect">
            <a:avLst/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200" dirty="0" err="1" smtClean="0">
                <a:latin typeface="Arial" charset="0"/>
                <a:cs typeface="Arial" charset="0"/>
              </a:rPr>
              <a:t>Sifat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Asosiatif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Penjumlahan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652" y="1583448"/>
            <a:ext cx="59078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(3 + 2)           +       1      =		6	</a:t>
            </a:r>
            <a:endParaRPr lang="en-US" sz="26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321570" y="1277832"/>
            <a:ext cx="6192838" cy="380444"/>
            <a:chOff x="1363773" y="1326713"/>
            <a:chExt cx="6000745" cy="380444"/>
          </a:xfrm>
        </p:grpSpPr>
        <p:grpSp>
          <p:nvGrpSpPr>
            <p:cNvPr id="6" name="Group 5"/>
            <p:cNvGrpSpPr/>
            <p:nvPr/>
          </p:nvGrpSpPr>
          <p:grpSpPr>
            <a:xfrm>
              <a:off x="1363773" y="1373371"/>
              <a:ext cx="1078319" cy="333786"/>
              <a:chOff x="1403648" y="2447142"/>
              <a:chExt cx="1078319" cy="333786"/>
            </a:xfrm>
          </p:grpSpPr>
          <p:sp>
            <p:nvSpPr>
              <p:cNvPr id="21" name="Cube 20"/>
              <p:cNvSpPr/>
              <p:nvPr/>
            </p:nvSpPr>
            <p:spPr>
              <a:xfrm>
                <a:off x="1403648" y="2461635"/>
                <a:ext cx="360040" cy="319293"/>
              </a:xfrm>
              <a:prstGeom prst="cub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Cube 21"/>
              <p:cNvSpPr/>
              <p:nvPr/>
            </p:nvSpPr>
            <p:spPr>
              <a:xfrm>
                <a:off x="2121927" y="2455318"/>
                <a:ext cx="360040" cy="319293"/>
              </a:xfrm>
              <a:prstGeom prst="cub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Cube 22"/>
              <p:cNvSpPr/>
              <p:nvPr/>
            </p:nvSpPr>
            <p:spPr>
              <a:xfrm>
                <a:off x="1763688" y="2447142"/>
                <a:ext cx="360040" cy="319293"/>
              </a:xfrm>
              <a:prstGeom prst="cub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395426" y="1371611"/>
              <a:ext cx="1946571" cy="335107"/>
              <a:chOff x="2975835" y="2447142"/>
              <a:chExt cx="1946571" cy="335107"/>
            </a:xfrm>
          </p:grpSpPr>
          <p:sp>
            <p:nvSpPr>
              <p:cNvPr id="18" name="Cube 17"/>
              <p:cNvSpPr/>
              <p:nvPr/>
            </p:nvSpPr>
            <p:spPr>
              <a:xfrm>
                <a:off x="3322090" y="2459212"/>
                <a:ext cx="360040" cy="319293"/>
              </a:xfrm>
              <a:prstGeom prst="cub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Cube 18"/>
              <p:cNvSpPr/>
              <p:nvPr/>
            </p:nvSpPr>
            <p:spPr>
              <a:xfrm>
                <a:off x="2975835" y="2447142"/>
                <a:ext cx="360040" cy="319293"/>
              </a:xfrm>
              <a:prstGeom prst="cub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Cube 19"/>
              <p:cNvSpPr/>
              <p:nvPr/>
            </p:nvSpPr>
            <p:spPr>
              <a:xfrm>
                <a:off x="4562366" y="2462956"/>
                <a:ext cx="360040" cy="319293"/>
              </a:xfrm>
              <a:prstGeom prst="cub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232013" y="1326713"/>
              <a:ext cx="2132505" cy="347157"/>
              <a:chOff x="4616753" y="1865235"/>
              <a:chExt cx="2132505" cy="34715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4616753" y="1865235"/>
                <a:ext cx="2132505" cy="347157"/>
                <a:chOff x="1403648" y="2447142"/>
                <a:chExt cx="2132505" cy="347157"/>
              </a:xfrm>
            </p:grpSpPr>
            <p:sp>
              <p:nvSpPr>
                <p:cNvPr id="13" name="Cube 12"/>
                <p:cNvSpPr/>
                <p:nvPr/>
              </p:nvSpPr>
              <p:spPr>
                <a:xfrm>
                  <a:off x="1403648" y="2461635"/>
                  <a:ext cx="360040" cy="319293"/>
                </a:xfrm>
                <a:prstGeom prst="cub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Cube 13"/>
                <p:cNvSpPr/>
                <p:nvPr/>
              </p:nvSpPr>
              <p:spPr>
                <a:xfrm>
                  <a:off x="3176113" y="2475006"/>
                  <a:ext cx="360040" cy="319293"/>
                </a:xfrm>
                <a:prstGeom prst="cube">
                  <a:avLst/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Cube 14"/>
                <p:cNvSpPr/>
                <p:nvPr/>
              </p:nvSpPr>
              <p:spPr>
                <a:xfrm>
                  <a:off x="2121927" y="2455318"/>
                  <a:ext cx="360040" cy="319293"/>
                </a:xfrm>
                <a:prstGeom prst="cub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Cube 15"/>
                <p:cNvSpPr/>
                <p:nvPr/>
              </p:nvSpPr>
              <p:spPr>
                <a:xfrm>
                  <a:off x="1763688" y="2447142"/>
                  <a:ext cx="360040" cy="319293"/>
                </a:xfrm>
                <a:prstGeom prst="cub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Cube 16"/>
                <p:cNvSpPr/>
                <p:nvPr/>
              </p:nvSpPr>
              <p:spPr>
                <a:xfrm>
                  <a:off x="3174845" y="2475006"/>
                  <a:ext cx="360040" cy="319293"/>
                </a:xfrm>
                <a:prstGeom prst="cube">
                  <a:avLst/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5669303" y="1871893"/>
                <a:ext cx="704704" cy="332700"/>
                <a:chOff x="2593877" y="2447603"/>
                <a:chExt cx="704704" cy="332700"/>
              </a:xfrm>
            </p:grpSpPr>
            <p:sp>
              <p:nvSpPr>
                <p:cNvPr id="11" name="Cube 10"/>
                <p:cNvSpPr/>
                <p:nvPr/>
              </p:nvSpPr>
              <p:spPr>
                <a:xfrm>
                  <a:off x="2938541" y="2461010"/>
                  <a:ext cx="360040" cy="319293"/>
                </a:xfrm>
                <a:prstGeom prst="cube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Cube 11"/>
                <p:cNvSpPr/>
                <p:nvPr/>
              </p:nvSpPr>
              <p:spPr>
                <a:xfrm>
                  <a:off x="2593877" y="2447603"/>
                  <a:ext cx="360040" cy="319293"/>
                </a:xfrm>
                <a:prstGeom prst="cube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4" name="TextBox 23"/>
          <p:cNvSpPr txBox="1"/>
          <p:nvPr/>
        </p:nvSpPr>
        <p:spPr>
          <a:xfrm>
            <a:off x="1336932" y="2383657"/>
            <a:ext cx="59078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  3           +        (2 + 1 )      =</a:t>
            </a:r>
            <a:r>
              <a:rPr lang="en-US" sz="2600" b="1" dirty="0"/>
              <a:t> </a:t>
            </a:r>
            <a:r>
              <a:rPr lang="en-US" sz="2600" b="1" dirty="0" smtClean="0"/>
              <a:t>               6	</a:t>
            </a:r>
            <a:endParaRPr lang="en-US" sz="2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289432" y="2859992"/>
            <a:ext cx="453150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+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+ (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60611" y="3591143"/>
            <a:ext cx="8644590" cy="2462213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sz="22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sz="2200" dirty="0">
              <a:latin typeface="Arial" charset="0"/>
              <a:cs typeface="Arial" charset="0"/>
            </a:endParaRPr>
          </a:p>
          <a:p>
            <a:pPr eaLnBrk="1" hangingPunct="1"/>
            <a:endParaRPr lang="en-US" sz="22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sz="2200" dirty="0">
              <a:latin typeface="Arial" charset="0"/>
              <a:cs typeface="Arial" charset="0"/>
            </a:endParaRPr>
          </a:p>
          <a:p>
            <a:pPr eaLnBrk="1" hangingPunct="1"/>
            <a:endParaRPr lang="en-US" sz="22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sz="2200" dirty="0">
              <a:latin typeface="Arial" charset="0"/>
              <a:cs typeface="Arial" charset="0"/>
            </a:endParaRPr>
          </a:p>
          <a:p>
            <a:pPr eaLnBrk="1" hangingPunct="1"/>
            <a:endParaRPr lang="en-US" sz="2200" dirty="0" smtClean="0">
              <a:latin typeface="Arial" charset="0"/>
              <a:cs typeface="Arial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11028" y="3509867"/>
            <a:ext cx="8640844" cy="430887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200" dirty="0" err="1" smtClean="0">
                <a:latin typeface="Arial" charset="0"/>
                <a:cs typeface="Arial" charset="0"/>
              </a:rPr>
              <a:t>Sifat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Asosiatif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Perkalian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2074" y="5167577"/>
            <a:ext cx="22303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(2 x 4) x 3= </a:t>
            </a:r>
            <a:r>
              <a:rPr lang="en-US" sz="2600" b="1" dirty="0" smtClean="0"/>
              <a:t>24</a:t>
            </a:r>
            <a:endParaRPr lang="en-US" sz="2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381210" y="5397027"/>
            <a:ext cx="427642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x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x (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57630" y="5187489"/>
            <a:ext cx="21525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2 </a:t>
            </a:r>
            <a:r>
              <a:rPr lang="en-US" sz="2600" b="1" dirty="0" smtClean="0"/>
              <a:t>x (</a:t>
            </a:r>
            <a:r>
              <a:rPr lang="en-US" sz="2600" b="1" dirty="0" smtClean="0"/>
              <a:t>4 x 3) = </a:t>
            </a:r>
            <a:r>
              <a:rPr lang="en-US" sz="2600" b="1" dirty="0" smtClean="0"/>
              <a:t>24</a:t>
            </a:r>
            <a:endParaRPr lang="en-US" sz="2600" b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1336933" y="2025346"/>
            <a:ext cx="6192838" cy="380444"/>
            <a:chOff x="1363773" y="1326713"/>
            <a:chExt cx="6000745" cy="380444"/>
          </a:xfrm>
        </p:grpSpPr>
        <p:grpSp>
          <p:nvGrpSpPr>
            <p:cNvPr id="32" name="Group 31"/>
            <p:cNvGrpSpPr/>
            <p:nvPr/>
          </p:nvGrpSpPr>
          <p:grpSpPr>
            <a:xfrm>
              <a:off x="1363773" y="1373371"/>
              <a:ext cx="1078319" cy="333786"/>
              <a:chOff x="1403648" y="2447142"/>
              <a:chExt cx="1078319" cy="333786"/>
            </a:xfrm>
          </p:grpSpPr>
          <p:sp>
            <p:nvSpPr>
              <p:cNvPr id="47" name="Cube 46"/>
              <p:cNvSpPr/>
              <p:nvPr/>
            </p:nvSpPr>
            <p:spPr>
              <a:xfrm>
                <a:off x="1403648" y="2461635"/>
                <a:ext cx="360040" cy="319293"/>
              </a:xfrm>
              <a:prstGeom prst="cub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Cube 47"/>
              <p:cNvSpPr/>
              <p:nvPr/>
            </p:nvSpPr>
            <p:spPr>
              <a:xfrm>
                <a:off x="2121927" y="2456055"/>
                <a:ext cx="360040" cy="319293"/>
              </a:xfrm>
              <a:prstGeom prst="cub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Cube 48"/>
              <p:cNvSpPr/>
              <p:nvPr/>
            </p:nvSpPr>
            <p:spPr>
              <a:xfrm>
                <a:off x="1763688" y="2447142"/>
                <a:ext cx="360040" cy="319293"/>
              </a:xfrm>
              <a:prstGeom prst="cub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341031" y="1383047"/>
              <a:ext cx="1000966" cy="323671"/>
              <a:chOff x="3921440" y="2458578"/>
              <a:chExt cx="1000966" cy="323671"/>
            </a:xfrm>
          </p:grpSpPr>
          <p:sp>
            <p:nvSpPr>
              <p:cNvPr id="44" name="Cube 43"/>
              <p:cNvSpPr/>
              <p:nvPr/>
            </p:nvSpPr>
            <p:spPr>
              <a:xfrm>
                <a:off x="3921440" y="2462955"/>
                <a:ext cx="360040" cy="319293"/>
              </a:xfrm>
              <a:prstGeom prst="cub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Cube 44"/>
              <p:cNvSpPr/>
              <p:nvPr/>
            </p:nvSpPr>
            <p:spPr>
              <a:xfrm>
                <a:off x="4236223" y="2458578"/>
                <a:ext cx="360040" cy="319293"/>
              </a:xfrm>
              <a:prstGeom prst="cub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Cube 45"/>
              <p:cNvSpPr/>
              <p:nvPr/>
            </p:nvSpPr>
            <p:spPr>
              <a:xfrm>
                <a:off x="4562366" y="2462956"/>
                <a:ext cx="360040" cy="319293"/>
              </a:xfrm>
              <a:prstGeom prst="cub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5232013" y="1326713"/>
              <a:ext cx="2132505" cy="347157"/>
              <a:chOff x="4616753" y="1865235"/>
              <a:chExt cx="2132505" cy="347157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4616753" y="1865235"/>
                <a:ext cx="2132505" cy="347157"/>
                <a:chOff x="1403648" y="2447142"/>
                <a:chExt cx="2132505" cy="347157"/>
              </a:xfrm>
            </p:grpSpPr>
            <p:sp>
              <p:nvSpPr>
                <p:cNvPr id="39" name="Cube 38"/>
                <p:cNvSpPr/>
                <p:nvPr/>
              </p:nvSpPr>
              <p:spPr>
                <a:xfrm>
                  <a:off x="1403648" y="2461635"/>
                  <a:ext cx="360040" cy="319293"/>
                </a:xfrm>
                <a:prstGeom prst="cub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Cube 39"/>
                <p:cNvSpPr/>
                <p:nvPr/>
              </p:nvSpPr>
              <p:spPr>
                <a:xfrm>
                  <a:off x="3176113" y="2475006"/>
                  <a:ext cx="360040" cy="319293"/>
                </a:xfrm>
                <a:prstGeom prst="cube">
                  <a:avLst/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Cube 40"/>
                <p:cNvSpPr/>
                <p:nvPr/>
              </p:nvSpPr>
              <p:spPr>
                <a:xfrm>
                  <a:off x="2121927" y="2455318"/>
                  <a:ext cx="360040" cy="319293"/>
                </a:xfrm>
                <a:prstGeom prst="cub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Cube 41"/>
                <p:cNvSpPr/>
                <p:nvPr/>
              </p:nvSpPr>
              <p:spPr>
                <a:xfrm>
                  <a:off x="1763688" y="2447142"/>
                  <a:ext cx="360040" cy="319293"/>
                </a:xfrm>
                <a:prstGeom prst="cub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Cube 42"/>
                <p:cNvSpPr/>
                <p:nvPr/>
              </p:nvSpPr>
              <p:spPr>
                <a:xfrm>
                  <a:off x="3174845" y="2475006"/>
                  <a:ext cx="360040" cy="319293"/>
                </a:xfrm>
                <a:prstGeom prst="cube">
                  <a:avLst/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5669303" y="1871893"/>
                <a:ext cx="704704" cy="332700"/>
                <a:chOff x="2593877" y="2447603"/>
                <a:chExt cx="704704" cy="332700"/>
              </a:xfrm>
            </p:grpSpPr>
            <p:sp>
              <p:nvSpPr>
                <p:cNvPr id="37" name="Cube 36"/>
                <p:cNvSpPr/>
                <p:nvPr/>
              </p:nvSpPr>
              <p:spPr>
                <a:xfrm>
                  <a:off x="2938541" y="2461010"/>
                  <a:ext cx="360040" cy="319293"/>
                </a:xfrm>
                <a:prstGeom prst="cube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Cube 37"/>
                <p:cNvSpPr/>
                <p:nvPr/>
              </p:nvSpPr>
              <p:spPr>
                <a:xfrm>
                  <a:off x="2593877" y="2447603"/>
                  <a:ext cx="360040" cy="319293"/>
                </a:xfrm>
                <a:prstGeom prst="cube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987940" y="4066725"/>
            <a:ext cx="7235761" cy="1139534"/>
            <a:chOff x="1030144" y="4115606"/>
            <a:chExt cx="7011318" cy="1139534"/>
          </a:xfrm>
        </p:grpSpPr>
        <p:grpSp>
          <p:nvGrpSpPr>
            <p:cNvPr id="51" name="Group 50"/>
            <p:cNvGrpSpPr/>
            <p:nvPr/>
          </p:nvGrpSpPr>
          <p:grpSpPr>
            <a:xfrm>
              <a:off x="1030144" y="4115606"/>
              <a:ext cx="1811399" cy="1074866"/>
              <a:chOff x="663337" y="4269687"/>
              <a:chExt cx="1811399" cy="1074866"/>
            </a:xfrm>
          </p:grpSpPr>
          <p:grpSp>
            <p:nvGrpSpPr>
              <p:cNvPr id="122" name="Group 121"/>
              <p:cNvGrpSpPr/>
              <p:nvPr/>
            </p:nvGrpSpPr>
            <p:grpSpPr>
              <a:xfrm rot="16200000" flipV="1">
                <a:off x="1471270" y="3998104"/>
                <a:ext cx="731884" cy="1275049"/>
                <a:chOff x="1191048" y="4300729"/>
                <a:chExt cx="644328" cy="1463008"/>
              </a:xfrm>
            </p:grpSpPr>
            <p:grpSp>
              <p:nvGrpSpPr>
                <p:cNvPr id="145" name="Group 144"/>
                <p:cNvGrpSpPr/>
                <p:nvPr/>
              </p:nvGrpSpPr>
              <p:grpSpPr>
                <a:xfrm rot="5400000" flipH="1">
                  <a:off x="632381" y="4871284"/>
                  <a:ext cx="1451120" cy="333786"/>
                  <a:chOff x="1403648" y="2447142"/>
                  <a:chExt cx="1451120" cy="333786"/>
                </a:xfrm>
              </p:grpSpPr>
              <p:sp>
                <p:nvSpPr>
                  <p:cNvPr id="151" name="Cube 150"/>
                  <p:cNvSpPr/>
                  <p:nvPr/>
                </p:nvSpPr>
                <p:spPr>
                  <a:xfrm>
                    <a:off x="1403648" y="2461635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Cube 151"/>
                  <p:cNvSpPr/>
                  <p:nvPr/>
                </p:nvSpPr>
                <p:spPr>
                  <a:xfrm>
                    <a:off x="249472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" name="Cube 152"/>
                  <p:cNvSpPr/>
                  <p:nvPr/>
                </p:nvSpPr>
                <p:spPr>
                  <a:xfrm>
                    <a:off x="2121927" y="2455318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Cube 153"/>
                  <p:cNvSpPr/>
                  <p:nvPr/>
                </p:nvSpPr>
                <p:spPr>
                  <a:xfrm>
                    <a:off x="176368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6" name="Group 145"/>
                <p:cNvGrpSpPr/>
                <p:nvPr/>
              </p:nvGrpSpPr>
              <p:grpSpPr>
                <a:xfrm rot="5400000" flipH="1">
                  <a:off x="942923" y="4859396"/>
                  <a:ext cx="1451120" cy="333786"/>
                  <a:chOff x="1403648" y="2447142"/>
                  <a:chExt cx="1451120" cy="333786"/>
                </a:xfrm>
              </p:grpSpPr>
              <p:sp>
                <p:nvSpPr>
                  <p:cNvPr id="147" name="Cube 146"/>
                  <p:cNvSpPr/>
                  <p:nvPr/>
                </p:nvSpPr>
                <p:spPr>
                  <a:xfrm>
                    <a:off x="1403648" y="2461635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" name="Cube 147"/>
                  <p:cNvSpPr/>
                  <p:nvPr/>
                </p:nvSpPr>
                <p:spPr>
                  <a:xfrm>
                    <a:off x="249472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Cube 148"/>
                  <p:cNvSpPr/>
                  <p:nvPr/>
                </p:nvSpPr>
                <p:spPr>
                  <a:xfrm>
                    <a:off x="2121927" y="2455318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Cube 149"/>
                  <p:cNvSpPr/>
                  <p:nvPr/>
                </p:nvSpPr>
                <p:spPr>
                  <a:xfrm>
                    <a:off x="176368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3" name="Group 122"/>
              <p:cNvGrpSpPr/>
              <p:nvPr/>
            </p:nvGrpSpPr>
            <p:grpSpPr>
              <a:xfrm rot="16200000" flipV="1">
                <a:off x="1168987" y="4131103"/>
                <a:ext cx="731884" cy="1275049"/>
                <a:chOff x="1191048" y="4300729"/>
                <a:chExt cx="644328" cy="1463008"/>
              </a:xfrm>
            </p:grpSpPr>
            <p:grpSp>
              <p:nvGrpSpPr>
                <p:cNvPr id="135" name="Group 134"/>
                <p:cNvGrpSpPr/>
                <p:nvPr/>
              </p:nvGrpSpPr>
              <p:grpSpPr>
                <a:xfrm rot="5400000" flipH="1">
                  <a:off x="632381" y="4871284"/>
                  <a:ext cx="1451120" cy="333786"/>
                  <a:chOff x="1403648" y="2447142"/>
                  <a:chExt cx="1451120" cy="333786"/>
                </a:xfrm>
              </p:grpSpPr>
              <p:sp>
                <p:nvSpPr>
                  <p:cNvPr id="141" name="Cube 140"/>
                  <p:cNvSpPr/>
                  <p:nvPr/>
                </p:nvSpPr>
                <p:spPr>
                  <a:xfrm>
                    <a:off x="1403648" y="2461635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Cube 141"/>
                  <p:cNvSpPr/>
                  <p:nvPr/>
                </p:nvSpPr>
                <p:spPr>
                  <a:xfrm>
                    <a:off x="249472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Cube 142"/>
                  <p:cNvSpPr/>
                  <p:nvPr/>
                </p:nvSpPr>
                <p:spPr>
                  <a:xfrm>
                    <a:off x="2121927" y="2455318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Cube 143"/>
                  <p:cNvSpPr/>
                  <p:nvPr/>
                </p:nvSpPr>
                <p:spPr>
                  <a:xfrm>
                    <a:off x="176368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6" name="Group 135"/>
                <p:cNvGrpSpPr/>
                <p:nvPr/>
              </p:nvGrpSpPr>
              <p:grpSpPr>
                <a:xfrm rot="5400000" flipH="1">
                  <a:off x="942923" y="4859396"/>
                  <a:ext cx="1451120" cy="333786"/>
                  <a:chOff x="1403648" y="2447142"/>
                  <a:chExt cx="1451120" cy="333786"/>
                </a:xfrm>
              </p:grpSpPr>
              <p:sp>
                <p:nvSpPr>
                  <p:cNvPr id="137" name="Cube 136"/>
                  <p:cNvSpPr/>
                  <p:nvPr/>
                </p:nvSpPr>
                <p:spPr>
                  <a:xfrm>
                    <a:off x="1403648" y="2461635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Cube 137"/>
                  <p:cNvSpPr/>
                  <p:nvPr/>
                </p:nvSpPr>
                <p:spPr>
                  <a:xfrm>
                    <a:off x="249472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Cube 138"/>
                  <p:cNvSpPr/>
                  <p:nvPr/>
                </p:nvSpPr>
                <p:spPr>
                  <a:xfrm>
                    <a:off x="2121927" y="2455318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Cube 139"/>
                  <p:cNvSpPr/>
                  <p:nvPr/>
                </p:nvSpPr>
                <p:spPr>
                  <a:xfrm>
                    <a:off x="176368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4" name="Group 123"/>
              <p:cNvGrpSpPr/>
              <p:nvPr/>
            </p:nvGrpSpPr>
            <p:grpSpPr>
              <a:xfrm rot="16200000" flipV="1">
                <a:off x="934920" y="4341086"/>
                <a:ext cx="731884" cy="1275049"/>
                <a:chOff x="1191048" y="4300729"/>
                <a:chExt cx="644328" cy="1463008"/>
              </a:xfrm>
            </p:grpSpPr>
            <p:grpSp>
              <p:nvGrpSpPr>
                <p:cNvPr id="125" name="Group 124"/>
                <p:cNvGrpSpPr/>
                <p:nvPr/>
              </p:nvGrpSpPr>
              <p:grpSpPr>
                <a:xfrm rot="5400000" flipH="1">
                  <a:off x="632381" y="4871284"/>
                  <a:ext cx="1451120" cy="333786"/>
                  <a:chOff x="1403648" y="2447142"/>
                  <a:chExt cx="1451120" cy="333786"/>
                </a:xfrm>
              </p:grpSpPr>
              <p:sp>
                <p:nvSpPr>
                  <p:cNvPr id="131" name="Cube 130"/>
                  <p:cNvSpPr/>
                  <p:nvPr/>
                </p:nvSpPr>
                <p:spPr>
                  <a:xfrm>
                    <a:off x="1403648" y="2461635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Cube 131"/>
                  <p:cNvSpPr/>
                  <p:nvPr/>
                </p:nvSpPr>
                <p:spPr>
                  <a:xfrm>
                    <a:off x="249472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Cube 132"/>
                  <p:cNvSpPr/>
                  <p:nvPr/>
                </p:nvSpPr>
                <p:spPr>
                  <a:xfrm>
                    <a:off x="2121927" y="2455318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Cube 133"/>
                  <p:cNvSpPr/>
                  <p:nvPr/>
                </p:nvSpPr>
                <p:spPr>
                  <a:xfrm>
                    <a:off x="176368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6" name="Group 125"/>
                <p:cNvGrpSpPr/>
                <p:nvPr/>
              </p:nvGrpSpPr>
              <p:grpSpPr>
                <a:xfrm rot="5400000" flipH="1">
                  <a:off x="942923" y="4859396"/>
                  <a:ext cx="1451120" cy="333786"/>
                  <a:chOff x="1403648" y="2447142"/>
                  <a:chExt cx="1451120" cy="333786"/>
                </a:xfrm>
              </p:grpSpPr>
              <p:sp>
                <p:nvSpPr>
                  <p:cNvPr id="127" name="Cube 126"/>
                  <p:cNvSpPr/>
                  <p:nvPr/>
                </p:nvSpPr>
                <p:spPr>
                  <a:xfrm>
                    <a:off x="1403648" y="2461635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Cube 127"/>
                  <p:cNvSpPr/>
                  <p:nvPr/>
                </p:nvSpPr>
                <p:spPr>
                  <a:xfrm>
                    <a:off x="249472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Cube 128"/>
                  <p:cNvSpPr/>
                  <p:nvPr/>
                </p:nvSpPr>
                <p:spPr>
                  <a:xfrm>
                    <a:off x="2121927" y="2455318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Cube 129"/>
                  <p:cNvSpPr/>
                  <p:nvPr/>
                </p:nvSpPr>
                <p:spPr>
                  <a:xfrm>
                    <a:off x="176368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52" name="Group 51"/>
            <p:cNvGrpSpPr/>
            <p:nvPr/>
          </p:nvGrpSpPr>
          <p:grpSpPr>
            <a:xfrm>
              <a:off x="3806480" y="4146422"/>
              <a:ext cx="1403207" cy="942770"/>
              <a:chOff x="3804327" y="4235991"/>
              <a:chExt cx="1403207" cy="942770"/>
            </a:xfrm>
          </p:grpSpPr>
          <p:grpSp>
            <p:nvGrpSpPr>
              <p:cNvPr id="89" name="Group 88"/>
              <p:cNvGrpSpPr/>
              <p:nvPr/>
            </p:nvGrpSpPr>
            <p:grpSpPr>
              <a:xfrm rot="16200000" flipV="1">
                <a:off x="4204068" y="3964408"/>
                <a:ext cx="731884" cy="1275049"/>
                <a:chOff x="1191048" y="4300729"/>
                <a:chExt cx="644328" cy="1463008"/>
              </a:xfrm>
            </p:grpSpPr>
            <p:grpSp>
              <p:nvGrpSpPr>
                <p:cNvPr id="112" name="Group 111"/>
                <p:cNvGrpSpPr/>
                <p:nvPr/>
              </p:nvGrpSpPr>
              <p:grpSpPr>
                <a:xfrm rot="5400000" flipH="1">
                  <a:off x="632381" y="4871284"/>
                  <a:ext cx="1451120" cy="333786"/>
                  <a:chOff x="1403648" y="2447142"/>
                  <a:chExt cx="1451120" cy="333786"/>
                </a:xfrm>
              </p:grpSpPr>
              <p:sp>
                <p:nvSpPr>
                  <p:cNvPr id="118" name="Cube 117"/>
                  <p:cNvSpPr/>
                  <p:nvPr/>
                </p:nvSpPr>
                <p:spPr>
                  <a:xfrm>
                    <a:off x="1403648" y="2461635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Cube 118"/>
                  <p:cNvSpPr/>
                  <p:nvPr/>
                </p:nvSpPr>
                <p:spPr>
                  <a:xfrm>
                    <a:off x="249472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Cube 119"/>
                  <p:cNvSpPr/>
                  <p:nvPr/>
                </p:nvSpPr>
                <p:spPr>
                  <a:xfrm>
                    <a:off x="2121927" y="2455318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Cube 120"/>
                  <p:cNvSpPr/>
                  <p:nvPr/>
                </p:nvSpPr>
                <p:spPr>
                  <a:xfrm>
                    <a:off x="176368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3" name="Group 112"/>
                <p:cNvGrpSpPr/>
                <p:nvPr/>
              </p:nvGrpSpPr>
              <p:grpSpPr>
                <a:xfrm rot="5400000" flipH="1">
                  <a:off x="942923" y="4859396"/>
                  <a:ext cx="1451120" cy="333786"/>
                  <a:chOff x="1403648" y="2447142"/>
                  <a:chExt cx="1451120" cy="333786"/>
                </a:xfrm>
              </p:grpSpPr>
              <p:sp>
                <p:nvSpPr>
                  <p:cNvPr id="114" name="Cube 113"/>
                  <p:cNvSpPr/>
                  <p:nvPr/>
                </p:nvSpPr>
                <p:spPr>
                  <a:xfrm>
                    <a:off x="1403648" y="2461635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Cube 114"/>
                  <p:cNvSpPr/>
                  <p:nvPr/>
                </p:nvSpPr>
                <p:spPr>
                  <a:xfrm>
                    <a:off x="249472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Cube 115"/>
                  <p:cNvSpPr/>
                  <p:nvPr/>
                </p:nvSpPr>
                <p:spPr>
                  <a:xfrm>
                    <a:off x="2121927" y="2455318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Cube 116"/>
                  <p:cNvSpPr/>
                  <p:nvPr/>
                </p:nvSpPr>
                <p:spPr>
                  <a:xfrm>
                    <a:off x="176368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0" name="Group 89"/>
              <p:cNvGrpSpPr/>
              <p:nvPr/>
            </p:nvGrpSpPr>
            <p:grpSpPr>
              <a:xfrm rot="16200000" flipV="1">
                <a:off x="4118332" y="4081524"/>
                <a:ext cx="731884" cy="1275049"/>
                <a:chOff x="1191048" y="4300729"/>
                <a:chExt cx="644328" cy="1463008"/>
              </a:xfrm>
            </p:grpSpPr>
            <p:grpSp>
              <p:nvGrpSpPr>
                <p:cNvPr id="102" name="Group 101"/>
                <p:cNvGrpSpPr/>
                <p:nvPr/>
              </p:nvGrpSpPr>
              <p:grpSpPr>
                <a:xfrm rot="5400000" flipH="1">
                  <a:off x="632381" y="4871284"/>
                  <a:ext cx="1451120" cy="333786"/>
                  <a:chOff x="1403648" y="2447142"/>
                  <a:chExt cx="1451120" cy="333786"/>
                </a:xfrm>
              </p:grpSpPr>
              <p:sp>
                <p:nvSpPr>
                  <p:cNvPr id="108" name="Cube 107"/>
                  <p:cNvSpPr/>
                  <p:nvPr/>
                </p:nvSpPr>
                <p:spPr>
                  <a:xfrm>
                    <a:off x="1403648" y="2461635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Cube 108"/>
                  <p:cNvSpPr/>
                  <p:nvPr/>
                </p:nvSpPr>
                <p:spPr>
                  <a:xfrm>
                    <a:off x="249472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Cube 109"/>
                  <p:cNvSpPr/>
                  <p:nvPr/>
                </p:nvSpPr>
                <p:spPr>
                  <a:xfrm>
                    <a:off x="2121927" y="2455318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Cube 110"/>
                  <p:cNvSpPr/>
                  <p:nvPr/>
                </p:nvSpPr>
                <p:spPr>
                  <a:xfrm>
                    <a:off x="176368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3" name="Group 102"/>
                <p:cNvGrpSpPr/>
                <p:nvPr/>
              </p:nvGrpSpPr>
              <p:grpSpPr>
                <a:xfrm rot="5400000" flipH="1">
                  <a:off x="942923" y="4859396"/>
                  <a:ext cx="1451120" cy="333786"/>
                  <a:chOff x="1403648" y="2447142"/>
                  <a:chExt cx="1451120" cy="333786"/>
                </a:xfrm>
              </p:grpSpPr>
              <p:sp>
                <p:nvSpPr>
                  <p:cNvPr id="104" name="Cube 103"/>
                  <p:cNvSpPr/>
                  <p:nvPr/>
                </p:nvSpPr>
                <p:spPr>
                  <a:xfrm>
                    <a:off x="1403648" y="2461635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Cube 104"/>
                  <p:cNvSpPr/>
                  <p:nvPr/>
                </p:nvSpPr>
                <p:spPr>
                  <a:xfrm>
                    <a:off x="249472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Cube 105"/>
                  <p:cNvSpPr/>
                  <p:nvPr/>
                </p:nvSpPr>
                <p:spPr>
                  <a:xfrm>
                    <a:off x="2121927" y="2455318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Cube 106"/>
                  <p:cNvSpPr/>
                  <p:nvPr/>
                </p:nvSpPr>
                <p:spPr>
                  <a:xfrm>
                    <a:off x="176368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1" name="Group 90"/>
              <p:cNvGrpSpPr/>
              <p:nvPr/>
            </p:nvGrpSpPr>
            <p:grpSpPr>
              <a:xfrm rot="16200000" flipV="1">
                <a:off x="4075909" y="4175294"/>
                <a:ext cx="731885" cy="1275049"/>
                <a:chOff x="1191048" y="4300729"/>
                <a:chExt cx="644329" cy="1463008"/>
              </a:xfrm>
            </p:grpSpPr>
            <p:grpSp>
              <p:nvGrpSpPr>
                <p:cNvPr id="92" name="Group 91"/>
                <p:cNvGrpSpPr/>
                <p:nvPr/>
              </p:nvGrpSpPr>
              <p:grpSpPr>
                <a:xfrm rot="5400000" flipH="1">
                  <a:off x="632381" y="4871284"/>
                  <a:ext cx="1451120" cy="333786"/>
                  <a:chOff x="1403648" y="2447142"/>
                  <a:chExt cx="1451120" cy="333786"/>
                </a:xfrm>
              </p:grpSpPr>
              <p:sp>
                <p:nvSpPr>
                  <p:cNvPr id="98" name="Cube 97"/>
                  <p:cNvSpPr/>
                  <p:nvPr/>
                </p:nvSpPr>
                <p:spPr>
                  <a:xfrm>
                    <a:off x="1403648" y="2461635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Cube 98"/>
                  <p:cNvSpPr/>
                  <p:nvPr/>
                </p:nvSpPr>
                <p:spPr>
                  <a:xfrm>
                    <a:off x="249472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Cube 99"/>
                  <p:cNvSpPr/>
                  <p:nvPr/>
                </p:nvSpPr>
                <p:spPr>
                  <a:xfrm>
                    <a:off x="2121927" y="2455318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Cube 100"/>
                  <p:cNvSpPr/>
                  <p:nvPr/>
                </p:nvSpPr>
                <p:spPr>
                  <a:xfrm>
                    <a:off x="176368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3" name="Group 92"/>
                <p:cNvGrpSpPr/>
                <p:nvPr/>
              </p:nvGrpSpPr>
              <p:grpSpPr>
                <a:xfrm rot="5400000" flipH="1">
                  <a:off x="942923" y="4859397"/>
                  <a:ext cx="1451121" cy="333786"/>
                  <a:chOff x="1403647" y="2447142"/>
                  <a:chExt cx="1451121" cy="333786"/>
                </a:xfrm>
              </p:grpSpPr>
              <p:sp>
                <p:nvSpPr>
                  <p:cNvPr id="94" name="Cube 93"/>
                  <p:cNvSpPr/>
                  <p:nvPr/>
                </p:nvSpPr>
                <p:spPr>
                  <a:xfrm>
                    <a:off x="1403647" y="2461635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Cube 94"/>
                  <p:cNvSpPr/>
                  <p:nvPr/>
                </p:nvSpPr>
                <p:spPr>
                  <a:xfrm>
                    <a:off x="249472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Cube 95"/>
                  <p:cNvSpPr/>
                  <p:nvPr/>
                </p:nvSpPr>
                <p:spPr>
                  <a:xfrm>
                    <a:off x="2121927" y="2455318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Cube 96"/>
                  <p:cNvSpPr/>
                  <p:nvPr/>
                </p:nvSpPr>
                <p:spPr>
                  <a:xfrm>
                    <a:off x="176368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53" name="Group 52"/>
            <p:cNvGrpSpPr/>
            <p:nvPr/>
          </p:nvGrpSpPr>
          <p:grpSpPr>
            <a:xfrm>
              <a:off x="6577825" y="4164957"/>
              <a:ext cx="1463637" cy="1090183"/>
              <a:chOff x="6362376" y="4077988"/>
              <a:chExt cx="1463637" cy="1090183"/>
            </a:xfrm>
          </p:grpSpPr>
          <p:grpSp>
            <p:nvGrpSpPr>
              <p:cNvPr id="56" name="Group 55"/>
              <p:cNvGrpSpPr/>
              <p:nvPr/>
            </p:nvGrpSpPr>
            <p:grpSpPr>
              <a:xfrm rot="16200000" flipV="1">
                <a:off x="6688380" y="3889716"/>
                <a:ext cx="949362" cy="1325905"/>
                <a:chOff x="1191048" y="4242376"/>
                <a:chExt cx="835789" cy="1521361"/>
              </a:xfrm>
            </p:grpSpPr>
            <p:grpSp>
              <p:nvGrpSpPr>
                <p:cNvPr id="79" name="Group 78"/>
                <p:cNvGrpSpPr/>
                <p:nvPr/>
              </p:nvGrpSpPr>
              <p:grpSpPr>
                <a:xfrm rot="5400000" flipH="1">
                  <a:off x="632381" y="4871284"/>
                  <a:ext cx="1451120" cy="333786"/>
                  <a:chOff x="1403648" y="2447142"/>
                  <a:chExt cx="1451120" cy="333786"/>
                </a:xfrm>
              </p:grpSpPr>
              <p:sp>
                <p:nvSpPr>
                  <p:cNvPr id="85" name="Cube 84"/>
                  <p:cNvSpPr/>
                  <p:nvPr/>
                </p:nvSpPr>
                <p:spPr>
                  <a:xfrm>
                    <a:off x="1403648" y="2461635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Cube 85"/>
                  <p:cNvSpPr/>
                  <p:nvPr/>
                </p:nvSpPr>
                <p:spPr>
                  <a:xfrm>
                    <a:off x="249472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Cube 86"/>
                  <p:cNvSpPr/>
                  <p:nvPr/>
                </p:nvSpPr>
                <p:spPr>
                  <a:xfrm>
                    <a:off x="2121927" y="2455318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Cube 87"/>
                  <p:cNvSpPr/>
                  <p:nvPr/>
                </p:nvSpPr>
                <p:spPr>
                  <a:xfrm>
                    <a:off x="176368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0" name="Group 79"/>
                <p:cNvGrpSpPr/>
                <p:nvPr/>
              </p:nvGrpSpPr>
              <p:grpSpPr>
                <a:xfrm rot="5400000" flipH="1">
                  <a:off x="1125707" y="4799167"/>
                  <a:ext cx="1457921" cy="344339"/>
                  <a:chOff x="1455201" y="2255682"/>
                  <a:chExt cx="1457921" cy="344339"/>
                </a:xfrm>
              </p:grpSpPr>
              <p:sp>
                <p:nvSpPr>
                  <p:cNvPr id="81" name="Cube 80"/>
                  <p:cNvSpPr/>
                  <p:nvPr/>
                </p:nvSpPr>
                <p:spPr>
                  <a:xfrm>
                    <a:off x="1455201" y="225568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Cube 81"/>
                  <p:cNvSpPr/>
                  <p:nvPr/>
                </p:nvSpPr>
                <p:spPr>
                  <a:xfrm>
                    <a:off x="2553082" y="2280728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Cube 82"/>
                  <p:cNvSpPr/>
                  <p:nvPr/>
                </p:nvSpPr>
                <p:spPr>
                  <a:xfrm>
                    <a:off x="2210600" y="2275764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Cube 83"/>
                  <p:cNvSpPr/>
                  <p:nvPr/>
                </p:nvSpPr>
                <p:spPr>
                  <a:xfrm>
                    <a:off x="1847866" y="225568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7" name="Group 56"/>
              <p:cNvGrpSpPr/>
              <p:nvPr/>
            </p:nvGrpSpPr>
            <p:grpSpPr>
              <a:xfrm rot="16200000" flipV="1">
                <a:off x="6615730" y="3979924"/>
                <a:ext cx="949362" cy="1325905"/>
                <a:chOff x="1191048" y="4242376"/>
                <a:chExt cx="835789" cy="1521361"/>
              </a:xfrm>
            </p:grpSpPr>
            <p:grpSp>
              <p:nvGrpSpPr>
                <p:cNvPr id="69" name="Group 68"/>
                <p:cNvGrpSpPr/>
                <p:nvPr/>
              </p:nvGrpSpPr>
              <p:grpSpPr>
                <a:xfrm rot="5400000" flipH="1">
                  <a:off x="632381" y="4871284"/>
                  <a:ext cx="1451120" cy="333786"/>
                  <a:chOff x="1403648" y="2447142"/>
                  <a:chExt cx="1451120" cy="333786"/>
                </a:xfrm>
              </p:grpSpPr>
              <p:sp>
                <p:nvSpPr>
                  <p:cNvPr id="75" name="Cube 74"/>
                  <p:cNvSpPr/>
                  <p:nvPr/>
                </p:nvSpPr>
                <p:spPr>
                  <a:xfrm>
                    <a:off x="1403648" y="2461635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Cube 75"/>
                  <p:cNvSpPr/>
                  <p:nvPr/>
                </p:nvSpPr>
                <p:spPr>
                  <a:xfrm>
                    <a:off x="249472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Cube 76"/>
                  <p:cNvSpPr/>
                  <p:nvPr/>
                </p:nvSpPr>
                <p:spPr>
                  <a:xfrm>
                    <a:off x="2121927" y="2455318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Cube 77"/>
                  <p:cNvSpPr/>
                  <p:nvPr/>
                </p:nvSpPr>
                <p:spPr>
                  <a:xfrm>
                    <a:off x="176368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" name="Group 69"/>
                <p:cNvGrpSpPr/>
                <p:nvPr/>
              </p:nvGrpSpPr>
              <p:grpSpPr>
                <a:xfrm rot="5400000" flipH="1">
                  <a:off x="1125707" y="4799167"/>
                  <a:ext cx="1457921" cy="344339"/>
                  <a:chOff x="1455201" y="2255682"/>
                  <a:chExt cx="1457921" cy="344339"/>
                </a:xfrm>
              </p:grpSpPr>
              <p:sp>
                <p:nvSpPr>
                  <p:cNvPr id="71" name="Cube 70"/>
                  <p:cNvSpPr/>
                  <p:nvPr/>
                </p:nvSpPr>
                <p:spPr>
                  <a:xfrm>
                    <a:off x="1455201" y="225568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Cube 71"/>
                  <p:cNvSpPr/>
                  <p:nvPr/>
                </p:nvSpPr>
                <p:spPr>
                  <a:xfrm>
                    <a:off x="2553082" y="2280728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Cube 72"/>
                  <p:cNvSpPr/>
                  <p:nvPr/>
                </p:nvSpPr>
                <p:spPr>
                  <a:xfrm>
                    <a:off x="2210600" y="2275764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Cube 73"/>
                  <p:cNvSpPr/>
                  <p:nvPr/>
                </p:nvSpPr>
                <p:spPr>
                  <a:xfrm>
                    <a:off x="1847866" y="225568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8" name="Group 57"/>
              <p:cNvGrpSpPr/>
              <p:nvPr/>
            </p:nvGrpSpPr>
            <p:grpSpPr>
              <a:xfrm rot="16200000" flipV="1">
                <a:off x="6550648" y="4030537"/>
                <a:ext cx="949362" cy="1325905"/>
                <a:chOff x="1191048" y="4242376"/>
                <a:chExt cx="835789" cy="1521361"/>
              </a:xfrm>
            </p:grpSpPr>
            <p:grpSp>
              <p:nvGrpSpPr>
                <p:cNvPr id="59" name="Group 58"/>
                <p:cNvGrpSpPr/>
                <p:nvPr/>
              </p:nvGrpSpPr>
              <p:grpSpPr>
                <a:xfrm rot="5400000" flipH="1">
                  <a:off x="632381" y="4871284"/>
                  <a:ext cx="1451120" cy="333786"/>
                  <a:chOff x="1403648" y="2447142"/>
                  <a:chExt cx="1451120" cy="333786"/>
                </a:xfrm>
              </p:grpSpPr>
              <p:sp>
                <p:nvSpPr>
                  <p:cNvPr id="65" name="Cube 64"/>
                  <p:cNvSpPr/>
                  <p:nvPr/>
                </p:nvSpPr>
                <p:spPr>
                  <a:xfrm>
                    <a:off x="1403648" y="2461635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Cube 65"/>
                  <p:cNvSpPr/>
                  <p:nvPr/>
                </p:nvSpPr>
                <p:spPr>
                  <a:xfrm>
                    <a:off x="249472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Cube 66"/>
                  <p:cNvSpPr/>
                  <p:nvPr/>
                </p:nvSpPr>
                <p:spPr>
                  <a:xfrm>
                    <a:off x="2121927" y="2455318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Cube 67"/>
                  <p:cNvSpPr/>
                  <p:nvPr/>
                </p:nvSpPr>
                <p:spPr>
                  <a:xfrm>
                    <a:off x="1763688" y="244714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0" name="Group 59"/>
                <p:cNvGrpSpPr/>
                <p:nvPr/>
              </p:nvGrpSpPr>
              <p:grpSpPr>
                <a:xfrm rot="5400000" flipH="1">
                  <a:off x="1125707" y="4799167"/>
                  <a:ext cx="1457921" cy="344339"/>
                  <a:chOff x="1455201" y="2255682"/>
                  <a:chExt cx="1457921" cy="344339"/>
                </a:xfrm>
              </p:grpSpPr>
              <p:sp>
                <p:nvSpPr>
                  <p:cNvPr id="61" name="Cube 60"/>
                  <p:cNvSpPr/>
                  <p:nvPr/>
                </p:nvSpPr>
                <p:spPr>
                  <a:xfrm>
                    <a:off x="1455201" y="225568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Cube 61"/>
                  <p:cNvSpPr/>
                  <p:nvPr/>
                </p:nvSpPr>
                <p:spPr>
                  <a:xfrm>
                    <a:off x="2553082" y="2280728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Cube 62"/>
                  <p:cNvSpPr/>
                  <p:nvPr/>
                </p:nvSpPr>
                <p:spPr>
                  <a:xfrm>
                    <a:off x="2210600" y="2275764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Cube 63"/>
                  <p:cNvSpPr/>
                  <p:nvPr/>
                </p:nvSpPr>
                <p:spPr>
                  <a:xfrm>
                    <a:off x="1847866" y="2255682"/>
                    <a:ext cx="360040" cy="319293"/>
                  </a:xfrm>
                  <a:prstGeom prst="cub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54" name="Up-Down Arrow 53"/>
            <p:cNvSpPr/>
            <p:nvPr/>
          </p:nvSpPr>
          <p:spPr>
            <a:xfrm rot="5400000">
              <a:off x="3069531" y="4203025"/>
              <a:ext cx="481088" cy="806900"/>
            </a:xfrm>
            <a:prstGeom prst="upDownArrow">
              <a:avLst>
                <a:gd name="adj1" fmla="val 25286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Up-Down Arrow 54"/>
            <p:cNvSpPr/>
            <p:nvPr/>
          </p:nvSpPr>
          <p:spPr>
            <a:xfrm rot="5400000">
              <a:off x="5689426" y="4297992"/>
              <a:ext cx="481088" cy="806900"/>
            </a:xfrm>
            <a:prstGeom prst="upDownArrow">
              <a:avLst>
                <a:gd name="adj1" fmla="val 25286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TextBox 155"/>
          <p:cNvSpPr txBox="1"/>
          <p:nvPr/>
        </p:nvSpPr>
        <p:spPr>
          <a:xfrm>
            <a:off x="4112709" y="4974305"/>
            <a:ext cx="7103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24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11102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24" grpId="0"/>
      <p:bldP spid="25" grpId="0" animBg="1"/>
      <p:bldP spid="26" grpId="0" animBg="1"/>
      <p:bldP spid="27" grpId="0" animBg="1"/>
      <p:bldP spid="28" grpId="0"/>
      <p:bldP spid="29" grpId="0" animBg="1"/>
      <p:bldP spid="30" grpId="0"/>
      <p:bldP spid="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19898" y="1029879"/>
            <a:ext cx="8572582" cy="2462213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sz="2200" dirty="0">
              <a:latin typeface="Arial" charset="0"/>
              <a:cs typeface="Arial" charset="0"/>
            </a:endParaRPr>
          </a:p>
          <a:p>
            <a:pPr eaLnBrk="1" hangingPunct="1"/>
            <a:endParaRPr lang="en-US" sz="22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sz="2200" dirty="0">
              <a:latin typeface="Arial" charset="0"/>
              <a:cs typeface="Arial" charset="0"/>
            </a:endParaRPr>
          </a:p>
          <a:p>
            <a:pPr eaLnBrk="1" hangingPunct="1"/>
            <a:endParaRPr lang="en-US" sz="22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sz="2200" dirty="0">
              <a:latin typeface="Arial" charset="0"/>
              <a:cs typeface="Arial" charset="0"/>
            </a:endParaRPr>
          </a:p>
          <a:p>
            <a:pPr eaLnBrk="1" hangingPunct="1"/>
            <a:endParaRPr lang="en-US" sz="22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sz="2200" dirty="0" smtClean="0"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528" y="764704"/>
            <a:ext cx="8568867" cy="430887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200" dirty="0" err="1" smtClean="0">
                <a:latin typeface="Arial" charset="0"/>
                <a:cs typeface="Arial" charset="0"/>
              </a:rPr>
              <a:t>Sifat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Distributif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Penjumlahan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1728" y="3130080"/>
            <a:ext cx="3863794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= (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) + (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6183" y="3564981"/>
            <a:ext cx="8572582" cy="2462213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sz="22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sz="2200" dirty="0">
              <a:latin typeface="Arial" charset="0"/>
              <a:cs typeface="Arial" charset="0"/>
            </a:endParaRPr>
          </a:p>
          <a:p>
            <a:pPr eaLnBrk="1" hangingPunct="1"/>
            <a:endParaRPr lang="en-US" sz="22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sz="2200" dirty="0">
              <a:latin typeface="Arial" charset="0"/>
              <a:cs typeface="Arial" charset="0"/>
            </a:endParaRPr>
          </a:p>
          <a:p>
            <a:pPr eaLnBrk="1" hangingPunct="1"/>
            <a:endParaRPr lang="en-US" sz="22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sz="2200" dirty="0">
              <a:latin typeface="Arial" charset="0"/>
              <a:cs typeface="Arial" charset="0"/>
            </a:endParaRPr>
          </a:p>
          <a:p>
            <a:pPr eaLnBrk="1" hangingPunct="1"/>
            <a:endParaRPr lang="en-US" sz="2200" dirty="0" smtClean="0"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9898" y="3574523"/>
            <a:ext cx="8568867" cy="430887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200" dirty="0" err="1" smtClean="0">
                <a:latin typeface="Arial" charset="0"/>
                <a:cs typeface="Arial" charset="0"/>
              </a:rPr>
              <a:t>Sifat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Distributif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Pengurangan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1581" y="5487366"/>
            <a:ext cx="20440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3 x (4 </a:t>
            </a:r>
            <a:r>
              <a:rPr lang="en-US" sz="2600" b="1" dirty="0" smtClean="0"/>
              <a:t>- 1</a:t>
            </a:r>
            <a:r>
              <a:rPr lang="en-US" sz="2600" b="1" dirty="0" smtClean="0"/>
              <a:t>) = 9</a:t>
            </a:r>
            <a:endParaRPr 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41728" y="5864394"/>
            <a:ext cx="3992412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x (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= (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– (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582" y="5432772"/>
            <a:ext cx="27498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(3 x 4) – (3 x 1) = 9</a:t>
            </a:r>
            <a:endParaRPr lang="en-US" sz="2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09688" y="2717519"/>
            <a:ext cx="22248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3 x (4 + 2) = 18</a:t>
            </a:r>
            <a:endParaRPr lang="en-US" sz="2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27199" y="2727949"/>
            <a:ext cx="29221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(</a:t>
            </a:r>
            <a:r>
              <a:rPr lang="en-US" sz="2600" b="1" dirty="0" smtClean="0"/>
              <a:t>3 x 4) + (3 x 2) = 18</a:t>
            </a:r>
            <a:endParaRPr lang="en-US" sz="26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494101" y="1297656"/>
            <a:ext cx="7905200" cy="1625126"/>
            <a:chOff x="536304" y="1346537"/>
            <a:chExt cx="7724334" cy="1625126"/>
          </a:xfrm>
        </p:grpSpPr>
        <p:grpSp>
          <p:nvGrpSpPr>
            <p:cNvPr id="13" name="Group 12"/>
            <p:cNvGrpSpPr/>
            <p:nvPr/>
          </p:nvGrpSpPr>
          <p:grpSpPr>
            <a:xfrm>
              <a:off x="536304" y="1346537"/>
              <a:ext cx="7724334" cy="1625126"/>
              <a:chOff x="536304" y="1346537"/>
              <a:chExt cx="7724334" cy="1625126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36304" y="1360335"/>
                <a:ext cx="2867246" cy="1591446"/>
                <a:chOff x="405782" y="1679737"/>
                <a:chExt cx="2867246" cy="1591446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405782" y="1679737"/>
                  <a:ext cx="2043670" cy="1591446"/>
                  <a:chOff x="455541" y="4603041"/>
                  <a:chExt cx="2043670" cy="1591446"/>
                </a:xfrm>
              </p:grpSpPr>
              <p:grpSp>
                <p:nvGrpSpPr>
                  <p:cNvPr id="60" name="Group 59"/>
                  <p:cNvGrpSpPr/>
                  <p:nvPr/>
                </p:nvGrpSpPr>
                <p:grpSpPr>
                  <a:xfrm>
                    <a:off x="455541" y="4603041"/>
                    <a:ext cx="2043670" cy="1119919"/>
                    <a:chOff x="1340042" y="4603189"/>
                    <a:chExt cx="2043670" cy="1119919"/>
                  </a:xfrm>
                </p:grpSpPr>
                <p:grpSp>
                  <p:nvGrpSpPr>
                    <p:cNvPr id="62" name="Group 61"/>
                    <p:cNvGrpSpPr/>
                    <p:nvPr/>
                  </p:nvGrpSpPr>
                  <p:grpSpPr>
                    <a:xfrm>
                      <a:off x="1962612" y="4603189"/>
                      <a:ext cx="1421100" cy="951531"/>
                      <a:chOff x="1191049" y="4673530"/>
                      <a:chExt cx="1251093" cy="1091800"/>
                    </a:xfrm>
                  </p:grpSpPr>
                  <p:grpSp>
                    <p:nvGrpSpPr>
                      <p:cNvPr id="66" name="Group 65"/>
                      <p:cNvGrpSpPr/>
                      <p:nvPr/>
                    </p:nvGrpSpPr>
                    <p:grpSpPr>
                      <a:xfrm rot="5400000" flipH="1">
                        <a:off x="1272614" y="4603854"/>
                        <a:ext cx="1078319" cy="1241449"/>
                        <a:chOff x="1403648" y="1539479"/>
                        <a:chExt cx="1078319" cy="1241449"/>
                      </a:xfrm>
                    </p:grpSpPr>
                    <p:sp>
                      <p:nvSpPr>
                        <p:cNvPr id="77" name="Cube 76"/>
                        <p:cNvSpPr/>
                        <p:nvPr/>
                      </p:nvSpPr>
                      <p:spPr>
                        <a:xfrm>
                          <a:off x="1403648" y="2461635"/>
                          <a:ext cx="360040" cy="319293"/>
                        </a:xfrm>
                        <a:prstGeom prst="cube">
                          <a:avLst/>
                        </a:prstGeom>
                      </p:spPr>
                      <p:style>
                        <a:lnRef idx="1">
                          <a:schemeClr val="accent3"/>
                        </a:lnRef>
                        <a:fillRef idx="3">
                          <a:schemeClr val="accent3"/>
                        </a:fillRef>
                        <a:effectRef idx="2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" name="Cube 77"/>
                        <p:cNvSpPr/>
                        <p:nvPr/>
                      </p:nvSpPr>
                      <p:spPr>
                        <a:xfrm>
                          <a:off x="2121927" y="2455318"/>
                          <a:ext cx="360040" cy="319293"/>
                        </a:xfrm>
                        <a:prstGeom prst="cube">
                          <a:avLst/>
                        </a:prstGeom>
                      </p:spPr>
                      <p:style>
                        <a:lnRef idx="1">
                          <a:schemeClr val="accent3"/>
                        </a:lnRef>
                        <a:fillRef idx="3">
                          <a:schemeClr val="accent3"/>
                        </a:fillRef>
                        <a:effectRef idx="2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9" name="Cube 78"/>
                        <p:cNvSpPr/>
                        <p:nvPr/>
                      </p:nvSpPr>
                      <p:spPr>
                        <a:xfrm>
                          <a:off x="1763688" y="2447142"/>
                          <a:ext cx="360040" cy="319293"/>
                        </a:xfrm>
                        <a:prstGeom prst="cube">
                          <a:avLst/>
                        </a:prstGeom>
                      </p:spPr>
                      <p:style>
                        <a:lnRef idx="1">
                          <a:schemeClr val="accent3"/>
                        </a:lnRef>
                        <a:fillRef idx="3">
                          <a:schemeClr val="accent3"/>
                        </a:fillRef>
                        <a:effectRef idx="2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0" name="Cube 79"/>
                        <p:cNvSpPr/>
                        <p:nvPr/>
                      </p:nvSpPr>
                      <p:spPr>
                        <a:xfrm>
                          <a:off x="2111956" y="1539479"/>
                          <a:ext cx="360040" cy="319293"/>
                        </a:xfrm>
                        <a:prstGeom prst="cube">
                          <a:avLst/>
                        </a:prstGeom>
                      </p:spPr>
                      <p:style>
                        <a:lnRef idx="1">
                          <a:schemeClr val="accent3"/>
                        </a:lnRef>
                        <a:fillRef idx="3">
                          <a:schemeClr val="accent3"/>
                        </a:fillRef>
                        <a:effectRef idx="2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67" name="Group 66"/>
                      <p:cNvGrpSpPr/>
                      <p:nvPr/>
                    </p:nvGrpSpPr>
                    <p:grpSpPr>
                      <a:xfrm rot="5400000" flipH="1">
                        <a:off x="1426733" y="4748387"/>
                        <a:ext cx="1078319" cy="928605"/>
                        <a:chOff x="1403648" y="1852323"/>
                        <a:chExt cx="1078319" cy="928605"/>
                      </a:xfrm>
                    </p:grpSpPr>
                    <p:sp>
                      <p:nvSpPr>
                        <p:cNvPr id="73" name="Cube 72"/>
                        <p:cNvSpPr/>
                        <p:nvPr/>
                      </p:nvSpPr>
                      <p:spPr>
                        <a:xfrm>
                          <a:off x="1403648" y="2461635"/>
                          <a:ext cx="360040" cy="319293"/>
                        </a:xfrm>
                        <a:prstGeom prst="cube">
                          <a:avLst/>
                        </a:prstGeom>
                      </p:spPr>
                      <p:style>
                        <a:lnRef idx="1">
                          <a:schemeClr val="accent3"/>
                        </a:lnRef>
                        <a:fillRef idx="3">
                          <a:schemeClr val="accent3"/>
                        </a:fillRef>
                        <a:effectRef idx="2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4" name="Cube 73"/>
                        <p:cNvSpPr/>
                        <p:nvPr/>
                      </p:nvSpPr>
                      <p:spPr>
                        <a:xfrm>
                          <a:off x="1758585" y="1852323"/>
                          <a:ext cx="360040" cy="319293"/>
                        </a:xfrm>
                        <a:prstGeom prst="cube">
                          <a:avLst/>
                        </a:prstGeom>
                      </p:spPr>
                      <p:style>
                        <a:lnRef idx="1">
                          <a:schemeClr val="accent3"/>
                        </a:lnRef>
                        <a:fillRef idx="3">
                          <a:schemeClr val="accent3"/>
                        </a:fillRef>
                        <a:effectRef idx="2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5" name="Cube 74"/>
                        <p:cNvSpPr/>
                        <p:nvPr/>
                      </p:nvSpPr>
                      <p:spPr>
                        <a:xfrm>
                          <a:off x="2121927" y="2455318"/>
                          <a:ext cx="360040" cy="319293"/>
                        </a:xfrm>
                        <a:prstGeom prst="cube">
                          <a:avLst/>
                        </a:prstGeom>
                      </p:spPr>
                      <p:style>
                        <a:lnRef idx="1">
                          <a:schemeClr val="accent3"/>
                        </a:lnRef>
                        <a:fillRef idx="3">
                          <a:schemeClr val="accent3"/>
                        </a:fillRef>
                        <a:effectRef idx="2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" name="Cube 75"/>
                        <p:cNvSpPr/>
                        <p:nvPr/>
                      </p:nvSpPr>
                      <p:spPr>
                        <a:xfrm>
                          <a:off x="1763688" y="2447142"/>
                          <a:ext cx="360040" cy="319293"/>
                        </a:xfrm>
                        <a:prstGeom prst="cube">
                          <a:avLst/>
                        </a:prstGeom>
                      </p:spPr>
                      <p:style>
                        <a:lnRef idx="1">
                          <a:schemeClr val="accent3"/>
                        </a:lnRef>
                        <a:fillRef idx="3">
                          <a:schemeClr val="accent3"/>
                        </a:fillRef>
                        <a:effectRef idx="2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68" name="Group 67"/>
                      <p:cNvGrpSpPr/>
                      <p:nvPr/>
                    </p:nvGrpSpPr>
                    <p:grpSpPr>
                      <a:xfrm rot="5400000" flipH="1">
                        <a:off x="1578867" y="4902056"/>
                        <a:ext cx="1078319" cy="648230"/>
                        <a:chOff x="1403648" y="2132698"/>
                        <a:chExt cx="1078319" cy="648230"/>
                      </a:xfrm>
                    </p:grpSpPr>
                    <p:sp>
                      <p:nvSpPr>
                        <p:cNvPr id="69" name="Cube 68"/>
                        <p:cNvSpPr/>
                        <p:nvPr/>
                      </p:nvSpPr>
                      <p:spPr>
                        <a:xfrm>
                          <a:off x="1403648" y="2461635"/>
                          <a:ext cx="360040" cy="319293"/>
                        </a:xfrm>
                        <a:prstGeom prst="cube">
                          <a:avLst/>
                        </a:prstGeom>
                      </p:spPr>
                      <p:style>
                        <a:lnRef idx="1">
                          <a:schemeClr val="accent3"/>
                        </a:lnRef>
                        <a:fillRef idx="3">
                          <a:schemeClr val="accent3"/>
                        </a:fillRef>
                        <a:effectRef idx="2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0" name="Cube 69"/>
                        <p:cNvSpPr/>
                        <p:nvPr/>
                      </p:nvSpPr>
                      <p:spPr>
                        <a:xfrm>
                          <a:off x="1405243" y="2132698"/>
                          <a:ext cx="360040" cy="319293"/>
                        </a:xfrm>
                        <a:prstGeom prst="cube">
                          <a:avLst/>
                        </a:prstGeom>
                      </p:spPr>
                      <p:style>
                        <a:lnRef idx="1">
                          <a:schemeClr val="accent3"/>
                        </a:lnRef>
                        <a:fillRef idx="3">
                          <a:schemeClr val="accent3"/>
                        </a:fillRef>
                        <a:effectRef idx="2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1" name="Cube 70"/>
                        <p:cNvSpPr/>
                        <p:nvPr/>
                      </p:nvSpPr>
                      <p:spPr>
                        <a:xfrm>
                          <a:off x="2121927" y="2455318"/>
                          <a:ext cx="360040" cy="319293"/>
                        </a:xfrm>
                        <a:prstGeom prst="cube">
                          <a:avLst/>
                        </a:prstGeom>
                      </p:spPr>
                      <p:style>
                        <a:lnRef idx="1">
                          <a:schemeClr val="accent3"/>
                        </a:lnRef>
                        <a:fillRef idx="3">
                          <a:schemeClr val="accent3"/>
                        </a:fillRef>
                        <a:effectRef idx="2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2" name="Cube 71"/>
                        <p:cNvSpPr/>
                        <p:nvPr/>
                      </p:nvSpPr>
                      <p:spPr>
                        <a:xfrm>
                          <a:off x="1763688" y="2447142"/>
                          <a:ext cx="360040" cy="319293"/>
                        </a:xfrm>
                        <a:prstGeom prst="cube">
                          <a:avLst/>
                        </a:prstGeom>
                      </p:spPr>
                      <p:style>
                        <a:lnRef idx="1">
                          <a:schemeClr val="accent3"/>
                        </a:lnRef>
                        <a:fillRef idx="3">
                          <a:schemeClr val="accent3"/>
                        </a:fillRef>
                        <a:effectRef idx="2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63" name="Right Brace 62"/>
                    <p:cNvSpPr/>
                    <p:nvPr/>
                  </p:nvSpPr>
                  <p:spPr>
                    <a:xfrm flipH="1">
                      <a:off x="1702494" y="4662895"/>
                      <a:ext cx="241176" cy="869567"/>
                    </a:xfrm>
                    <a:prstGeom prst="rightBrac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TextBox 63"/>
                    <p:cNvSpPr txBox="1"/>
                    <p:nvPr/>
                  </p:nvSpPr>
                  <p:spPr>
                    <a:xfrm>
                      <a:off x="1340042" y="4863656"/>
                      <a:ext cx="352982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600" b="1" dirty="0" smtClean="0"/>
                        <a:t>3</a:t>
                      </a:r>
                      <a:endParaRPr lang="en-US" sz="2600" b="1" dirty="0"/>
                    </a:p>
                  </p:txBody>
                </p:sp>
                <p:sp>
                  <p:nvSpPr>
                    <p:cNvPr id="65" name="Right Brace 64"/>
                    <p:cNvSpPr/>
                    <p:nvPr/>
                  </p:nvSpPr>
                  <p:spPr>
                    <a:xfrm rot="5400000">
                      <a:off x="2624353" y="4977320"/>
                      <a:ext cx="143697" cy="1347880"/>
                    </a:xfrm>
                    <a:prstGeom prst="rightBrac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1617041" y="5702044"/>
                    <a:ext cx="352982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600" b="1" dirty="0" smtClean="0"/>
                      <a:t>4</a:t>
                    </a:r>
                    <a:endParaRPr lang="en-US" sz="2600" b="1" dirty="0"/>
                  </a:p>
                </p:txBody>
              </p:sp>
            </p:grpSp>
            <p:grpSp>
              <p:nvGrpSpPr>
                <p:cNvPr id="51" name="Group 50"/>
                <p:cNvGrpSpPr/>
                <p:nvPr/>
              </p:nvGrpSpPr>
              <p:grpSpPr>
                <a:xfrm>
                  <a:off x="2473781" y="1679957"/>
                  <a:ext cx="799247" cy="1576922"/>
                  <a:chOff x="2044410" y="1737657"/>
                  <a:chExt cx="799247" cy="1576922"/>
                </a:xfrm>
              </p:grpSpPr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2265305" y="2822136"/>
                    <a:ext cx="352982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600" b="1" dirty="0" smtClean="0"/>
                      <a:t>2</a:t>
                    </a:r>
                    <a:endParaRPr lang="en-US" sz="2600" b="1" dirty="0"/>
                  </a:p>
                </p:txBody>
              </p:sp>
              <p:sp>
                <p:nvSpPr>
                  <p:cNvPr id="53" name="Cube 52"/>
                  <p:cNvSpPr/>
                  <p:nvPr/>
                </p:nvSpPr>
                <p:spPr>
                  <a:xfrm rot="5400000" flipH="1">
                    <a:off x="2112889" y="2295176"/>
                    <a:ext cx="313784" cy="450741"/>
                  </a:xfrm>
                  <a:prstGeom prst="cube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Cube 53"/>
                  <p:cNvSpPr/>
                  <p:nvPr/>
                </p:nvSpPr>
                <p:spPr>
                  <a:xfrm rot="5400000" flipH="1">
                    <a:off x="2120064" y="1669178"/>
                    <a:ext cx="313784" cy="450741"/>
                  </a:xfrm>
                  <a:prstGeom prst="cube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Cube 54"/>
                  <p:cNvSpPr/>
                  <p:nvPr/>
                </p:nvSpPr>
                <p:spPr>
                  <a:xfrm rot="5400000" flipH="1">
                    <a:off x="2129351" y="1981392"/>
                    <a:ext cx="313784" cy="450741"/>
                  </a:xfrm>
                  <a:prstGeom prst="cube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Cube 55"/>
                  <p:cNvSpPr/>
                  <p:nvPr/>
                </p:nvSpPr>
                <p:spPr>
                  <a:xfrm rot="5400000" flipH="1">
                    <a:off x="2444933" y="2306926"/>
                    <a:ext cx="313784" cy="450741"/>
                  </a:xfrm>
                  <a:prstGeom prst="cube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Cube 56"/>
                  <p:cNvSpPr/>
                  <p:nvPr/>
                </p:nvSpPr>
                <p:spPr>
                  <a:xfrm rot="5400000" flipH="1">
                    <a:off x="2452108" y="1680928"/>
                    <a:ext cx="313784" cy="450741"/>
                  </a:xfrm>
                  <a:prstGeom prst="cube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Cube 57"/>
                  <p:cNvSpPr/>
                  <p:nvPr/>
                </p:nvSpPr>
                <p:spPr>
                  <a:xfrm rot="5400000" flipH="1">
                    <a:off x="2461395" y="1993142"/>
                    <a:ext cx="313784" cy="450741"/>
                  </a:xfrm>
                  <a:prstGeom prst="cube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Right Brace 58"/>
                  <p:cNvSpPr/>
                  <p:nvPr/>
                </p:nvSpPr>
                <p:spPr>
                  <a:xfrm rot="5400000">
                    <a:off x="2377201" y="2398510"/>
                    <a:ext cx="133666" cy="766324"/>
                  </a:xfrm>
                  <a:prstGeom prst="rightBrac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4598730" y="1346537"/>
                <a:ext cx="3661908" cy="1625126"/>
                <a:chOff x="4598730" y="1346537"/>
                <a:chExt cx="3661908" cy="1625126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4598730" y="1346537"/>
                  <a:ext cx="2043670" cy="1591446"/>
                  <a:chOff x="455541" y="4603041"/>
                  <a:chExt cx="2043670" cy="1591446"/>
                </a:xfrm>
              </p:grpSpPr>
              <p:grpSp>
                <p:nvGrpSpPr>
                  <p:cNvPr id="29" name="Group 28"/>
                  <p:cNvGrpSpPr/>
                  <p:nvPr/>
                </p:nvGrpSpPr>
                <p:grpSpPr>
                  <a:xfrm>
                    <a:off x="455541" y="4603041"/>
                    <a:ext cx="2043670" cy="1119919"/>
                    <a:chOff x="1340042" y="4603189"/>
                    <a:chExt cx="2043670" cy="1119919"/>
                  </a:xfrm>
                </p:grpSpPr>
                <p:grpSp>
                  <p:nvGrpSpPr>
                    <p:cNvPr id="31" name="Group 30"/>
                    <p:cNvGrpSpPr/>
                    <p:nvPr/>
                  </p:nvGrpSpPr>
                  <p:grpSpPr>
                    <a:xfrm>
                      <a:off x="1962612" y="4603189"/>
                      <a:ext cx="1421100" cy="951531"/>
                      <a:chOff x="1191049" y="4673530"/>
                      <a:chExt cx="1251093" cy="1091800"/>
                    </a:xfrm>
                  </p:grpSpPr>
                  <p:grpSp>
                    <p:nvGrpSpPr>
                      <p:cNvPr id="35" name="Group 34"/>
                      <p:cNvGrpSpPr/>
                      <p:nvPr/>
                    </p:nvGrpSpPr>
                    <p:grpSpPr>
                      <a:xfrm rot="5400000" flipH="1">
                        <a:off x="1272614" y="4603854"/>
                        <a:ext cx="1078319" cy="1241449"/>
                        <a:chOff x="1403648" y="1539479"/>
                        <a:chExt cx="1078319" cy="1241449"/>
                      </a:xfrm>
                    </p:grpSpPr>
                    <p:sp>
                      <p:nvSpPr>
                        <p:cNvPr id="46" name="Cube 45"/>
                        <p:cNvSpPr/>
                        <p:nvPr/>
                      </p:nvSpPr>
                      <p:spPr>
                        <a:xfrm>
                          <a:off x="1403648" y="2461635"/>
                          <a:ext cx="360040" cy="319293"/>
                        </a:xfrm>
                        <a:prstGeom prst="cube">
                          <a:avLst/>
                        </a:prstGeom>
                      </p:spPr>
                      <p:style>
                        <a:lnRef idx="1">
                          <a:schemeClr val="accent3"/>
                        </a:lnRef>
                        <a:fillRef idx="3">
                          <a:schemeClr val="accent3"/>
                        </a:fillRef>
                        <a:effectRef idx="2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7" name="Cube 46"/>
                        <p:cNvSpPr/>
                        <p:nvPr/>
                      </p:nvSpPr>
                      <p:spPr>
                        <a:xfrm>
                          <a:off x="2121927" y="2455318"/>
                          <a:ext cx="360040" cy="319293"/>
                        </a:xfrm>
                        <a:prstGeom prst="cube">
                          <a:avLst/>
                        </a:prstGeom>
                      </p:spPr>
                      <p:style>
                        <a:lnRef idx="1">
                          <a:schemeClr val="accent3"/>
                        </a:lnRef>
                        <a:fillRef idx="3">
                          <a:schemeClr val="accent3"/>
                        </a:fillRef>
                        <a:effectRef idx="2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8" name="Cube 47"/>
                        <p:cNvSpPr/>
                        <p:nvPr/>
                      </p:nvSpPr>
                      <p:spPr>
                        <a:xfrm>
                          <a:off x="1763688" y="2447142"/>
                          <a:ext cx="360040" cy="319293"/>
                        </a:xfrm>
                        <a:prstGeom prst="cube">
                          <a:avLst/>
                        </a:prstGeom>
                      </p:spPr>
                      <p:style>
                        <a:lnRef idx="1">
                          <a:schemeClr val="accent3"/>
                        </a:lnRef>
                        <a:fillRef idx="3">
                          <a:schemeClr val="accent3"/>
                        </a:fillRef>
                        <a:effectRef idx="2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9" name="Cube 48"/>
                        <p:cNvSpPr/>
                        <p:nvPr/>
                      </p:nvSpPr>
                      <p:spPr>
                        <a:xfrm>
                          <a:off x="2111956" y="1539479"/>
                          <a:ext cx="360040" cy="319293"/>
                        </a:xfrm>
                        <a:prstGeom prst="cube">
                          <a:avLst/>
                        </a:prstGeom>
                      </p:spPr>
                      <p:style>
                        <a:lnRef idx="1">
                          <a:schemeClr val="accent3"/>
                        </a:lnRef>
                        <a:fillRef idx="3">
                          <a:schemeClr val="accent3"/>
                        </a:fillRef>
                        <a:effectRef idx="2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6" name="Group 35"/>
                      <p:cNvGrpSpPr/>
                      <p:nvPr/>
                    </p:nvGrpSpPr>
                    <p:grpSpPr>
                      <a:xfrm rot="5400000" flipH="1">
                        <a:off x="1426733" y="4748387"/>
                        <a:ext cx="1078319" cy="928605"/>
                        <a:chOff x="1403648" y="1852323"/>
                        <a:chExt cx="1078319" cy="928605"/>
                      </a:xfrm>
                    </p:grpSpPr>
                    <p:sp>
                      <p:nvSpPr>
                        <p:cNvPr id="42" name="Cube 41"/>
                        <p:cNvSpPr/>
                        <p:nvPr/>
                      </p:nvSpPr>
                      <p:spPr>
                        <a:xfrm>
                          <a:off x="1403648" y="2461635"/>
                          <a:ext cx="360040" cy="319293"/>
                        </a:xfrm>
                        <a:prstGeom prst="cube">
                          <a:avLst/>
                        </a:prstGeom>
                      </p:spPr>
                      <p:style>
                        <a:lnRef idx="1">
                          <a:schemeClr val="accent3"/>
                        </a:lnRef>
                        <a:fillRef idx="3">
                          <a:schemeClr val="accent3"/>
                        </a:fillRef>
                        <a:effectRef idx="2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3" name="Cube 42"/>
                        <p:cNvSpPr/>
                        <p:nvPr/>
                      </p:nvSpPr>
                      <p:spPr>
                        <a:xfrm>
                          <a:off x="1758585" y="1852323"/>
                          <a:ext cx="360040" cy="319293"/>
                        </a:xfrm>
                        <a:prstGeom prst="cube">
                          <a:avLst/>
                        </a:prstGeom>
                      </p:spPr>
                      <p:style>
                        <a:lnRef idx="1">
                          <a:schemeClr val="accent3"/>
                        </a:lnRef>
                        <a:fillRef idx="3">
                          <a:schemeClr val="accent3"/>
                        </a:fillRef>
                        <a:effectRef idx="2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4" name="Cube 43"/>
                        <p:cNvSpPr/>
                        <p:nvPr/>
                      </p:nvSpPr>
                      <p:spPr>
                        <a:xfrm>
                          <a:off x="2121927" y="2455318"/>
                          <a:ext cx="360040" cy="319293"/>
                        </a:xfrm>
                        <a:prstGeom prst="cube">
                          <a:avLst/>
                        </a:prstGeom>
                      </p:spPr>
                      <p:style>
                        <a:lnRef idx="1">
                          <a:schemeClr val="accent3"/>
                        </a:lnRef>
                        <a:fillRef idx="3">
                          <a:schemeClr val="accent3"/>
                        </a:fillRef>
                        <a:effectRef idx="2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5" name="Cube 44"/>
                        <p:cNvSpPr/>
                        <p:nvPr/>
                      </p:nvSpPr>
                      <p:spPr>
                        <a:xfrm>
                          <a:off x="1763688" y="2447142"/>
                          <a:ext cx="360040" cy="319293"/>
                        </a:xfrm>
                        <a:prstGeom prst="cube">
                          <a:avLst/>
                        </a:prstGeom>
                      </p:spPr>
                      <p:style>
                        <a:lnRef idx="1">
                          <a:schemeClr val="accent3"/>
                        </a:lnRef>
                        <a:fillRef idx="3">
                          <a:schemeClr val="accent3"/>
                        </a:fillRef>
                        <a:effectRef idx="2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7" name="Group 36"/>
                      <p:cNvGrpSpPr/>
                      <p:nvPr/>
                    </p:nvGrpSpPr>
                    <p:grpSpPr>
                      <a:xfrm rot="5400000" flipH="1">
                        <a:off x="1578867" y="4902056"/>
                        <a:ext cx="1078319" cy="648230"/>
                        <a:chOff x="1403648" y="2132698"/>
                        <a:chExt cx="1078319" cy="648230"/>
                      </a:xfrm>
                    </p:grpSpPr>
                    <p:sp>
                      <p:nvSpPr>
                        <p:cNvPr id="38" name="Cube 37"/>
                        <p:cNvSpPr/>
                        <p:nvPr/>
                      </p:nvSpPr>
                      <p:spPr>
                        <a:xfrm>
                          <a:off x="1403648" y="2461635"/>
                          <a:ext cx="360040" cy="319293"/>
                        </a:xfrm>
                        <a:prstGeom prst="cube">
                          <a:avLst/>
                        </a:prstGeom>
                      </p:spPr>
                      <p:style>
                        <a:lnRef idx="1">
                          <a:schemeClr val="accent3"/>
                        </a:lnRef>
                        <a:fillRef idx="3">
                          <a:schemeClr val="accent3"/>
                        </a:fillRef>
                        <a:effectRef idx="2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9" name="Cube 38"/>
                        <p:cNvSpPr/>
                        <p:nvPr/>
                      </p:nvSpPr>
                      <p:spPr>
                        <a:xfrm>
                          <a:off x="1405243" y="2132698"/>
                          <a:ext cx="360040" cy="319293"/>
                        </a:xfrm>
                        <a:prstGeom prst="cube">
                          <a:avLst/>
                        </a:prstGeom>
                      </p:spPr>
                      <p:style>
                        <a:lnRef idx="1">
                          <a:schemeClr val="accent3"/>
                        </a:lnRef>
                        <a:fillRef idx="3">
                          <a:schemeClr val="accent3"/>
                        </a:fillRef>
                        <a:effectRef idx="2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0" name="Cube 39"/>
                        <p:cNvSpPr/>
                        <p:nvPr/>
                      </p:nvSpPr>
                      <p:spPr>
                        <a:xfrm>
                          <a:off x="2121927" y="2455318"/>
                          <a:ext cx="360040" cy="319293"/>
                        </a:xfrm>
                        <a:prstGeom prst="cube">
                          <a:avLst/>
                        </a:prstGeom>
                      </p:spPr>
                      <p:style>
                        <a:lnRef idx="1">
                          <a:schemeClr val="accent3"/>
                        </a:lnRef>
                        <a:fillRef idx="3">
                          <a:schemeClr val="accent3"/>
                        </a:fillRef>
                        <a:effectRef idx="2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1" name="Cube 40"/>
                        <p:cNvSpPr/>
                        <p:nvPr/>
                      </p:nvSpPr>
                      <p:spPr>
                        <a:xfrm>
                          <a:off x="1763688" y="2447142"/>
                          <a:ext cx="360040" cy="319293"/>
                        </a:xfrm>
                        <a:prstGeom prst="cube">
                          <a:avLst/>
                        </a:prstGeom>
                      </p:spPr>
                      <p:style>
                        <a:lnRef idx="1">
                          <a:schemeClr val="accent3"/>
                        </a:lnRef>
                        <a:fillRef idx="3">
                          <a:schemeClr val="accent3"/>
                        </a:fillRef>
                        <a:effectRef idx="2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32" name="Right Brace 31"/>
                    <p:cNvSpPr/>
                    <p:nvPr/>
                  </p:nvSpPr>
                  <p:spPr>
                    <a:xfrm flipH="1">
                      <a:off x="1702494" y="4662895"/>
                      <a:ext cx="241176" cy="869567"/>
                    </a:xfrm>
                    <a:prstGeom prst="rightBrac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1340042" y="4863656"/>
                      <a:ext cx="352982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600" b="1" dirty="0" smtClean="0"/>
                        <a:t>3</a:t>
                      </a:r>
                      <a:endParaRPr lang="en-US" sz="2600" b="1" dirty="0"/>
                    </a:p>
                  </p:txBody>
                </p:sp>
                <p:sp>
                  <p:nvSpPr>
                    <p:cNvPr id="34" name="Right Brace 33"/>
                    <p:cNvSpPr/>
                    <p:nvPr/>
                  </p:nvSpPr>
                  <p:spPr>
                    <a:xfrm rot="5400000">
                      <a:off x="2624353" y="4977320"/>
                      <a:ext cx="143697" cy="1347880"/>
                    </a:xfrm>
                    <a:prstGeom prst="rightBrac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1617041" y="5702044"/>
                    <a:ext cx="352982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600" b="1" dirty="0" smtClean="0"/>
                      <a:t>4</a:t>
                    </a:r>
                    <a:endParaRPr lang="en-US" sz="2600" b="1" dirty="0"/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7461391" y="1394741"/>
                  <a:ext cx="799247" cy="1576922"/>
                  <a:chOff x="2044410" y="1737657"/>
                  <a:chExt cx="799247" cy="1576922"/>
                </a:xfrm>
              </p:grpSpPr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2265305" y="2822136"/>
                    <a:ext cx="352982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600" b="1" dirty="0" smtClean="0"/>
                      <a:t>2</a:t>
                    </a:r>
                    <a:endParaRPr lang="en-US" sz="2600" b="1" dirty="0"/>
                  </a:p>
                </p:txBody>
              </p:sp>
              <p:sp>
                <p:nvSpPr>
                  <p:cNvPr id="22" name="Cube 21"/>
                  <p:cNvSpPr/>
                  <p:nvPr/>
                </p:nvSpPr>
                <p:spPr>
                  <a:xfrm rot="5400000" flipH="1">
                    <a:off x="2112889" y="2295176"/>
                    <a:ext cx="313784" cy="450741"/>
                  </a:xfrm>
                  <a:prstGeom prst="cube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Cube 22"/>
                  <p:cNvSpPr/>
                  <p:nvPr/>
                </p:nvSpPr>
                <p:spPr>
                  <a:xfrm rot="5400000" flipH="1">
                    <a:off x="2120064" y="1669178"/>
                    <a:ext cx="313784" cy="450741"/>
                  </a:xfrm>
                  <a:prstGeom prst="cube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Cube 23"/>
                  <p:cNvSpPr/>
                  <p:nvPr/>
                </p:nvSpPr>
                <p:spPr>
                  <a:xfrm rot="5400000" flipH="1">
                    <a:off x="2129351" y="1981392"/>
                    <a:ext cx="313784" cy="450741"/>
                  </a:xfrm>
                  <a:prstGeom prst="cube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Cube 24"/>
                  <p:cNvSpPr/>
                  <p:nvPr/>
                </p:nvSpPr>
                <p:spPr>
                  <a:xfrm rot="5400000" flipH="1">
                    <a:off x="2444933" y="2306926"/>
                    <a:ext cx="313784" cy="450741"/>
                  </a:xfrm>
                  <a:prstGeom prst="cube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Cube 25"/>
                  <p:cNvSpPr/>
                  <p:nvPr/>
                </p:nvSpPr>
                <p:spPr>
                  <a:xfrm rot="5400000" flipH="1">
                    <a:off x="2452108" y="1680928"/>
                    <a:ext cx="313784" cy="450741"/>
                  </a:xfrm>
                  <a:prstGeom prst="cube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Cube 26"/>
                  <p:cNvSpPr/>
                  <p:nvPr/>
                </p:nvSpPr>
                <p:spPr>
                  <a:xfrm rot="5400000" flipH="1">
                    <a:off x="2461395" y="1993142"/>
                    <a:ext cx="313784" cy="450741"/>
                  </a:xfrm>
                  <a:prstGeom prst="cube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ight Brace 27"/>
                  <p:cNvSpPr/>
                  <p:nvPr/>
                </p:nvSpPr>
                <p:spPr>
                  <a:xfrm rot="5400000">
                    <a:off x="2377201" y="2398510"/>
                    <a:ext cx="133666" cy="766324"/>
                  </a:xfrm>
                  <a:prstGeom prst="rightBrac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9" name="Right Brace 18"/>
                <p:cNvSpPr/>
                <p:nvPr/>
              </p:nvSpPr>
              <p:spPr>
                <a:xfrm flipH="1">
                  <a:off x="7120430" y="1476235"/>
                  <a:ext cx="241176" cy="869567"/>
                </a:xfrm>
                <a:prstGeom prst="rightBrac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6757978" y="1676996"/>
                  <a:ext cx="352982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dirty="0" smtClean="0"/>
                    <a:t>3</a:t>
                  </a:r>
                  <a:endParaRPr lang="en-US" sz="2600" b="1" dirty="0"/>
                </a:p>
              </p:txBody>
            </p:sp>
          </p:grpSp>
        </p:grpSp>
        <p:sp>
          <p:nvSpPr>
            <p:cNvPr id="14" name="Up-Down Arrow 13"/>
            <p:cNvSpPr/>
            <p:nvPr/>
          </p:nvSpPr>
          <p:spPr>
            <a:xfrm rot="5400000">
              <a:off x="3862809" y="1528341"/>
              <a:ext cx="481088" cy="806900"/>
            </a:xfrm>
            <a:prstGeom prst="upDownArrow">
              <a:avLst>
                <a:gd name="adj1" fmla="val 25286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Up-Down Arrow 80"/>
          <p:cNvSpPr/>
          <p:nvPr/>
        </p:nvSpPr>
        <p:spPr>
          <a:xfrm rot="5400000">
            <a:off x="3556034" y="4142501"/>
            <a:ext cx="481088" cy="825794"/>
          </a:xfrm>
          <a:prstGeom prst="upDownArrow">
            <a:avLst>
              <a:gd name="adj1" fmla="val 2528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710642" y="4060909"/>
            <a:ext cx="7565382" cy="1612363"/>
            <a:chOff x="473546" y="4066256"/>
            <a:chExt cx="7392291" cy="1612363"/>
          </a:xfrm>
        </p:grpSpPr>
        <p:grpSp>
          <p:nvGrpSpPr>
            <p:cNvPr id="83" name="Group 82"/>
            <p:cNvGrpSpPr/>
            <p:nvPr/>
          </p:nvGrpSpPr>
          <p:grpSpPr>
            <a:xfrm>
              <a:off x="473546" y="4066256"/>
              <a:ext cx="7392291" cy="1612363"/>
              <a:chOff x="536304" y="1346537"/>
              <a:chExt cx="7392291" cy="1612363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536304" y="1360335"/>
                <a:ext cx="2043670" cy="1591446"/>
                <a:chOff x="455541" y="4603041"/>
                <a:chExt cx="2043670" cy="1591446"/>
              </a:xfrm>
            </p:grpSpPr>
            <p:grpSp>
              <p:nvGrpSpPr>
                <p:cNvPr id="118" name="Group 117"/>
                <p:cNvGrpSpPr/>
                <p:nvPr/>
              </p:nvGrpSpPr>
              <p:grpSpPr>
                <a:xfrm>
                  <a:off x="455541" y="4603041"/>
                  <a:ext cx="2043670" cy="1119919"/>
                  <a:chOff x="1340042" y="4603189"/>
                  <a:chExt cx="2043670" cy="1119919"/>
                </a:xfrm>
              </p:grpSpPr>
              <p:grpSp>
                <p:nvGrpSpPr>
                  <p:cNvPr id="120" name="Group 119"/>
                  <p:cNvGrpSpPr/>
                  <p:nvPr/>
                </p:nvGrpSpPr>
                <p:grpSpPr>
                  <a:xfrm>
                    <a:off x="1962613" y="4603189"/>
                    <a:ext cx="1421099" cy="951530"/>
                    <a:chOff x="1191050" y="4673531"/>
                    <a:chExt cx="1251092" cy="1091799"/>
                  </a:xfrm>
                </p:grpSpPr>
                <p:grpSp>
                  <p:nvGrpSpPr>
                    <p:cNvPr id="124" name="Group 123"/>
                    <p:cNvGrpSpPr/>
                    <p:nvPr/>
                  </p:nvGrpSpPr>
                  <p:grpSpPr>
                    <a:xfrm rot="5400000" flipH="1">
                      <a:off x="1272615" y="4603855"/>
                      <a:ext cx="1078319" cy="1241449"/>
                      <a:chOff x="1403648" y="1539479"/>
                      <a:chExt cx="1078319" cy="1241449"/>
                    </a:xfrm>
                  </p:grpSpPr>
                  <p:sp>
                    <p:nvSpPr>
                      <p:cNvPr id="135" name="Cube 134"/>
                      <p:cNvSpPr/>
                      <p:nvPr/>
                    </p:nvSpPr>
                    <p:spPr>
                      <a:xfrm>
                        <a:off x="1403648" y="2461635"/>
                        <a:ext cx="360040" cy="319293"/>
                      </a:xfrm>
                      <a:prstGeom prst="cube">
                        <a:avLst/>
                      </a:prstGeom>
                    </p:spPr>
                    <p:style>
                      <a:lnRef idx="1">
                        <a:schemeClr val="accent3"/>
                      </a:lnRef>
                      <a:fillRef idx="3">
                        <a:schemeClr val="accent3"/>
                      </a:fillRef>
                      <a:effectRef idx="2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6" name="Cube 135"/>
                      <p:cNvSpPr/>
                      <p:nvPr/>
                    </p:nvSpPr>
                    <p:spPr>
                      <a:xfrm>
                        <a:off x="2121927" y="2455318"/>
                        <a:ext cx="360040" cy="319293"/>
                      </a:xfrm>
                      <a:prstGeom prst="cube">
                        <a:avLst/>
                      </a:prstGeom>
                    </p:spPr>
                    <p:style>
                      <a:lnRef idx="1">
                        <a:schemeClr val="accent3"/>
                      </a:lnRef>
                      <a:fillRef idx="3">
                        <a:schemeClr val="accent3"/>
                      </a:fillRef>
                      <a:effectRef idx="2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7" name="Cube 136"/>
                      <p:cNvSpPr/>
                      <p:nvPr/>
                    </p:nvSpPr>
                    <p:spPr>
                      <a:xfrm>
                        <a:off x="1763688" y="2447142"/>
                        <a:ext cx="360040" cy="319293"/>
                      </a:xfrm>
                      <a:prstGeom prst="cube">
                        <a:avLst/>
                      </a:prstGeom>
                    </p:spPr>
                    <p:style>
                      <a:lnRef idx="1">
                        <a:schemeClr val="accent3"/>
                      </a:lnRef>
                      <a:fillRef idx="3">
                        <a:schemeClr val="accent3"/>
                      </a:fillRef>
                      <a:effectRef idx="2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8" name="Cube 137"/>
                      <p:cNvSpPr/>
                      <p:nvPr/>
                    </p:nvSpPr>
                    <p:spPr>
                      <a:xfrm>
                        <a:off x="2111956" y="1539479"/>
                        <a:ext cx="360040" cy="319293"/>
                      </a:xfrm>
                      <a:prstGeom prst="cube">
                        <a:avLst/>
                      </a:prstGeom>
                    </p:spPr>
                    <p:style>
                      <a:lnRef idx="1">
                        <a:schemeClr val="accent4"/>
                      </a:lnRef>
                      <a:fillRef idx="3">
                        <a:schemeClr val="accent4"/>
                      </a:fillRef>
                      <a:effectRef idx="2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25" name="Group 124"/>
                    <p:cNvGrpSpPr/>
                    <p:nvPr/>
                  </p:nvGrpSpPr>
                  <p:grpSpPr>
                    <a:xfrm rot="5400000" flipH="1">
                      <a:off x="1426734" y="4748388"/>
                      <a:ext cx="1078319" cy="928605"/>
                      <a:chOff x="1403648" y="1852323"/>
                      <a:chExt cx="1078319" cy="928605"/>
                    </a:xfrm>
                  </p:grpSpPr>
                  <p:sp>
                    <p:nvSpPr>
                      <p:cNvPr id="131" name="Cube 130"/>
                      <p:cNvSpPr/>
                      <p:nvPr/>
                    </p:nvSpPr>
                    <p:spPr>
                      <a:xfrm>
                        <a:off x="1403648" y="2461635"/>
                        <a:ext cx="360040" cy="319293"/>
                      </a:xfrm>
                      <a:prstGeom prst="cube">
                        <a:avLst/>
                      </a:prstGeom>
                    </p:spPr>
                    <p:style>
                      <a:lnRef idx="1">
                        <a:schemeClr val="accent3"/>
                      </a:lnRef>
                      <a:fillRef idx="3">
                        <a:schemeClr val="accent3"/>
                      </a:fillRef>
                      <a:effectRef idx="2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2" name="Cube 131"/>
                      <p:cNvSpPr/>
                      <p:nvPr/>
                    </p:nvSpPr>
                    <p:spPr>
                      <a:xfrm>
                        <a:off x="1758585" y="1852323"/>
                        <a:ext cx="360040" cy="319293"/>
                      </a:xfrm>
                      <a:prstGeom prst="cube">
                        <a:avLst/>
                      </a:prstGeom>
                    </p:spPr>
                    <p:style>
                      <a:lnRef idx="1">
                        <a:schemeClr val="accent4"/>
                      </a:lnRef>
                      <a:fillRef idx="3">
                        <a:schemeClr val="accent4"/>
                      </a:fillRef>
                      <a:effectRef idx="2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3" name="Cube 132"/>
                      <p:cNvSpPr/>
                      <p:nvPr/>
                    </p:nvSpPr>
                    <p:spPr>
                      <a:xfrm>
                        <a:off x="2121927" y="2455318"/>
                        <a:ext cx="360040" cy="319293"/>
                      </a:xfrm>
                      <a:prstGeom prst="cube">
                        <a:avLst/>
                      </a:prstGeom>
                    </p:spPr>
                    <p:style>
                      <a:lnRef idx="1">
                        <a:schemeClr val="accent3"/>
                      </a:lnRef>
                      <a:fillRef idx="3">
                        <a:schemeClr val="accent3"/>
                      </a:fillRef>
                      <a:effectRef idx="2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4" name="Cube 133"/>
                      <p:cNvSpPr/>
                      <p:nvPr/>
                    </p:nvSpPr>
                    <p:spPr>
                      <a:xfrm>
                        <a:off x="1763688" y="2447142"/>
                        <a:ext cx="360040" cy="319293"/>
                      </a:xfrm>
                      <a:prstGeom prst="cube">
                        <a:avLst/>
                      </a:prstGeom>
                    </p:spPr>
                    <p:style>
                      <a:lnRef idx="1">
                        <a:schemeClr val="accent3"/>
                      </a:lnRef>
                      <a:fillRef idx="3">
                        <a:schemeClr val="accent3"/>
                      </a:fillRef>
                      <a:effectRef idx="2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26" name="Group 125"/>
                    <p:cNvGrpSpPr/>
                    <p:nvPr/>
                  </p:nvGrpSpPr>
                  <p:grpSpPr>
                    <a:xfrm rot="5400000" flipH="1">
                      <a:off x="1578867" y="4902056"/>
                      <a:ext cx="1078319" cy="648230"/>
                      <a:chOff x="1403648" y="2132698"/>
                      <a:chExt cx="1078319" cy="648230"/>
                    </a:xfrm>
                  </p:grpSpPr>
                  <p:sp>
                    <p:nvSpPr>
                      <p:cNvPr id="127" name="Cube 126"/>
                      <p:cNvSpPr/>
                      <p:nvPr/>
                    </p:nvSpPr>
                    <p:spPr>
                      <a:xfrm>
                        <a:off x="1403648" y="2461635"/>
                        <a:ext cx="360040" cy="319293"/>
                      </a:xfrm>
                      <a:prstGeom prst="cube">
                        <a:avLst/>
                      </a:prstGeom>
                    </p:spPr>
                    <p:style>
                      <a:lnRef idx="1">
                        <a:schemeClr val="accent3"/>
                      </a:lnRef>
                      <a:fillRef idx="3">
                        <a:schemeClr val="accent3"/>
                      </a:fillRef>
                      <a:effectRef idx="2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8" name="Cube 127"/>
                      <p:cNvSpPr/>
                      <p:nvPr/>
                    </p:nvSpPr>
                    <p:spPr>
                      <a:xfrm>
                        <a:off x="1405243" y="2132698"/>
                        <a:ext cx="360040" cy="319293"/>
                      </a:xfrm>
                      <a:prstGeom prst="cube">
                        <a:avLst/>
                      </a:prstGeom>
                    </p:spPr>
                    <p:style>
                      <a:lnRef idx="1">
                        <a:schemeClr val="accent4"/>
                      </a:lnRef>
                      <a:fillRef idx="3">
                        <a:schemeClr val="accent4"/>
                      </a:fillRef>
                      <a:effectRef idx="2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9" name="Cube 128"/>
                      <p:cNvSpPr/>
                      <p:nvPr/>
                    </p:nvSpPr>
                    <p:spPr>
                      <a:xfrm>
                        <a:off x="2121927" y="2455318"/>
                        <a:ext cx="360040" cy="319293"/>
                      </a:xfrm>
                      <a:prstGeom prst="cube">
                        <a:avLst/>
                      </a:prstGeom>
                    </p:spPr>
                    <p:style>
                      <a:lnRef idx="1">
                        <a:schemeClr val="accent3"/>
                      </a:lnRef>
                      <a:fillRef idx="3">
                        <a:schemeClr val="accent3"/>
                      </a:fillRef>
                      <a:effectRef idx="2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0" name="Cube 129"/>
                      <p:cNvSpPr/>
                      <p:nvPr/>
                    </p:nvSpPr>
                    <p:spPr>
                      <a:xfrm>
                        <a:off x="1763688" y="2447142"/>
                        <a:ext cx="360040" cy="319293"/>
                      </a:xfrm>
                      <a:prstGeom prst="cube">
                        <a:avLst/>
                      </a:prstGeom>
                    </p:spPr>
                    <p:style>
                      <a:lnRef idx="1">
                        <a:schemeClr val="accent3"/>
                      </a:lnRef>
                      <a:fillRef idx="3">
                        <a:schemeClr val="accent3"/>
                      </a:fillRef>
                      <a:effectRef idx="2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121" name="Right Brace 120"/>
                  <p:cNvSpPr/>
                  <p:nvPr/>
                </p:nvSpPr>
                <p:spPr>
                  <a:xfrm flipH="1">
                    <a:off x="1702494" y="4662895"/>
                    <a:ext cx="241176" cy="869567"/>
                  </a:xfrm>
                  <a:prstGeom prst="rightBrac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1340042" y="4863656"/>
                    <a:ext cx="352982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600" b="1" dirty="0" smtClean="0"/>
                      <a:t>3</a:t>
                    </a:r>
                    <a:endParaRPr lang="en-US" sz="2600" b="1" dirty="0"/>
                  </a:p>
                </p:txBody>
              </p:sp>
              <p:sp>
                <p:nvSpPr>
                  <p:cNvPr id="123" name="Right Brace 122"/>
                  <p:cNvSpPr/>
                  <p:nvPr/>
                </p:nvSpPr>
                <p:spPr>
                  <a:xfrm rot="5400000">
                    <a:off x="2624353" y="4977320"/>
                    <a:ext cx="143697" cy="1347880"/>
                  </a:xfrm>
                  <a:prstGeom prst="rightBrac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19" name="TextBox 118"/>
                <p:cNvSpPr txBox="1"/>
                <p:nvPr/>
              </p:nvSpPr>
              <p:spPr>
                <a:xfrm>
                  <a:off x="1617041" y="5702044"/>
                  <a:ext cx="352982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dirty="0" smtClean="0"/>
                    <a:t>4</a:t>
                  </a:r>
                  <a:endParaRPr lang="en-US" sz="2600" b="1" dirty="0"/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4598730" y="1346537"/>
                <a:ext cx="3329865" cy="1612363"/>
                <a:chOff x="4598730" y="1346537"/>
                <a:chExt cx="3329865" cy="1612363"/>
              </a:xfrm>
            </p:grpSpPr>
            <p:grpSp>
              <p:nvGrpSpPr>
                <p:cNvPr id="88" name="Group 87"/>
                <p:cNvGrpSpPr/>
                <p:nvPr/>
              </p:nvGrpSpPr>
              <p:grpSpPr>
                <a:xfrm>
                  <a:off x="4598730" y="1346537"/>
                  <a:ext cx="2043670" cy="1591446"/>
                  <a:chOff x="455541" y="4603041"/>
                  <a:chExt cx="2043670" cy="1591446"/>
                </a:xfrm>
              </p:grpSpPr>
              <p:grpSp>
                <p:nvGrpSpPr>
                  <p:cNvPr id="97" name="Group 96"/>
                  <p:cNvGrpSpPr/>
                  <p:nvPr/>
                </p:nvGrpSpPr>
                <p:grpSpPr>
                  <a:xfrm>
                    <a:off x="455541" y="4603041"/>
                    <a:ext cx="2043670" cy="1119919"/>
                    <a:chOff x="1340042" y="4603189"/>
                    <a:chExt cx="2043670" cy="1119919"/>
                  </a:xfrm>
                </p:grpSpPr>
                <p:grpSp>
                  <p:nvGrpSpPr>
                    <p:cNvPr id="99" name="Group 98"/>
                    <p:cNvGrpSpPr/>
                    <p:nvPr/>
                  </p:nvGrpSpPr>
                  <p:grpSpPr>
                    <a:xfrm>
                      <a:off x="1962613" y="4603189"/>
                      <a:ext cx="1421099" cy="951530"/>
                      <a:chOff x="1191050" y="4673531"/>
                      <a:chExt cx="1251092" cy="1091799"/>
                    </a:xfrm>
                  </p:grpSpPr>
                  <p:grpSp>
                    <p:nvGrpSpPr>
                      <p:cNvPr id="103" name="Group 102"/>
                      <p:cNvGrpSpPr/>
                      <p:nvPr/>
                    </p:nvGrpSpPr>
                    <p:grpSpPr>
                      <a:xfrm rot="5400000" flipH="1">
                        <a:off x="1272615" y="4603855"/>
                        <a:ext cx="1078319" cy="1241449"/>
                        <a:chOff x="1403648" y="1539479"/>
                        <a:chExt cx="1078319" cy="1241449"/>
                      </a:xfrm>
                    </p:grpSpPr>
                    <p:sp>
                      <p:nvSpPr>
                        <p:cNvPr id="114" name="Cube 113"/>
                        <p:cNvSpPr/>
                        <p:nvPr/>
                      </p:nvSpPr>
                      <p:spPr>
                        <a:xfrm>
                          <a:off x="1403648" y="2461635"/>
                          <a:ext cx="360040" cy="319293"/>
                        </a:xfrm>
                        <a:prstGeom prst="cube">
                          <a:avLst/>
                        </a:prstGeom>
                      </p:spPr>
                      <p:style>
                        <a:lnRef idx="1">
                          <a:schemeClr val="accent3"/>
                        </a:lnRef>
                        <a:fillRef idx="3">
                          <a:schemeClr val="accent3"/>
                        </a:fillRef>
                        <a:effectRef idx="2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5" name="Cube 114"/>
                        <p:cNvSpPr/>
                        <p:nvPr/>
                      </p:nvSpPr>
                      <p:spPr>
                        <a:xfrm>
                          <a:off x="2121927" y="2455318"/>
                          <a:ext cx="360040" cy="319293"/>
                        </a:xfrm>
                        <a:prstGeom prst="cube">
                          <a:avLst/>
                        </a:prstGeom>
                      </p:spPr>
                      <p:style>
                        <a:lnRef idx="1">
                          <a:schemeClr val="accent3"/>
                        </a:lnRef>
                        <a:fillRef idx="3">
                          <a:schemeClr val="accent3"/>
                        </a:fillRef>
                        <a:effectRef idx="2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6" name="Cube 115"/>
                        <p:cNvSpPr/>
                        <p:nvPr/>
                      </p:nvSpPr>
                      <p:spPr>
                        <a:xfrm>
                          <a:off x="1763688" y="2447142"/>
                          <a:ext cx="360040" cy="319293"/>
                        </a:xfrm>
                        <a:prstGeom prst="cube">
                          <a:avLst/>
                        </a:prstGeom>
                      </p:spPr>
                      <p:style>
                        <a:lnRef idx="1">
                          <a:schemeClr val="accent3"/>
                        </a:lnRef>
                        <a:fillRef idx="3">
                          <a:schemeClr val="accent3"/>
                        </a:fillRef>
                        <a:effectRef idx="2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7" name="Cube 116"/>
                        <p:cNvSpPr/>
                        <p:nvPr/>
                      </p:nvSpPr>
                      <p:spPr>
                        <a:xfrm>
                          <a:off x="2111956" y="1539479"/>
                          <a:ext cx="360040" cy="319293"/>
                        </a:xfrm>
                        <a:prstGeom prst="cube">
                          <a:avLst/>
                        </a:prstGeom>
                      </p:spPr>
                      <p:style>
                        <a:lnRef idx="1">
                          <a:schemeClr val="accent4"/>
                        </a:lnRef>
                        <a:fillRef idx="3">
                          <a:schemeClr val="accent4"/>
                        </a:fillRef>
                        <a:effectRef idx="2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4" name="Group 103"/>
                      <p:cNvGrpSpPr/>
                      <p:nvPr/>
                    </p:nvGrpSpPr>
                    <p:grpSpPr>
                      <a:xfrm rot="5400000" flipH="1">
                        <a:off x="1426734" y="4748388"/>
                        <a:ext cx="1078319" cy="928605"/>
                        <a:chOff x="1403648" y="1852323"/>
                        <a:chExt cx="1078319" cy="928605"/>
                      </a:xfrm>
                    </p:grpSpPr>
                    <p:sp>
                      <p:nvSpPr>
                        <p:cNvPr id="110" name="Cube 109"/>
                        <p:cNvSpPr/>
                        <p:nvPr/>
                      </p:nvSpPr>
                      <p:spPr>
                        <a:xfrm>
                          <a:off x="1403648" y="2461635"/>
                          <a:ext cx="360040" cy="319293"/>
                        </a:xfrm>
                        <a:prstGeom prst="cube">
                          <a:avLst/>
                        </a:prstGeom>
                      </p:spPr>
                      <p:style>
                        <a:lnRef idx="1">
                          <a:schemeClr val="accent3"/>
                        </a:lnRef>
                        <a:fillRef idx="3">
                          <a:schemeClr val="accent3"/>
                        </a:fillRef>
                        <a:effectRef idx="2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1" name="Cube 110"/>
                        <p:cNvSpPr/>
                        <p:nvPr/>
                      </p:nvSpPr>
                      <p:spPr>
                        <a:xfrm>
                          <a:off x="1758585" y="1852323"/>
                          <a:ext cx="360040" cy="319293"/>
                        </a:xfrm>
                        <a:prstGeom prst="cube">
                          <a:avLst/>
                        </a:prstGeom>
                      </p:spPr>
                      <p:style>
                        <a:lnRef idx="1">
                          <a:schemeClr val="accent4"/>
                        </a:lnRef>
                        <a:fillRef idx="3">
                          <a:schemeClr val="accent4"/>
                        </a:fillRef>
                        <a:effectRef idx="2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2" name="Cube 111"/>
                        <p:cNvSpPr/>
                        <p:nvPr/>
                      </p:nvSpPr>
                      <p:spPr>
                        <a:xfrm>
                          <a:off x="2121927" y="2455318"/>
                          <a:ext cx="360040" cy="319293"/>
                        </a:xfrm>
                        <a:prstGeom prst="cube">
                          <a:avLst/>
                        </a:prstGeom>
                      </p:spPr>
                      <p:style>
                        <a:lnRef idx="1">
                          <a:schemeClr val="accent3"/>
                        </a:lnRef>
                        <a:fillRef idx="3">
                          <a:schemeClr val="accent3"/>
                        </a:fillRef>
                        <a:effectRef idx="2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3" name="Cube 112"/>
                        <p:cNvSpPr/>
                        <p:nvPr/>
                      </p:nvSpPr>
                      <p:spPr>
                        <a:xfrm>
                          <a:off x="1763688" y="2447142"/>
                          <a:ext cx="360040" cy="319293"/>
                        </a:xfrm>
                        <a:prstGeom prst="cube">
                          <a:avLst/>
                        </a:prstGeom>
                      </p:spPr>
                      <p:style>
                        <a:lnRef idx="1">
                          <a:schemeClr val="accent3"/>
                        </a:lnRef>
                        <a:fillRef idx="3">
                          <a:schemeClr val="accent3"/>
                        </a:fillRef>
                        <a:effectRef idx="2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5" name="Group 104"/>
                      <p:cNvGrpSpPr/>
                      <p:nvPr/>
                    </p:nvGrpSpPr>
                    <p:grpSpPr>
                      <a:xfrm rot="5400000" flipH="1">
                        <a:off x="1578867" y="4902056"/>
                        <a:ext cx="1078319" cy="648230"/>
                        <a:chOff x="1403648" y="2132698"/>
                        <a:chExt cx="1078319" cy="648230"/>
                      </a:xfrm>
                    </p:grpSpPr>
                    <p:sp>
                      <p:nvSpPr>
                        <p:cNvPr id="106" name="Cube 105"/>
                        <p:cNvSpPr/>
                        <p:nvPr/>
                      </p:nvSpPr>
                      <p:spPr>
                        <a:xfrm>
                          <a:off x="1403648" y="2461635"/>
                          <a:ext cx="360040" cy="319293"/>
                        </a:xfrm>
                        <a:prstGeom prst="cube">
                          <a:avLst/>
                        </a:prstGeom>
                      </p:spPr>
                      <p:style>
                        <a:lnRef idx="1">
                          <a:schemeClr val="accent3"/>
                        </a:lnRef>
                        <a:fillRef idx="3">
                          <a:schemeClr val="accent3"/>
                        </a:fillRef>
                        <a:effectRef idx="2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7" name="Cube 106"/>
                        <p:cNvSpPr/>
                        <p:nvPr/>
                      </p:nvSpPr>
                      <p:spPr>
                        <a:xfrm>
                          <a:off x="1405243" y="2132698"/>
                          <a:ext cx="360040" cy="319293"/>
                        </a:xfrm>
                        <a:prstGeom prst="cube">
                          <a:avLst/>
                        </a:prstGeom>
                      </p:spPr>
                      <p:style>
                        <a:lnRef idx="1">
                          <a:schemeClr val="accent4"/>
                        </a:lnRef>
                        <a:fillRef idx="3">
                          <a:schemeClr val="accent4"/>
                        </a:fillRef>
                        <a:effectRef idx="2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8" name="Cube 107"/>
                        <p:cNvSpPr/>
                        <p:nvPr/>
                      </p:nvSpPr>
                      <p:spPr>
                        <a:xfrm>
                          <a:off x="2121927" y="2455318"/>
                          <a:ext cx="360040" cy="319293"/>
                        </a:xfrm>
                        <a:prstGeom prst="cube">
                          <a:avLst/>
                        </a:prstGeom>
                      </p:spPr>
                      <p:style>
                        <a:lnRef idx="1">
                          <a:schemeClr val="accent3"/>
                        </a:lnRef>
                        <a:fillRef idx="3">
                          <a:schemeClr val="accent3"/>
                        </a:fillRef>
                        <a:effectRef idx="2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9" name="Cube 108"/>
                        <p:cNvSpPr/>
                        <p:nvPr/>
                      </p:nvSpPr>
                      <p:spPr>
                        <a:xfrm>
                          <a:off x="1763688" y="2447142"/>
                          <a:ext cx="360040" cy="319293"/>
                        </a:xfrm>
                        <a:prstGeom prst="cube">
                          <a:avLst/>
                        </a:prstGeom>
                      </p:spPr>
                      <p:style>
                        <a:lnRef idx="1">
                          <a:schemeClr val="accent3"/>
                        </a:lnRef>
                        <a:fillRef idx="3">
                          <a:schemeClr val="accent3"/>
                        </a:fillRef>
                        <a:effectRef idx="2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00" name="Right Brace 99"/>
                    <p:cNvSpPr/>
                    <p:nvPr/>
                  </p:nvSpPr>
                  <p:spPr>
                    <a:xfrm flipH="1">
                      <a:off x="1702494" y="4662895"/>
                      <a:ext cx="241176" cy="869567"/>
                    </a:xfrm>
                    <a:prstGeom prst="rightBrac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" name="TextBox 100"/>
                    <p:cNvSpPr txBox="1"/>
                    <p:nvPr/>
                  </p:nvSpPr>
                  <p:spPr>
                    <a:xfrm>
                      <a:off x="1340042" y="4863656"/>
                      <a:ext cx="352982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600" b="1" dirty="0" smtClean="0"/>
                        <a:t>3</a:t>
                      </a:r>
                      <a:endParaRPr lang="en-US" sz="2600" b="1" dirty="0"/>
                    </a:p>
                  </p:txBody>
                </p:sp>
                <p:sp>
                  <p:nvSpPr>
                    <p:cNvPr id="102" name="Right Brace 101"/>
                    <p:cNvSpPr/>
                    <p:nvPr/>
                  </p:nvSpPr>
                  <p:spPr>
                    <a:xfrm rot="5400000">
                      <a:off x="2624353" y="4977320"/>
                      <a:ext cx="143697" cy="1347880"/>
                    </a:xfrm>
                    <a:prstGeom prst="rightBrac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1617041" y="5702044"/>
                    <a:ext cx="352982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600" b="1" dirty="0" smtClean="0"/>
                      <a:t>4</a:t>
                    </a:r>
                    <a:endParaRPr lang="en-US" sz="2600" b="1" dirty="0"/>
                  </a:p>
                </p:txBody>
              </p:sp>
            </p:grpSp>
            <p:grpSp>
              <p:nvGrpSpPr>
                <p:cNvPr id="89" name="Group 88"/>
                <p:cNvGrpSpPr/>
                <p:nvPr/>
              </p:nvGrpSpPr>
              <p:grpSpPr>
                <a:xfrm>
                  <a:off x="7461391" y="1394741"/>
                  <a:ext cx="467204" cy="1564159"/>
                  <a:chOff x="2044410" y="1737657"/>
                  <a:chExt cx="467204" cy="1564159"/>
                </a:xfrm>
              </p:grpSpPr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2135291" y="2809373"/>
                    <a:ext cx="352982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600" b="1" dirty="0" smtClean="0"/>
                      <a:t>1</a:t>
                    </a:r>
                    <a:endParaRPr lang="en-US" sz="2600" b="1" dirty="0"/>
                  </a:p>
                </p:txBody>
              </p:sp>
              <p:sp>
                <p:nvSpPr>
                  <p:cNvPr id="93" name="Cube 92"/>
                  <p:cNvSpPr/>
                  <p:nvPr/>
                </p:nvSpPr>
                <p:spPr>
                  <a:xfrm rot="5400000" flipH="1">
                    <a:off x="2112889" y="2295176"/>
                    <a:ext cx="313784" cy="450741"/>
                  </a:xfrm>
                  <a:prstGeom prst="cube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Cube 93"/>
                  <p:cNvSpPr/>
                  <p:nvPr/>
                </p:nvSpPr>
                <p:spPr>
                  <a:xfrm rot="5400000" flipH="1">
                    <a:off x="2120064" y="1669178"/>
                    <a:ext cx="313784" cy="450741"/>
                  </a:xfrm>
                  <a:prstGeom prst="cube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Cube 94"/>
                  <p:cNvSpPr/>
                  <p:nvPr/>
                </p:nvSpPr>
                <p:spPr>
                  <a:xfrm rot="5400000" flipH="1">
                    <a:off x="2129351" y="1981392"/>
                    <a:ext cx="313784" cy="450741"/>
                  </a:xfrm>
                  <a:prstGeom prst="cube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ight Brace 95"/>
                  <p:cNvSpPr/>
                  <p:nvPr/>
                </p:nvSpPr>
                <p:spPr>
                  <a:xfrm rot="5400000">
                    <a:off x="2238976" y="2536735"/>
                    <a:ext cx="94534" cy="450742"/>
                  </a:xfrm>
                  <a:prstGeom prst="rightBrac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0" name="Right Brace 89"/>
                <p:cNvSpPr/>
                <p:nvPr/>
              </p:nvSpPr>
              <p:spPr>
                <a:xfrm flipH="1">
                  <a:off x="7120430" y="1476235"/>
                  <a:ext cx="241176" cy="869567"/>
                </a:xfrm>
                <a:prstGeom prst="rightBrac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6677154" y="1664796"/>
                  <a:ext cx="563864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dirty="0" smtClean="0"/>
                    <a:t>- 3</a:t>
                  </a:r>
                  <a:endParaRPr lang="en-US" sz="2600" b="1" dirty="0"/>
                </a:p>
              </p:txBody>
            </p:sp>
          </p:grpSp>
        </p:grpSp>
        <p:cxnSp>
          <p:nvCxnSpPr>
            <p:cNvPr id="84" name="Straight Connector 83"/>
            <p:cNvCxnSpPr/>
            <p:nvPr/>
          </p:nvCxnSpPr>
          <p:spPr>
            <a:xfrm flipV="1">
              <a:off x="2126352" y="4120932"/>
              <a:ext cx="365760" cy="914400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2214450" y="4153802"/>
              <a:ext cx="279305" cy="873209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55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843" y="188640"/>
            <a:ext cx="83753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/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Gunakan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sifat-sifat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operasi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hitung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tepat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memudahkan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penghitungan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3134" y="1011418"/>
            <a:ext cx="8666748" cy="523220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800" b="1" dirty="0" smtClean="0">
                <a:latin typeface="Arial" charset="0"/>
                <a:cs typeface="Arial" charset="0"/>
              </a:rPr>
              <a:t>- 4 x 38 x 25 = . . . 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3136" y="1587975"/>
            <a:ext cx="8657850" cy="1754326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700" dirty="0" err="1" smtClean="0">
                <a:latin typeface="Arial" charset="0"/>
                <a:cs typeface="Arial" charset="0"/>
              </a:rPr>
              <a:t>Penyelesaian</a:t>
            </a:r>
            <a:r>
              <a:rPr lang="en-US" sz="2700" dirty="0" smtClean="0">
                <a:latin typeface="Arial" charset="0"/>
                <a:cs typeface="Arial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700" dirty="0" smtClean="0">
                <a:latin typeface="Arial" charset="0"/>
                <a:cs typeface="Arial" charset="0"/>
              </a:rPr>
              <a:t>-4 x 38 x 25 = -4 x 25 x 38</a:t>
            </a:r>
          </a:p>
          <a:p>
            <a:pPr>
              <a:lnSpc>
                <a:spcPct val="150000"/>
              </a:lnSpc>
            </a:pPr>
            <a:r>
              <a:rPr lang="en-US" sz="2700" dirty="0">
                <a:latin typeface="Arial" charset="0"/>
                <a:cs typeface="Arial" charset="0"/>
              </a:rPr>
              <a:t> </a:t>
            </a:r>
            <a:r>
              <a:rPr lang="en-US" sz="2700" dirty="0" smtClean="0">
                <a:latin typeface="Arial" charset="0"/>
                <a:cs typeface="Arial" charset="0"/>
              </a:rPr>
              <a:t>               	= -100 x 38 = -3.800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851514" y="2130597"/>
            <a:ext cx="4018368" cy="430887"/>
          </a:xfrm>
          <a:prstGeom prst="rect">
            <a:avLst/>
          </a:prstGeom>
          <a:solidFill>
            <a:srgbClr val="FF9999"/>
          </a:solidFill>
          <a:ln>
            <a:noFill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Sifat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komutatif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pada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perkalian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  <p:sp>
        <p:nvSpPr>
          <p:cNvPr id="6" name="Down Arrow 5"/>
          <p:cNvSpPr/>
          <p:nvPr/>
        </p:nvSpPr>
        <p:spPr>
          <a:xfrm rot="16200000">
            <a:off x="4364845" y="2101503"/>
            <a:ext cx="474080" cy="44588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3134" y="3395638"/>
            <a:ext cx="8657852" cy="523220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800" b="1" dirty="0" smtClean="0">
                <a:latin typeface="Arial" charset="0"/>
                <a:cs typeface="Arial" charset="0"/>
              </a:rPr>
              <a:t>23 </a:t>
            </a:r>
            <a:r>
              <a:rPr lang="en-US" sz="2800" b="1" dirty="0" smtClean="0">
                <a:latin typeface="Arial" charset="0"/>
                <a:cs typeface="Arial" charset="0"/>
              </a:rPr>
              <a:t>x </a:t>
            </a:r>
            <a:r>
              <a:rPr lang="en-US" sz="2800" b="1" dirty="0" smtClean="0">
                <a:latin typeface="Arial" charset="0"/>
                <a:cs typeface="Arial" charset="0"/>
              </a:rPr>
              <a:t>25 </a:t>
            </a:r>
            <a:r>
              <a:rPr lang="en-US" sz="2800" b="1" dirty="0" smtClean="0">
                <a:latin typeface="Arial" charset="0"/>
                <a:cs typeface="Arial" charset="0"/>
              </a:rPr>
              <a:t>x 8 = . . . 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3136" y="3972195"/>
            <a:ext cx="8657850" cy="1962076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700" dirty="0" err="1" smtClean="0">
                <a:latin typeface="Arial" charset="0"/>
                <a:cs typeface="Arial" charset="0"/>
              </a:rPr>
              <a:t>Penyelesaian</a:t>
            </a:r>
            <a:r>
              <a:rPr lang="en-US" sz="2700" dirty="0" smtClean="0">
                <a:latin typeface="Arial" charset="0"/>
                <a:cs typeface="Arial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700" dirty="0" smtClean="0">
                <a:latin typeface="Arial" charset="0"/>
                <a:cs typeface="Arial" charset="0"/>
              </a:rPr>
              <a:t>(23 x 25) x 8 = 23 x (25 x 8)</a:t>
            </a:r>
          </a:p>
          <a:p>
            <a:r>
              <a:rPr lang="en-US" sz="2700" dirty="0">
                <a:latin typeface="Arial" charset="0"/>
                <a:cs typeface="Arial" charset="0"/>
              </a:rPr>
              <a:t>	</a:t>
            </a:r>
            <a:r>
              <a:rPr lang="en-US" sz="2700" dirty="0" smtClean="0">
                <a:latin typeface="Arial" charset="0"/>
                <a:cs typeface="Arial" charset="0"/>
              </a:rPr>
              <a:t>	  = 23 x 200</a:t>
            </a:r>
          </a:p>
          <a:p>
            <a:r>
              <a:rPr lang="en-US" sz="2700" dirty="0">
                <a:latin typeface="Arial" charset="0"/>
                <a:cs typeface="Arial" charset="0"/>
              </a:rPr>
              <a:t>	</a:t>
            </a:r>
            <a:r>
              <a:rPr lang="en-US" sz="2700" dirty="0" smtClean="0">
                <a:latin typeface="Arial" charset="0"/>
                <a:cs typeface="Arial" charset="0"/>
              </a:rPr>
              <a:t>            = 4.600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044256" y="4595891"/>
            <a:ext cx="3816730" cy="430887"/>
          </a:xfrm>
          <a:prstGeom prst="rect">
            <a:avLst/>
          </a:prstGeom>
          <a:solidFill>
            <a:srgbClr val="FF9999"/>
          </a:solidFill>
          <a:ln>
            <a:noFill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Sifat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asosiatif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pada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perkalian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  <p:sp>
        <p:nvSpPr>
          <p:cNvPr id="10" name="Down Arrow 9"/>
          <p:cNvSpPr/>
          <p:nvPr/>
        </p:nvSpPr>
        <p:spPr>
          <a:xfrm rot="16200000">
            <a:off x="4557587" y="4566797"/>
            <a:ext cx="474080" cy="44588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2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684545" y="1339607"/>
            <a:ext cx="4135927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Arial" charset="0"/>
                <a:cs typeface="Arial" charset="0"/>
              </a:rPr>
              <a:t>Operasi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hitung</a:t>
            </a:r>
            <a:r>
              <a:rPr lang="en-US" sz="2000" dirty="0" smtClean="0">
                <a:latin typeface="Arial" charset="0"/>
                <a:cs typeface="Arial" charset="0"/>
              </a:rPr>
              <a:t> di </a:t>
            </a:r>
            <a:r>
              <a:rPr lang="en-US" sz="2000" dirty="0" err="1" smtClean="0">
                <a:latin typeface="Arial" charset="0"/>
                <a:cs typeface="Arial" charset="0"/>
              </a:rPr>
              <a:t>dalam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tanda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kurung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dikerjakan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terlebih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dahulu</a:t>
            </a:r>
            <a:r>
              <a:rPr lang="en-US" sz="2000" dirty="0" smtClean="0">
                <a:latin typeface="Arial" charset="0"/>
                <a:cs typeface="Arial" charset="0"/>
              </a:rPr>
              <a:t>.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4684547" y="3555599"/>
            <a:ext cx="4135925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Arial" charset="0"/>
                <a:cs typeface="Arial" charset="0"/>
              </a:rPr>
              <a:t>Operasi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perkalian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pembagian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dikerjakan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urut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dari</a:t>
            </a:r>
            <a:r>
              <a:rPr lang="en-US" sz="2000" dirty="0" smtClean="0">
                <a:latin typeface="Arial" charset="0"/>
                <a:cs typeface="Arial" charset="0"/>
              </a:rPr>
              <a:t> paling </a:t>
            </a:r>
            <a:r>
              <a:rPr lang="en-US" sz="2000" dirty="0" err="1" smtClean="0">
                <a:latin typeface="Arial" charset="0"/>
                <a:cs typeface="Arial" charset="0"/>
              </a:rPr>
              <a:t>kiri</a:t>
            </a:r>
            <a:r>
              <a:rPr lang="en-US" sz="2000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684544" y="2447603"/>
            <a:ext cx="4135928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Arial" charset="0"/>
                <a:cs typeface="Arial" charset="0"/>
              </a:rPr>
              <a:t>Operasi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penjumlahan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pengurangan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dikerjakan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urut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dari</a:t>
            </a:r>
            <a:r>
              <a:rPr lang="en-US" sz="2000" dirty="0" smtClean="0">
                <a:latin typeface="Arial" charset="0"/>
                <a:cs typeface="Arial" charset="0"/>
              </a:rPr>
              <a:t> paling </a:t>
            </a:r>
            <a:r>
              <a:rPr lang="en-US" sz="2000" dirty="0" err="1" smtClean="0">
                <a:latin typeface="Arial" charset="0"/>
                <a:cs typeface="Arial" charset="0"/>
              </a:rPr>
              <a:t>kiri</a:t>
            </a:r>
            <a:r>
              <a:rPr lang="en-US" sz="2000" dirty="0" smtClean="0">
                <a:latin typeface="Arial" charset="0"/>
                <a:cs typeface="Arial" charset="0"/>
              </a:rPr>
              <a:t>.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85749" y="4652969"/>
            <a:ext cx="4135922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Arial" charset="0"/>
                <a:cs typeface="Arial" charset="0"/>
              </a:rPr>
              <a:t>Operasi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perkalian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pembagian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dikerjakan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terlebih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dahulu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daripada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operasi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penjumlahan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pengurangan</a:t>
            </a:r>
            <a:r>
              <a:rPr lang="en-US" sz="2000" dirty="0" smtClean="0">
                <a:latin typeface="Arial" charset="0"/>
                <a:cs typeface="Arial" charset="0"/>
              </a:rPr>
              <a:t>.</a:t>
            </a:r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766" y="420581"/>
            <a:ext cx="4274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6688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Operasi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Hitung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Campuran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536" y="908720"/>
            <a:ext cx="8578029" cy="43088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Langkah-langkah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operasi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hitung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campuran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7592" y="3871343"/>
            <a:ext cx="1311965" cy="21114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X </a:t>
            </a:r>
          </a:p>
          <a:p>
            <a:pPr algn="ctr"/>
            <a:r>
              <a:rPr lang="en-US" sz="3200" dirty="0" err="1"/>
              <a:t>a</a:t>
            </a:r>
            <a:r>
              <a:rPr lang="en-US" sz="3200" dirty="0" err="1" smtClean="0"/>
              <a:t>tau</a:t>
            </a:r>
            <a:endParaRPr lang="en-US" sz="3200" dirty="0" smtClean="0"/>
          </a:p>
          <a:p>
            <a:pPr algn="ctr"/>
            <a:r>
              <a:rPr lang="en-US" sz="3200" dirty="0" smtClean="0"/>
              <a:t> :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909557" y="2603123"/>
            <a:ext cx="1311965" cy="33732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( . . .)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3208269" y="4427935"/>
            <a:ext cx="1311965" cy="15484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+ </a:t>
            </a:r>
            <a:endParaRPr lang="en-US" sz="3600" dirty="0"/>
          </a:p>
          <a:p>
            <a:pPr algn="ctr"/>
            <a:r>
              <a:rPr lang="en-US" sz="3600" dirty="0" err="1"/>
              <a:t>atau</a:t>
            </a:r>
            <a:endParaRPr lang="en-US" sz="3600" dirty="0"/>
          </a:p>
          <a:p>
            <a:pPr algn="ctr"/>
            <a:r>
              <a:rPr lang="en-US" sz="3600" dirty="0" smtClean="0"/>
              <a:t>-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315083" y="2217969"/>
            <a:ext cx="5009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03118" y="3562778"/>
            <a:ext cx="5009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13795" y="4067386"/>
            <a:ext cx="5009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5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5979"/>
            <a:ext cx="8375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/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Operasi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hitung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campuran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0977" y="1001361"/>
            <a:ext cx="8666748" cy="523220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800" b="1" dirty="0" smtClean="0">
                <a:latin typeface="Arial" charset="0"/>
                <a:cs typeface="Arial" charset="0"/>
              </a:rPr>
              <a:t>2.400 : (-120) x (-25) = . . 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0977" y="1473480"/>
            <a:ext cx="8657850" cy="1338828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700" dirty="0" smtClean="0">
                <a:latin typeface="Arial" charset="0"/>
                <a:cs typeface="Arial" charset="0"/>
              </a:rPr>
              <a:t>2.400 : (-120) x (-25) = -20 x (-</a:t>
            </a:r>
            <a:r>
              <a:rPr lang="en-US" sz="2700" dirty="0" smtClean="0">
                <a:latin typeface="Arial" charset="0"/>
                <a:cs typeface="Arial" charset="0"/>
              </a:rPr>
              <a:t>25)</a:t>
            </a:r>
            <a:endParaRPr lang="en-US" sz="2700" dirty="0" smtClean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700" dirty="0">
                <a:latin typeface="Arial" charset="0"/>
                <a:cs typeface="Arial" charset="0"/>
              </a:rPr>
              <a:t> </a:t>
            </a:r>
            <a:r>
              <a:rPr lang="en-US" sz="2700" dirty="0" smtClean="0">
                <a:latin typeface="Arial" charset="0"/>
                <a:cs typeface="Arial" charset="0"/>
              </a:rPr>
              <a:t>               	               = 500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0975" y="3208887"/>
            <a:ext cx="8657852" cy="523220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800" b="1" dirty="0" smtClean="0">
                <a:latin typeface="Arial" charset="0"/>
                <a:cs typeface="Arial" charset="0"/>
              </a:rPr>
              <a:t>3.125 + (154 -(-275)) x (-15) = . . 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9875" y="3762237"/>
            <a:ext cx="8657850" cy="2169825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700" dirty="0" smtClean="0">
                <a:latin typeface="Arial" charset="0"/>
                <a:cs typeface="Arial" charset="0"/>
              </a:rPr>
              <a:t>3.125 +(154-(-275)) x (-15) = 3.125 + 429 x (-15)</a:t>
            </a:r>
          </a:p>
          <a:p>
            <a:endParaRPr lang="en-US" sz="2700" dirty="0" smtClean="0">
              <a:latin typeface="Arial" charset="0"/>
              <a:cs typeface="Arial" charset="0"/>
            </a:endParaRPr>
          </a:p>
          <a:p>
            <a:endParaRPr lang="en-US" sz="2700" dirty="0" smtClean="0">
              <a:latin typeface="Arial" charset="0"/>
              <a:cs typeface="Arial" charset="0"/>
            </a:endParaRPr>
          </a:p>
          <a:p>
            <a:r>
              <a:rPr lang="en-US" sz="2700" dirty="0">
                <a:latin typeface="Arial" charset="0"/>
                <a:cs typeface="Arial" charset="0"/>
              </a:rPr>
              <a:t>	</a:t>
            </a:r>
            <a:r>
              <a:rPr lang="en-US" sz="2700" dirty="0" smtClean="0">
                <a:latin typeface="Arial" charset="0"/>
                <a:cs typeface="Arial" charset="0"/>
              </a:rPr>
              <a:t>			      = 3.125 + (-6.435)</a:t>
            </a:r>
          </a:p>
          <a:p>
            <a:r>
              <a:rPr lang="en-US" sz="2700" dirty="0">
                <a:latin typeface="Arial" charset="0"/>
                <a:cs typeface="Arial" charset="0"/>
              </a:rPr>
              <a:t>	</a:t>
            </a:r>
            <a:r>
              <a:rPr lang="en-US" sz="2700" dirty="0" smtClean="0">
                <a:latin typeface="Arial" charset="0"/>
                <a:cs typeface="Arial" charset="0"/>
              </a:rPr>
              <a:t>			      = 3.125 – 6.435 = -3.310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038" y="2355404"/>
            <a:ext cx="288252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dikerjakan</a:t>
            </a:r>
            <a:r>
              <a:rPr lang="en-US" sz="1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urut</a:t>
            </a:r>
            <a:r>
              <a:rPr lang="en-US" sz="1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</a:t>
            </a:r>
            <a:endParaRPr lang="en-US" sz="1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1736543" y="781072"/>
            <a:ext cx="256384" cy="2777859"/>
          </a:xfrm>
          <a:prstGeom prst="leftBrace">
            <a:avLst>
              <a:gd name="adj1" fmla="val 8333"/>
              <a:gd name="adj2" fmla="val 52048"/>
            </a:avLst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78136" y="4424431"/>
            <a:ext cx="320953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dikerjakan</a:t>
            </a:r>
            <a:r>
              <a:rPr lang="en-US" sz="1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terlebih</a:t>
            </a:r>
            <a:r>
              <a:rPr lang="en-US" sz="1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dahulu</a:t>
            </a:r>
            <a:endParaRPr lang="en-US" sz="1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eft Brace 9"/>
          <p:cNvSpPr/>
          <p:nvPr/>
        </p:nvSpPr>
        <p:spPr>
          <a:xfrm rot="16200000">
            <a:off x="2296655" y="3553866"/>
            <a:ext cx="163208" cy="1479392"/>
          </a:xfrm>
          <a:prstGeom prst="leftBrace">
            <a:avLst>
              <a:gd name="adj1" fmla="val 8333"/>
              <a:gd name="adj2" fmla="val 52048"/>
            </a:avLst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26732" y="4462721"/>
            <a:ext cx="320953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dikerjakan</a:t>
            </a:r>
            <a:r>
              <a:rPr lang="en-US" sz="1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terlebih</a:t>
            </a:r>
            <a:r>
              <a:rPr lang="en-US" sz="1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dahulu</a:t>
            </a:r>
            <a:endParaRPr lang="en-US" sz="1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eft Brace 11"/>
          <p:cNvSpPr/>
          <p:nvPr/>
        </p:nvSpPr>
        <p:spPr>
          <a:xfrm rot="16200000">
            <a:off x="6722372" y="3508461"/>
            <a:ext cx="218251" cy="1630009"/>
          </a:xfrm>
          <a:prstGeom prst="leftBrace">
            <a:avLst>
              <a:gd name="adj1" fmla="val 8333"/>
              <a:gd name="adj2" fmla="val 49920"/>
            </a:avLst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6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7" grpId="0"/>
      <p:bldP spid="8" grpId="0" animBg="1"/>
      <p:bldP spid="9" grpId="0"/>
      <p:bldP spid="10" grpId="0" animBg="1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6212"/>
            <a:ext cx="83753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Menentukan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Suku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Diketahui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66688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Operasi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Hitung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Bilangan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7238" y="915653"/>
            <a:ext cx="8666748" cy="1862048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300" dirty="0" err="1" smtClean="0">
                <a:latin typeface="Arial" charset="0"/>
                <a:cs typeface="Arial" charset="0"/>
              </a:rPr>
              <a:t>Pada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bagian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kiri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timbangan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terdapat</a:t>
            </a:r>
            <a:r>
              <a:rPr lang="en-US" sz="2300" dirty="0" smtClean="0">
                <a:latin typeface="Arial" charset="0"/>
                <a:cs typeface="Arial" charset="0"/>
              </a:rPr>
              <a:t> 20 </a:t>
            </a:r>
            <a:r>
              <a:rPr lang="en-US" sz="2300" dirty="0" err="1" smtClean="0">
                <a:latin typeface="Arial" charset="0"/>
                <a:cs typeface="Arial" charset="0"/>
              </a:rPr>
              <a:t>apel</a:t>
            </a:r>
            <a:r>
              <a:rPr lang="en-US" sz="2300" dirty="0" smtClean="0">
                <a:latin typeface="Arial" charset="0"/>
                <a:cs typeface="Arial" charset="0"/>
              </a:rPr>
              <a:t>. </a:t>
            </a:r>
            <a:r>
              <a:rPr lang="en-US" sz="2300" dirty="0" err="1" smtClean="0">
                <a:latin typeface="Arial" charset="0"/>
                <a:cs typeface="Arial" charset="0"/>
              </a:rPr>
              <a:t>Pada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bagian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kiri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timbangan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terdapat</a:t>
            </a:r>
            <a:r>
              <a:rPr lang="en-US" sz="2300" dirty="0" smtClean="0">
                <a:latin typeface="Arial" charset="0"/>
                <a:cs typeface="Arial" charset="0"/>
              </a:rPr>
              <a:t> 5 </a:t>
            </a:r>
            <a:r>
              <a:rPr lang="en-US" sz="2300" dirty="0" err="1" smtClean="0">
                <a:latin typeface="Arial" charset="0"/>
                <a:cs typeface="Arial" charset="0"/>
              </a:rPr>
              <a:t>apel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dan</a:t>
            </a:r>
            <a:r>
              <a:rPr lang="en-US" sz="2300" dirty="0" smtClean="0">
                <a:latin typeface="Arial" charset="0"/>
                <a:cs typeface="Arial" charset="0"/>
              </a:rPr>
              <a:t> 1 </a:t>
            </a:r>
            <a:r>
              <a:rPr lang="en-US" sz="2300" dirty="0" err="1" smtClean="0">
                <a:latin typeface="Arial" charset="0"/>
                <a:cs typeface="Arial" charset="0"/>
              </a:rPr>
              <a:t>kantong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plastik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hitam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berisi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apel</a:t>
            </a:r>
            <a:r>
              <a:rPr lang="en-US" sz="2300" dirty="0" smtClean="0">
                <a:latin typeface="Arial" charset="0"/>
                <a:cs typeface="Arial" charset="0"/>
              </a:rPr>
              <a:t>. </a:t>
            </a:r>
            <a:r>
              <a:rPr lang="en-US" sz="2300" dirty="0" err="1" smtClean="0">
                <a:latin typeface="Arial" charset="0"/>
                <a:cs typeface="Arial" charset="0"/>
              </a:rPr>
              <a:t>Anggap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saja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setiap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apel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mempunyai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berat</a:t>
            </a:r>
            <a:r>
              <a:rPr lang="en-US" sz="2300" dirty="0" smtClean="0">
                <a:latin typeface="Arial" charset="0"/>
                <a:cs typeface="Arial" charset="0"/>
              </a:rPr>
              <a:t> yang </a:t>
            </a:r>
            <a:r>
              <a:rPr lang="en-US" sz="2300" dirty="0" err="1" smtClean="0">
                <a:latin typeface="Arial" charset="0"/>
                <a:cs typeface="Arial" charset="0"/>
              </a:rPr>
              <a:t>sama</a:t>
            </a:r>
            <a:r>
              <a:rPr lang="en-US" sz="2300" dirty="0" smtClean="0">
                <a:latin typeface="Arial" charset="0"/>
                <a:cs typeface="Arial" charset="0"/>
              </a:rPr>
              <a:t>. </a:t>
            </a:r>
            <a:r>
              <a:rPr lang="en-US" sz="2300" dirty="0" err="1" smtClean="0">
                <a:latin typeface="Arial" charset="0"/>
                <a:cs typeface="Arial" charset="0"/>
              </a:rPr>
              <a:t>Dapatkah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kamu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menentukan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banyak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apel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dikantong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hitam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tersebut</a:t>
            </a:r>
            <a:r>
              <a:rPr lang="en-US" sz="2300" dirty="0" smtClean="0"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6136" y="2823449"/>
            <a:ext cx="8657850" cy="2677656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err="1" smtClean="0">
                <a:latin typeface="Arial" charset="0"/>
                <a:cs typeface="Arial" charset="0"/>
              </a:rPr>
              <a:t>Misalkan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banyak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apel</a:t>
            </a:r>
            <a:r>
              <a:rPr lang="en-US" sz="2400" dirty="0" smtClean="0">
                <a:latin typeface="Arial" charset="0"/>
                <a:cs typeface="Arial" charset="0"/>
              </a:rPr>
              <a:t> di </a:t>
            </a:r>
            <a:r>
              <a:rPr lang="en-US" sz="2400" dirty="0" err="1" smtClean="0">
                <a:latin typeface="Arial" charset="0"/>
                <a:cs typeface="Arial" charset="0"/>
              </a:rPr>
              <a:t>kantong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plastik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hitam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adalah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i="1" dirty="0" smtClean="0">
                <a:latin typeface="Arial" charset="0"/>
                <a:cs typeface="Arial" charset="0"/>
              </a:rPr>
              <a:t>p</a:t>
            </a:r>
            <a:r>
              <a:rPr lang="en-US" sz="2400" dirty="0" smtClean="0">
                <a:latin typeface="Arial" charset="0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cs typeface="Arial" charset="0"/>
              </a:rPr>
              <a:t>maka</a:t>
            </a:r>
            <a:r>
              <a:rPr lang="en-US" sz="2400" dirty="0" smtClean="0">
                <a:latin typeface="Arial" charset="0"/>
                <a:cs typeface="Arial" charset="0"/>
              </a:rPr>
              <a:t>:</a:t>
            </a:r>
          </a:p>
          <a:p>
            <a:r>
              <a:rPr lang="en-US" sz="2400" i="1" dirty="0">
                <a:latin typeface="Arial" charset="0"/>
                <a:cs typeface="Arial" charset="0"/>
              </a:rPr>
              <a:t>p</a:t>
            </a:r>
            <a:r>
              <a:rPr lang="en-US" sz="2400" i="1" dirty="0" smtClean="0"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</a:rPr>
              <a:t>+ 5 = 20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</a:rPr>
              <a:t>     </a:t>
            </a:r>
            <a:r>
              <a:rPr lang="en-US" sz="2400" i="1" dirty="0" smtClean="0">
                <a:latin typeface="Arial" charset="0"/>
                <a:cs typeface="Arial" charset="0"/>
              </a:rPr>
              <a:t>p</a:t>
            </a:r>
            <a:r>
              <a:rPr lang="en-US" sz="2400" dirty="0" smtClean="0">
                <a:latin typeface="Arial" charset="0"/>
                <a:cs typeface="Arial" charset="0"/>
              </a:rPr>
              <a:t> = 20 – 5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      </a:t>
            </a:r>
            <a:r>
              <a:rPr lang="en-US" sz="2400" i="1" dirty="0" smtClean="0">
                <a:latin typeface="Arial" charset="0"/>
                <a:cs typeface="Arial" charset="0"/>
              </a:rPr>
              <a:t>p</a:t>
            </a:r>
            <a:r>
              <a:rPr lang="en-US" sz="2400" dirty="0" smtClean="0">
                <a:latin typeface="Arial" charset="0"/>
                <a:cs typeface="Arial" charset="0"/>
              </a:rPr>
              <a:t> = </a:t>
            </a:r>
            <a:r>
              <a:rPr lang="en-US" sz="2400" dirty="0" smtClean="0">
                <a:latin typeface="Arial" charset="0"/>
                <a:cs typeface="Arial" charset="0"/>
              </a:rPr>
              <a:t>15</a:t>
            </a:r>
          </a:p>
          <a:p>
            <a:r>
              <a:rPr lang="en-US" sz="2400" dirty="0" err="1" smtClean="0">
                <a:latin typeface="Arial" charset="0"/>
                <a:cs typeface="Arial" charset="0"/>
              </a:rPr>
              <a:t>Jadi</a:t>
            </a:r>
            <a:r>
              <a:rPr lang="en-US" sz="2400" dirty="0" smtClean="0">
                <a:latin typeface="Arial" charset="0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cs typeface="Arial" charset="0"/>
              </a:rPr>
              <a:t>banyak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apel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br>
              <a:rPr lang="en-US" sz="2400" dirty="0" smtClean="0">
                <a:latin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cs typeface="Arial" charset="0"/>
              </a:rPr>
              <a:t>di </a:t>
            </a:r>
            <a:r>
              <a:rPr lang="en-US" sz="2400" dirty="0" err="1" smtClean="0">
                <a:latin typeface="Arial" charset="0"/>
                <a:cs typeface="Arial" charset="0"/>
              </a:rPr>
              <a:t>kantong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hitam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ada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br>
              <a:rPr lang="en-US" sz="2400" dirty="0" smtClean="0">
                <a:latin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cs typeface="Arial" charset="0"/>
              </a:rPr>
              <a:t>5 </a:t>
            </a:r>
            <a:r>
              <a:rPr lang="en-US" sz="2400" dirty="0" err="1" smtClean="0">
                <a:latin typeface="Arial" charset="0"/>
                <a:cs typeface="Arial" charset="0"/>
              </a:rPr>
              <a:t>apel</a:t>
            </a:r>
            <a:r>
              <a:rPr lang="en-US" sz="2400" dirty="0" smtClean="0">
                <a:latin typeface="Arial" charset="0"/>
                <a:cs typeface="Arial" charset="0"/>
              </a:rPr>
              <a:t>.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3574946"/>
            <a:ext cx="166423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9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Kedua</a:t>
            </a:r>
            <a:r>
              <a:rPr lang="en-US" sz="1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ruas</a:t>
            </a:r>
            <a:r>
              <a:rPr lang="en-US" sz="1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dikurangi</a:t>
            </a:r>
            <a:r>
              <a:rPr lang="en-US" sz="1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5)</a:t>
            </a:r>
            <a:endParaRPr lang="en-US" sz="1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356992"/>
            <a:ext cx="4536503" cy="267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8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7708" y="167372"/>
            <a:ext cx="83753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Pemecahan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Operasi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Hitung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9512" y="764704"/>
            <a:ext cx="8666748" cy="1154162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300" dirty="0" smtClean="0">
                <a:latin typeface="Arial" charset="0"/>
                <a:cs typeface="Arial" charset="0"/>
              </a:rPr>
              <a:t>Kala </a:t>
            </a:r>
            <a:r>
              <a:rPr lang="en-US" sz="2300" dirty="0" err="1" smtClean="0">
                <a:latin typeface="Arial" charset="0"/>
                <a:cs typeface="Arial" charset="0"/>
              </a:rPr>
              <a:t>revolusi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bumi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adalah</a:t>
            </a:r>
            <a:r>
              <a:rPr lang="en-US" sz="2300" dirty="0" smtClean="0">
                <a:latin typeface="Arial" charset="0"/>
                <a:cs typeface="Arial" charset="0"/>
              </a:rPr>
              <a:t> 1 </a:t>
            </a:r>
            <a:r>
              <a:rPr lang="en-US" sz="2300" dirty="0" err="1" smtClean="0">
                <a:latin typeface="Arial" charset="0"/>
                <a:cs typeface="Arial" charset="0"/>
              </a:rPr>
              <a:t>tahun</a:t>
            </a:r>
            <a:r>
              <a:rPr lang="en-US" sz="2300" dirty="0" smtClean="0">
                <a:latin typeface="Arial" charset="0"/>
                <a:cs typeface="Arial" charset="0"/>
              </a:rPr>
              <a:t>. Kala </a:t>
            </a:r>
            <a:r>
              <a:rPr lang="en-US" sz="2300" dirty="0" err="1" smtClean="0">
                <a:latin typeface="Arial" charset="0"/>
                <a:cs typeface="Arial" charset="0"/>
              </a:rPr>
              <a:t>revolusi</a:t>
            </a:r>
            <a:r>
              <a:rPr lang="en-US" sz="2300" dirty="0" smtClean="0">
                <a:latin typeface="Arial" charset="0"/>
                <a:cs typeface="Arial" charset="0"/>
              </a:rPr>
              <a:t> Mars </a:t>
            </a:r>
            <a:r>
              <a:rPr lang="en-US" sz="2300" dirty="0" err="1" smtClean="0">
                <a:latin typeface="Arial" charset="0"/>
                <a:cs typeface="Arial" charset="0"/>
              </a:rPr>
              <a:t>adalah</a:t>
            </a:r>
            <a:r>
              <a:rPr lang="en-US" sz="2300" dirty="0" smtClean="0">
                <a:latin typeface="Arial" charset="0"/>
                <a:cs typeface="Arial" charset="0"/>
              </a:rPr>
              <a:t> 1 </a:t>
            </a:r>
            <a:r>
              <a:rPr lang="en-US" sz="2300" dirty="0" err="1" smtClean="0">
                <a:latin typeface="Arial" charset="0"/>
                <a:cs typeface="Arial" charset="0"/>
              </a:rPr>
              <a:t>tahun</a:t>
            </a:r>
            <a:r>
              <a:rPr lang="en-US" sz="2300" dirty="0" smtClean="0">
                <a:latin typeface="Arial" charset="0"/>
                <a:cs typeface="Arial" charset="0"/>
              </a:rPr>
              <a:t> 10 </a:t>
            </a:r>
            <a:r>
              <a:rPr lang="en-US" sz="2300" dirty="0" err="1" smtClean="0">
                <a:latin typeface="Arial" charset="0"/>
                <a:cs typeface="Arial" charset="0"/>
              </a:rPr>
              <a:t>bulan</a:t>
            </a:r>
            <a:r>
              <a:rPr lang="en-US" sz="2300" dirty="0" smtClean="0">
                <a:latin typeface="Arial" charset="0"/>
                <a:cs typeface="Arial" charset="0"/>
              </a:rPr>
              <a:t> 22 </a:t>
            </a:r>
            <a:r>
              <a:rPr lang="en-US" sz="2300" dirty="0" err="1" smtClean="0">
                <a:latin typeface="Arial" charset="0"/>
                <a:cs typeface="Arial" charset="0"/>
              </a:rPr>
              <a:t>hari</a:t>
            </a:r>
            <a:r>
              <a:rPr lang="en-US" sz="2300" dirty="0" smtClean="0">
                <a:latin typeface="Arial" charset="0"/>
                <a:cs typeface="Arial" charset="0"/>
              </a:rPr>
              <a:t>. </a:t>
            </a:r>
            <a:r>
              <a:rPr lang="en-US" sz="2300" dirty="0" err="1" smtClean="0">
                <a:latin typeface="Arial" charset="0"/>
                <a:cs typeface="Arial" charset="0"/>
              </a:rPr>
              <a:t>Berapa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hari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selisih</a:t>
            </a:r>
            <a:r>
              <a:rPr lang="en-US" sz="2300" dirty="0" smtClean="0">
                <a:latin typeface="Arial" charset="0"/>
                <a:cs typeface="Arial" charset="0"/>
              </a:rPr>
              <a:t> kala </a:t>
            </a:r>
            <a:r>
              <a:rPr lang="en-US" sz="2300" dirty="0" err="1" smtClean="0">
                <a:latin typeface="Arial" charset="0"/>
                <a:cs typeface="Arial" charset="0"/>
              </a:rPr>
              <a:t>revolusi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Bumi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dan</a:t>
            </a:r>
            <a:r>
              <a:rPr lang="en-US" sz="2300" dirty="0" smtClean="0">
                <a:latin typeface="Arial" charset="0"/>
                <a:cs typeface="Arial" charset="0"/>
              </a:rPr>
              <a:t> Mars?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512" y="1918866"/>
            <a:ext cx="8657850" cy="1862048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300" dirty="0" smtClean="0">
                <a:latin typeface="Arial" charset="0"/>
                <a:cs typeface="Arial" charset="0"/>
              </a:rPr>
              <a:t>Cara I</a:t>
            </a:r>
          </a:p>
          <a:p>
            <a:r>
              <a:rPr lang="en-US" sz="2300" dirty="0" err="1" smtClean="0">
                <a:latin typeface="Arial" charset="0"/>
                <a:cs typeface="Arial" charset="0"/>
              </a:rPr>
              <a:t>Selisih</a:t>
            </a:r>
            <a:r>
              <a:rPr lang="en-US" sz="2300" dirty="0" smtClean="0">
                <a:latin typeface="Arial" charset="0"/>
                <a:cs typeface="Arial" charset="0"/>
              </a:rPr>
              <a:t> = </a:t>
            </a:r>
            <a:r>
              <a:rPr lang="en-US" sz="2300" dirty="0" smtClean="0">
                <a:latin typeface="Arial" charset="0"/>
                <a:cs typeface="Arial" charset="0"/>
              </a:rPr>
              <a:t>(1 </a:t>
            </a:r>
            <a:r>
              <a:rPr lang="en-US" sz="2300" dirty="0" err="1" smtClean="0">
                <a:latin typeface="Arial" charset="0"/>
                <a:cs typeface="Arial" charset="0"/>
              </a:rPr>
              <a:t>tahun</a:t>
            </a:r>
            <a:r>
              <a:rPr lang="en-US" sz="2300" dirty="0" smtClean="0">
                <a:latin typeface="Arial" charset="0"/>
                <a:cs typeface="Arial" charset="0"/>
              </a:rPr>
              <a:t> 10 </a:t>
            </a:r>
            <a:r>
              <a:rPr lang="en-US" sz="2300" dirty="0" err="1" smtClean="0">
                <a:latin typeface="Arial" charset="0"/>
                <a:cs typeface="Arial" charset="0"/>
              </a:rPr>
              <a:t>bulan</a:t>
            </a:r>
            <a:r>
              <a:rPr lang="en-US" sz="2300" dirty="0" smtClean="0">
                <a:latin typeface="Arial" charset="0"/>
                <a:cs typeface="Arial" charset="0"/>
              </a:rPr>
              <a:t> 22 </a:t>
            </a:r>
            <a:r>
              <a:rPr lang="en-US" sz="2300" dirty="0" err="1" smtClean="0">
                <a:latin typeface="Arial" charset="0"/>
                <a:cs typeface="Arial" charset="0"/>
              </a:rPr>
              <a:t>hari</a:t>
            </a:r>
            <a:r>
              <a:rPr lang="en-US" sz="2300" dirty="0" smtClean="0">
                <a:latin typeface="Arial" charset="0"/>
                <a:cs typeface="Arial" charset="0"/>
              </a:rPr>
              <a:t>) – 1 </a:t>
            </a:r>
            <a:r>
              <a:rPr lang="en-US" sz="2300" dirty="0" err="1" smtClean="0">
                <a:latin typeface="Arial" charset="0"/>
                <a:cs typeface="Arial" charset="0"/>
              </a:rPr>
              <a:t>tahun</a:t>
            </a:r>
            <a:endParaRPr lang="en-US" sz="2300" dirty="0" smtClean="0">
              <a:latin typeface="Arial" charset="0"/>
              <a:cs typeface="Arial" charset="0"/>
            </a:endParaRPr>
          </a:p>
          <a:p>
            <a:r>
              <a:rPr lang="en-US" sz="2300" dirty="0">
                <a:latin typeface="Arial" charset="0"/>
                <a:cs typeface="Arial" charset="0"/>
              </a:rPr>
              <a:t> </a:t>
            </a:r>
            <a:r>
              <a:rPr lang="en-US" sz="2300" dirty="0" smtClean="0">
                <a:latin typeface="Arial" charset="0"/>
                <a:cs typeface="Arial" charset="0"/>
              </a:rPr>
              <a:t>           = (365 + 10 x 30 + 22) – 365</a:t>
            </a:r>
          </a:p>
          <a:p>
            <a:r>
              <a:rPr lang="en-US" sz="2300" dirty="0">
                <a:latin typeface="Arial" charset="0"/>
                <a:cs typeface="Arial" charset="0"/>
              </a:rPr>
              <a:t>	</a:t>
            </a:r>
            <a:r>
              <a:rPr lang="en-US" sz="2300" dirty="0" smtClean="0">
                <a:latin typeface="Arial" charset="0"/>
                <a:cs typeface="Arial" charset="0"/>
              </a:rPr>
              <a:t> = 687 – 365</a:t>
            </a:r>
          </a:p>
          <a:p>
            <a:r>
              <a:rPr lang="en-US" sz="2300" dirty="0">
                <a:latin typeface="Arial" charset="0"/>
                <a:cs typeface="Arial" charset="0"/>
              </a:rPr>
              <a:t>	</a:t>
            </a:r>
            <a:r>
              <a:rPr lang="en-US" sz="2300" dirty="0" smtClean="0">
                <a:latin typeface="Arial" charset="0"/>
                <a:cs typeface="Arial" charset="0"/>
              </a:rPr>
              <a:t> = 322 </a:t>
            </a:r>
            <a:r>
              <a:rPr lang="en-US" sz="2300" dirty="0" err="1" smtClean="0">
                <a:latin typeface="Arial" charset="0"/>
                <a:cs typeface="Arial" charset="0"/>
              </a:rPr>
              <a:t>hari</a:t>
            </a:r>
            <a:endParaRPr lang="en-US" sz="2300" dirty="0" smtClean="0"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512" y="3857858"/>
            <a:ext cx="8635682" cy="2215991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300" dirty="0" smtClean="0">
                <a:latin typeface="Arial" charset="0"/>
                <a:cs typeface="Arial" charset="0"/>
              </a:rPr>
              <a:t>Cara II</a:t>
            </a:r>
          </a:p>
          <a:p>
            <a:r>
              <a:rPr lang="en-US" sz="2300" dirty="0" err="1" smtClean="0">
                <a:latin typeface="Arial" charset="0"/>
                <a:cs typeface="Arial" charset="0"/>
              </a:rPr>
              <a:t>Selisih</a:t>
            </a:r>
            <a:r>
              <a:rPr lang="en-US" sz="2300" dirty="0" smtClean="0">
                <a:latin typeface="Arial" charset="0"/>
                <a:cs typeface="Arial" charset="0"/>
              </a:rPr>
              <a:t> = </a:t>
            </a:r>
            <a:r>
              <a:rPr lang="en-US" sz="2300" dirty="0" smtClean="0">
                <a:latin typeface="Arial" charset="0"/>
                <a:cs typeface="Arial" charset="0"/>
              </a:rPr>
              <a:t>(1 </a:t>
            </a:r>
            <a:r>
              <a:rPr lang="en-US" sz="2300" dirty="0" err="1" smtClean="0">
                <a:latin typeface="Arial" charset="0"/>
                <a:cs typeface="Arial" charset="0"/>
              </a:rPr>
              <a:t>tahun</a:t>
            </a:r>
            <a:r>
              <a:rPr lang="en-US" sz="2300" dirty="0" smtClean="0">
                <a:latin typeface="Arial" charset="0"/>
                <a:cs typeface="Arial" charset="0"/>
              </a:rPr>
              <a:t> 10 </a:t>
            </a:r>
            <a:r>
              <a:rPr lang="en-US" sz="2300" dirty="0" err="1" smtClean="0">
                <a:latin typeface="Arial" charset="0"/>
                <a:cs typeface="Arial" charset="0"/>
              </a:rPr>
              <a:t>bulan</a:t>
            </a:r>
            <a:r>
              <a:rPr lang="en-US" sz="2300" dirty="0" smtClean="0">
                <a:latin typeface="Arial" charset="0"/>
                <a:cs typeface="Arial" charset="0"/>
              </a:rPr>
              <a:t> 22 </a:t>
            </a:r>
            <a:r>
              <a:rPr lang="en-US" sz="2300" dirty="0" err="1" smtClean="0">
                <a:latin typeface="Arial" charset="0"/>
                <a:cs typeface="Arial" charset="0"/>
              </a:rPr>
              <a:t>hari</a:t>
            </a:r>
            <a:r>
              <a:rPr lang="en-US" sz="2300" dirty="0" smtClean="0">
                <a:latin typeface="Arial" charset="0"/>
                <a:cs typeface="Arial" charset="0"/>
              </a:rPr>
              <a:t>) – 1 </a:t>
            </a:r>
            <a:r>
              <a:rPr lang="en-US" sz="2300" dirty="0" err="1" smtClean="0">
                <a:latin typeface="Arial" charset="0"/>
                <a:cs typeface="Arial" charset="0"/>
              </a:rPr>
              <a:t>tahun</a:t>
            </a:r>
            <a:endParaRPr lang="en-US" sz="2300" dirty="0" smtClean="0">
              <a:latin typeface="Arial" charset="0"/>
              <a:cs typeface="Arial" charset="0"/>
            </a:endParaRPr>
          </a:p>
          <a:p>
            <a:r>
              <a:rPr lang="en-US" sz="2300" dirty="0">
                <a:latin typeface="Arial" charset="0"/>
                <a:cs typeface="Arial" charset="0"/>
              </a:rPr>
              <a:t> </a:t>
            </a:r>
            <a:r>
              <a:rPr lang="en-US" sz="2300" dirty="0" smtClean="0">
                <a:latin typeface="Arial" charset="0"/>
                <a:cs typeface="Arial" charset="0"/>
              </a:rPr>
              <a:t>           = 1 </a:t>
            </a:r>
            <a:r>
              <a:rPr lang="en-US" sz="2300" dirty="0" err="1" smtClean="0">
                <a:latin typeface="Arial" charset="0"/>
                <a:cs typeface="Arial" charset="0"/>
              </a:rPr>
              <a:t>tahun</a:t>
            </a:r>
            <a:r>
              <a:rPr lang="en-US" sz="2300" dirty="0" smtClean="0">
                <a:latin typeface="Arial" charset="0"/>
                <a:cs typeface="Arial" charset="0"/>
              </a:rPr>
              <a:t> – 1 </a:t>
            </a:r>
            <a:r>
              <a:rPr lang="en-US" sz="2300" dirty="0" err="1" smtClean="0">
                <a:latin typeface="Arial" charset="0"/>
                <a:cs typeface="Arial" charset="0"/>
              </a:rPr>
              <a:t>tahun</a:t>
            </a:r>
            <a:r>
              <a:rPr lang="en-US" sz="2300" dirty="0" smtClean="0">
                <a:latin typeface="Arial" charset="0"/>
                <a:cs typeface="Arial" charset="0"/>
              </a:rPr>
              <a:t> + 10 </a:t>
            </a:r>
            <a:r>
              <a:rPr lang="en-US" sz="2300" dirty="0" err="1" smtClean="0">
                <a:latin typeface="Arial" charset="0"/>
                <a:cs typeface="Arial" charset="0"/>
              </a:rPr>
              <a:t>bulan</a:t>
            </a:r>
            <a:r>
              <a:rPr lang="en-US" sz="2300" dirty="0" smtClean="0">
                <a:latin typeface="Arial" charset="0"/>
                <a:cs typeface="Arial" charset="0"/>
              </a:rPr>
              <a:t> + 22 </a:t>
            </a:r>
            <a:r>
              <a:rPr lang="en-US" sz="2300" dirty="0" err="1" smtClean="0">
                <a:latin typeface="Arial" charset="0"/>
                <a:cs typeface="Arial" charset="0"/>
              </a:rPr>
              <a:t>hari</a:t>
            </a:r>
            <a:endParaRPr lang="en-US" sz="2300" dirty="0" smtClean="0">
              <a:latin typeface="Arial" charset="0"/>
              <a:cs typeface="Arial" charset="0"/>
            </a:endParaRPr>
          </a:p>
          <a:p>
            <a:r>
              <a:rPr lang="en-US" sz="2300" dirty="0">
                <a:latin typeface="Arial" charset="0"/>
                <a:cs typeface="Arial" charset="0"/>
              </a:rPr>
              <a:t>	</a:t>
            </a:r>
            <a:r>
              <a:rPr lang="en-US" sz="2300" dirty="0" smtClean="0">
                <a:latin typeface="Arial" charset="0"/>
                <a:cs typeface="Arial" charset="0"/>
              </a:rPr>
              <a:t> = 10 </a:t>
            </a:r>
            <a:r>
              <a:rPr lang="en-US" sz="2300" dirty="0" err="1" smtClean="0">
                <a:latin typeface="Arial" charset="0"/>
                <a:cs typeface="Arial" charset="0"/>
              </a:rPr>
              <a:t>bulan</a:t>
            </a:r>
            <a:r>
              <a:rPr lang="en-US" sz="2300" dirty="0" smtClean="0">
                <a:latin typeface="Arial" charset="0"/>
                <a:cs typeface="Arial" charset="0"/>
              </a:rPr>
              <a:t> + 22 </a:t>
            </a:r>
            <a:r>
              <a:rPr lang="en-US" sz="2300" dirty="0" err="1" smtClean="0">
                <a:latin typeface="Arial" charset="0"/>
                <a:cs typeface="Arial" charset="0"/>
              </a:rPr>
              <a:t>hari</a:t>
            </a:r>
            <a:endParaRPr lang="en-US" sz="2300" dirty="0" smtClean="0">
              <a:latin typeface="Arial" charset="0"/>
              <a:cs typeface="Arial" charset="0"/>
            </a:endParaRPr>
          </a:p>
          <a:p>
            <a:r>
              <a:rPr lang="en-US" sz="2300" dirty="0">
                <a:latin typeface="Arial" charset="0"/>
                <a:cs typeface="Arial" charset="0"/>
              </a:rPr>
              <a:t>	</a:t>
            </a:r>
            <a:r>
              <a:rPr lang="en-US" sz="2300" dirty="0" smtClean="0">
                <a:latin typeface="Arial" charset="0"/>
                <a:cs typeface="Arial" charset="0"/>
              </a:rPr>
              <a:t> = 10 x 30 + 22</a:t>
            </a:r>
          </a:p>
          <a:p>
            <a:r>
              <a:rPr lang="en-US" sz="2300" dirty="0">
                <a:latin typeface="Arial" charset="0"/>
                <a:cs typeface="Arial" charset="0"/>
              </a:rPr>
              <a:t>	</a:t>
            </a:r>
            <a:r>
              <a:rPr lang="en-US" sz="2300" dirty="0" smtClean="0">
                <a:latin typeface="Arial" charset="0"/>
                <a:cs typeface="Arial" charset="0"/>
              </a:rPr>
              <a:t> = 322 </a:t>
            </a:r>
            <a:r>
              <a:rPr lang="en-US" sz="2300" dirty="0" err="1" smtClean="0">
                <a:latin typeface="Arial" charset="0"/>
                <a:cs typeface="Arial" charset="0"/>
              </a:rPr>
              <a:t>hari</a:t>
            </a:r>
            <a:endParaRPr lang="en-US" sz="2300" dirty="0" smtClean="0"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6269" y="5244725"/>
            <a:ext cx="428752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Jadi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selisih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revolusi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Bumi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Mars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322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21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3739</TotalTime>
  <Words>1735</Words>
  <Application>Microsoft Office PowerPoint</Application>
  <PresentationFormat>On-screen Show (4:3)</PresentationFormat>
  <Paragraphs>387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Tuti Aprianti</cp:lastModifiedBy>
  <cp:revision>341</cp:revision>
  <dcterms:created xsi:type="dcterms:W3CDTF">2015-04-14T11:43:29Z</dcterms:created>
  <dcterms:modified xsi:type="dcterms:W3CDTF">2015-09-18T02:23:17Z</dcterms:modified>
</cp:coreProperties>
</file>