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8" r:id="rId2"/>
    <p:sldId id="313" r:id="rId3"/>
    <p:sldId id="314" r:id="rId4"/>
    <p:sldId id="312" r:id="rId5"/>
    <p:sldId id="388" r:id="rId6"/>
    <p:sldId id="389" r:id="rId7"/>
    <p:sldId id="316" r:id="rId8"/>
    <p:sldId id="315" r:id="rId9"/>
    <p:sldId id="391" r:id="rId10"/>
    <p:sldId id="392" r:id="rId11"/>
    <p:sldId id="386" r:id="rId12"/>
    <p:sldId id="319" r:id="rId13"/>
    <p:sldId id="320" r:id="rId14"/>
    <p:sldId id="323" r:id="rId15"/>
    <p:sldId id="387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011"/>
    <a:srgbClr val="C22C2C"/>
    <a:srgbClr val="EAD432"/>
    <a:srgbClr val="1D41D5"/>
    <a:srgbClr val="BFD10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2" y="84"/>
      </p:cViewPr>
      <p:guideLst>
        <p:guide orient="horz" pos="169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80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>
            <a:fillRect/>
          </a:stretch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/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anose="020B0604020202020204" pitchFamily="34" charset="0"/>
              </a:rPr>
              <a:t>Bahasa</a:t>
            </a:r>
            <a:r>
              <a:rPr lang="en-US" b="1" dirty="0">
                <a:solidFill>
                  <a:srgbClr val="C9C011"/>
                </a:solidFill>
                <a:cs typeface="Arial" panose="020B0604020202020204" pitchFamily="34" charset="0"/>
              </a:rPr>
              <a:t> Indonesia</a:t>
            </a:r>
            <a:endParaRPr lang="id-ID" b="1" dirty="0">
              <a:solidFill>
                <a:srgbClr val="C9C0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/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585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892999"/>
            <a:ext cx="2377967" cy="3158556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50.0062.01.mp4">
            <a:hlinkClick r:id="" action="ppaction://media"/>
            <a:extLst>
              <a:ext uri="{FF2B5EF4-FFF2-40B4-BE49-F238E27FC236}">
                <a16:creationId xmlns:a16="http://schemas.microsoft.com/office/drawing/2014/main" id="{DE323AEC-AE2C-CF59-98FA-E36AEFD7E9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6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74" y="941666"/>
            <a:ext cx="2729476" cy="43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7" name="Google Shape;1095;p42"/>
          <p:cNvSpPr txBox="1"/>
          <p:nvPr/>
        </p:nvSpPr>
        <p:spPr>
          <a:xfrm flipH="1">
            <a:off x="6794376" y="3548531"/>
            <a:ext cx="6849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3300" b="0" i="0" u="none" strike="noStrike" kern="0" cap="none" spc="0" normalizeH="0" baseline="0" noProof="0" dirty="0">
              <a:ln>
                <a:noFill/>
              </a:ln>
              <a:solidFill>
                <a:srgbClr val="F28F2D"/>
              </a:solidFill>
              <a:effectLst/>
              <a:uLnTx/>
              <a:uFillTx/>
              <a:latin typeface="Kirang Haerang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19" name="Google Shape;1097;p42"/>
          <p:cNvSpPr/>
          <p:nvPr/>
        </p:nvSpPr>
        <p:spPr>
          <a:xfrm>
            <a:off x="4717562" y="904862"/>
            <a:ext cx="2003017" cy="1274473"/>
          </a:xfrm>
          <a:custGeom>
            <a:avLst/>
            <a:gdLst/>
            <a:ahLst/>
            <a:cxnLst/>
            <a:rect l="l" t="t" r="r" b="b"/>
            <a:pathLst>
              <a:path w="18353" h="17207" extrusionOk="0">
                <a:moveTo>
                  <a:pt x="8972" y="0"/>
                </a:moveTo>
                <a:cubicBezTo>
                  <a:pt x="7793" y="0"/>
                  <a:pt x="6460" y="236"/>
                  <a:pt x="4858" y="706"/>
                </a:cubicBezTo>
                <a:lnTo>
                  <a:pt x="5002" y="669"/>
                </a:lnTo>
                <a:lnTo>
                  <a:pt x="5002" y="669"/>
                </a:lnTo>
                <a:cubicBezTo>
                  <a:pt x="3645" y="1033"/>
                  <a:pt x="2467" y="1996"/>
                  <a:pt x="1672" y="3205"/>
                </a:cubicBezTo>
                <a:cubicBezTo>
                  <a:pt x="861" y="4446"/>
                  <a:pt x="431" y="5919"/>
                  <a:pt x="265" y="7408"/>
                </a:cubicBezTo>
                <a:cubicBezTo>
                  <a:pt x="1" y="9816"/>
                  <a:pt x="538" y="12472"/>
                  <a:pt x="2284" y="14077"/>
                </a:cubicBezTo>
                <a:cubicBezTo>
                  <a:pt x="3757" y="15409"/>
                  <a:pt x="5668" y="16684"/>
                  <a:pt x="7588" y="16990"/>
                </a:cubicBezTo>
                <a:cubicBezTo>
                  <a:pt x="8536" y="17141"/>
                  <a:pt x="9644" y="17206"/>
                  <a:pt x="10730" y="17206"/>
                </a:cubicBezTo>
                <a:cubicBezTo>
                  <a:pt x="11065" y="17206"/>
                  <a:pt x="11399" y="17200"/>
                  <a:pt x="11725" y="17188"/>
                </a:cubicBezTo>
                <a:cubicBezTo>
                  <a:pt x="14555" y="17081"/>
                  <a:pt x="17228" y="14690"/>
                  <a:pt x="17724" y="13655"/>
                </a:cubicBezTo>
                <a:cubicBezTo>
                  <a:pt x="18047" y="12993"/>
                  <a:pt x="18146" y="12240"/>
                  <a:pt x="18187" y="11504"/>
                </a:cubicBezTo>
                <a:cubicBezTo>
                  <a:pt x="18353" y="7946"/>
                  <a:pt x="16921" y="4289"/>
                  <a:pt x="14241" y="2080"/>
                </a:cubicBezTo>
                <a:cubicBezTo>
                  <a:pt x="12554" y="691"/>
                  <a:pt x="10989" y="0"/>
                  <a:pt x="8972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Itim" panose="00000500000000000000"/>
              <a:ea typeface="Itim" panose="00000500000000000000"/>
              <a:cs typeface="Itim" panose="00000500000000000000"/>
              <a:sym typeface="Itim" panose="00000500000000000000"/>
            </a:endParaRPr>
          </a:p>
        </p:txBody>
      </p:sp>
      <p:sp>
        <p:nvSpPr>
          <p:cNvPr id="20" name="Google Shape;1099;p42"/>
          <p:cNvSpPr txBox="1"/>
          <p:nvPr/>
        </p:nvSpPr>
        <p:spPr>
          <a:xfrm flipH="1">
            <a:off x="4838046" y="1295374"/>
            <a:ext cx="17073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 err="1">
                <a:solidFill>
                  <a:srgbClr val="C00000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Mi</a:t>
            </a:r>
            <a:r>
              <a:rPr lang="en-GB" sz="2500" dirty="0" err="1">
                <a:solidFill>
                  <a:schemeClr val="tx1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num</a:t>
            </a:r>
            <a:r>
              <a:rPr lang="en-GB" sz="2500" dirty="0">
                <a:solidFill>
                  <a:srgbClr val="FFFFFF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 </a:t>
            </a:r>
            <a:endParaRPr sz="2500" dirty="0">
              <a:solidFill>
                <a:srgbClr val="FFFFFF"/>
              </a:solidFill>
              <a:latin typeface="Kirang Haerang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21" name="Google Shape;1100;p42"/>
          <p:cNvSpPr/>
          <p:nvPr/>
        </p:nvSpPr>
        <p:spPr>
          <a:xfrm>
            <a:off x="6663051" y="1800730"/>
            <a:ext cx="2130028" cy="1341792"/>
          </a:xfrm>
          <a:custGeom>
            <a:avLst/>
            <a:gdLst/>
            <a:ahLst/>
            <a:cxnLst/>
            <a:rect l="l" t="t" r="r" b="b"/>
            <a:pathLst>
              <a:path w="15812" h="20287" extrusionOk="0">
                <a:moveTo>
                  <a:pt x="13247" y="2685"/>
                </a:moveTo>
                <a:lnTo>
                  <a:pt x="13691" y="3565"/>
                </a:lnTo>
                <a:lnTo>
                  <a:pt x="13691" y="3565"/>
                </a:lnTo>
                <a:cubicBezTo>
                  <a:pt x="13551" y="3269"/>
                  <a:pt x="13403" y="2975"/>
                  <a:pt x="13247" y="2685"/>
                </a:cubicBezTo>
                <a:close/>
                <a:moveTo>
                  <a:pt x="8694" y="1"/>
                </a:moveTo>
                <a:cubicBezTo>
                  <a:pt x="7898" y="1"/>
                  <a:pt x="7091" y="149"/>
                  <a:pt x="6347" y="410"/>
                </a:cubicBezTo>
                <a:cubicBezTo>
                  <a:pt x="5445" y="724"/>
                  <a:pt x="4576" y="1196"/>
                  <a:pt x="3906" y="1866"/>
                </a:cubicBezTo>
                <a:cubicBezTo>
                  <a:pt x="3417" y="2354"/>
                  <a:pt x="3037" y="2933"/>
                  <a:pt x="2664" y="3513"/>
                </a:cubicBezTo>
                <a:cubicBezTo>
                  <a:pt x="2226" y="4199"/>
                  <a:pt x="1796" y="4886"/>
                  <a:pt x="1374" y="5573"/>
                </a:cubicBezTo>
                <a:cubicBezTo>
                  <a:pt x="1084" y="6028"/>
                  <a:pt x="828" y="6499"/>
                  <a:pt x="604" y="6988"/>
                </a:cubicBezTo>
                <a:cubicBezTo>
                  <a:pt x="8" y="8386"/>
                  <a:pt x="0" y="9966"/>
                  <a:pt x="306" y="11456"/>
                </a:cubicBezTo>
                <a:cubicBezTo>
                  <a:pt x="612" y="12937"/>
                  <a:pt x="1233" y="14335"/>
                  <a:pt x="1870" y="15709"/>
                </a:cubicBezTo>
                <a:cubicBezTo>
                  <a:pt x="2292" y="16611"/>
                  <a:pt x="2722" y="17512"/>
                  <a:pt x="3326" y="18299"/>
                </a:cubicBezTo>
                <a:cubicBezTo>
                  <a:pt x="3939" y="19085"/>
                  <a:pt x="4733" y="19763"/>
                  <a:pt x="5676" y="20061"/>
                </a:cubicBezTo>
                <a:cubicBezTo>
                  <a:pt x="6226" y="20240"/>
                  <a:pt x="6804" y="20286"/>
                  <a:pt x="7383" y="20286"/>
                </a:cubicBezTo>
                <a:cubicBezTo>
                  <a:pt x="7631" y="20286"/>
                  <a:pt x="7879" y="20278"/>
                  <a:pt x="8125" y="20268"/>
                </a:cubicBezTo>
                <a:cubicBezTo>
                  <a:pt x="9102" y="20243"/>
                  <a:pt x="10086" y="20193"/>
                  <a:pt x="11021" y="19904"/>
                </a:cubicBezTo>
                <a:cubicBezTo>
                  <a:pt x="12461" y="19449"/>
                  <a:pt x="13661" y="18447"/>
                  <a:pt x="14372" y="17124"/>
                </a:cubicBezTo>
                <a:cubicBezTo>
                  <a:pt x="14811" y="16296"/>
                  <a:pt x="15043" y="15378"/>
                  <a:pt x="15200" y="14459"/>
                </a:cubicBezTo>
                <a:cubicBezTo>
                  <a:pt x="15812" y="10780"/>
                  <a:pt x="15293" y="7005"/>
                  <a:pt x="13724" y="3637"/>
                </a:cubicBezTo>
                <a:lnTo>
                  <a:pt x="13724" y="3637"/>
                </a:lnTo>
                <a:cubicBezTo>
                  <a:pt x="13742" y="3670"/>
                  <a:pt x="13759" y="3703"/>
                  <a:pt x="13777" y="3736"/>
                </a:cubicBezTo>
                <a:lnTo>
                  <a:pt x="13691" y="3565"/>
                </a:lnTo>
                <a:lnTo>
                  <a:pt x="13691" y="3565"/>
                </a:lnTo>
                <a:cubicBezTo>
                  <a:pt x="13702" y="3589"/>
                  <a:pt x="13713" y="3613"/>
                  <a:pt x="13724" y="3637"/>
                </a:cubicBezTo>
                <a:lnTo>
                  <a:pt x="13724" y="3637"/>
                </a:lnTo>
                <a:cubicBezTo>
                  <a:pt x="13210" y="2667"/>
                  <a:pt x="12655" y="1677"/>
                  <a:pt x="11791" y="989"/>
                </a:cubicBezTo>
                <a:cubicBezTo>
                  <a:pt x="10919" y="296"/>
                  <a:pt x="9818" y="1"/>
                  <a:pt x="8694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Itim" panose="00000500000000000000"/>
              <a:ea typeface="Itim" panose="00000500000000000000"/>
              <a:cs typeface="Itim" panose="00000500000000000000"/>
              <a:sym typeface="Itim" panose="00000500000000000000"/>
            </a:endParaRPr>
          </a:p>
        </p:txBody>
      </p:sp>
      <p:sp>
        <p:nvSpPr>
          <p:cNvPr id="22" name="Google Shape;1102;p42"/>
          <p:cNvSpPr txBox="1"/>
          <p:nvPr/>
        </p:nvSpPr>
        <p:spPr>
          <a:xfrm flipH="1">
            <a:off x="6841200" y="2263821"/>
            <a:ext cx="17100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 err="1">
                <a:solidFill>
                  <a:srgbClr val="C00000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Mu</a:t>
            </a:r>
            <a:r>
              <a:rPr lang="en-GB" sz="2500" dirty="0" err="1">
                <a:solidFill>
                  <a:schemeClr val="tx1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rah</a:t>
            </a:r>
            <a:r>
              <a:rPr lang="en-GB" sz="2500" dirty="0">
                <a:solidFill>
                  <a:srgbClr val="FFFFFF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 </a:t>
            </a:r>
            <a:endParaRPr sz="2500" dirty="0">
              <a:solidFill>
                <a:srgbClr val="FFFFFF"/>
              </a:solidFill>
              <a:latin typeface="Kirang Haerang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23" name="Google Shape;1103;p42"/>
          <p:cNvSpPr/>
          <p:nvPr/>
        </p:nvSpPr>
        <p:spPr>
          <a:xfrm>
            <a:off x="5597895" y="3024710"/>
            <a:ext cx="1855408" cy="1357029"/>
          </a:xfrm>
          <a:custGeom>
            <a:avLst/>
            <a:gdLst/>
            <a:ahLst/>
            <a:cxnLst/>
            <a:rect l="l" t="t" r="r" b="b"/>
            <a:pathLst>
              <a:path w="17096" h="20282" extrusionOk="0">
                <a:moveTo>
                  <a:pt x="8431" y="1"/>
                </a:moveTo>
                <a:cubicBezTo>
                  <a:pt x="6933" y="1"/>
                  <a:pt x="5496" y="575"/>
                  <a:pt x="4419" y="1612"/>
                </a:cubicBezTo>
                <a:cubicBezTo>
                  <a:pt x="3815" y="2208"/>
                  <a:pt x="3344" y="2928"/>
                  <a:pt x="2913" y="3656"/>
                </a:cubicBezTo>
                <a:cubicBezTo>
                  <a:pt x="1201" y="6577"/>
                  <a:pt x="1" y="9878"/>
                  <a:pt x="1" y="13262"/>
                </a:cubicBezTo>
                <a:cubicBezTo>
                  <a:pt x="1" y="14023"/>
                  <a:pt x="59" y="14801"/>
                  <a:pt x="332" y="15513"/>
                </a:cubicBezTo>
                <a:cubicBezTo>
                  <a:pt x="729" y="16564"/>
                  <a:pt x="1556" y="17416"/>
                  <a:pt x="2508" y="18020"/>
                </a:cubicBezTo>
                <a:cubicBezTo>
                  <a:pt x="3460" y="18624"/>
                  <a:pt x="4527" y="19013"/>
                  <a:pt x="5603" y="19369"/>
                </a:cubicBezTo>
                <a:cubicBezTo>
                  <a:pt x="7119" y="19863"/>
                  <a:pt x="8757" y="20281"/>
                  <a:pt x="10333" y="20281"/>
                </a:cubicBezTo>
                <a:cubicBezTo>
                  <a:pt x="11423" y="20281"/>
                  <a:pt x="12484" y="20081"/>
                  <a:pt x="13455" y="19567"/>
                </a:cubicBezTo>
                <a:cubicBezTo>
                  <a:pt x="14737" y="18889"/>
                  <a:pt x="15714" y="17705"/>
                  <a:pt x="16301" y="16373"/>
                </a:cubicBezTo>
                <a:cubicBezTo>
                  <a:pt x="16880" y="15049"/>
                  <a:pt x="17095" y="13577"/>
                  <a:pt x="17079" y="12129"/>
                </a:cubicBezTo>
                <a:cubicBezTo>
                  <a:pt x="17029" y="8116"/>
                  <a:pt x="15391" y="5311"/>
                  <a:pt x="12578" y="1827"/>
                </a:cubicBezTo>
                <a:cubicBezTo>
                  <a:pt x="11411" y="603"/>
                  <a:pt x="10269" y="90"/>
                  <a:pt x="8705" y="7"/>
                </a:cubicBezTo>
                <a:cubicBezTo>
                  <a:pt x="8614" y="3"/>
                  <a:pt x="8523" y="1"/>
                  <a:pt x="8431" y="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Itim" panose="00000500000000000000"/>
              <a:ea typeface="Itim" panose="00000500000000000000"/>
              <a:cs typeface="Itim" panose="00000500000000000000"/>
              <a:sym typeface="Itim" panose="00000500000000000000"/>
            </a:endParaRPr>
          </a:p>
        </p:txBody>
      </p:sp>
      <p:sp>
        <p:nvSpPr>
          <p:cNvPr id="24" name="Google Shape;1105;p42"/>
          <p:cNvSpPr txBox="1"/>
          <p:nvPr/>
        </p:nvSpPr>
        <p:spPr>
          <a:xfrm flipH="1">
            <a:off x="5671949" y="3423883"/>
            <a:ext cx="17073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 err="1">
                <a:solidFill>
                  <a:srgbClr val="C00000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Me</a:t>
            </a:r>
            <a:r>
              <a:rPr lang="en-GB" sz="2500" dirty="0" err="1">
                <a:solidFill>
                  <a:schemeClr val="tx1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rah</a:t>
            </a:r>
            <a:r>
              <a:rPr lang="en-GB" sz="2500" dirty="0">
                <a:solidFill>
                  <a:srgbClr val="FFFFFF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 </a:t>
            </a:r>
            <a:endParaRPr sz="2500" dirty="0">
              <a:solidFill>
                <a:srgbClr val="FFFFFF"/>
              </a:solidFill>
              <a:latin typeface="Kirang Haerang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25" name="Google Shape;1107;p42"/>
          <p:cNvSpPr/>
          <p:nvPr/>
        </p:nvSpPr>
        <p:spPr>
          <a:xfrm>
            <a:off x="2822103" y="1423252"/>
            <a:ext cx="1831812" cy="1509027"/>
          </a:xfrm>
          <a:custGeom>
            <a:avLst/>
            <a:gdLst/>
            <a:ahLst/>
            <a:cxnLst/>
            <a:rect l="l" t="t" r="r" b="b"/>
            <a:pathLst>
              <a:path w="17807" h="20766" extrusionOk="0">
                <a:moveTo>
                  <a:pt x="7893" y="0"/>
                </a:moveTo>
                <a:cubicBezTo>
                  <a:pt x="7050" y="0"/>
                  <a:pt x="5810" y="272"/>
                  <a:pt x="5023" y="992"/>
                </a:cubicBezTo>
                <a:cubicBezTo>
                  <a:pt x="4519" y="1456"/>
                  <a:pt x="4146" y="2060"/>
                  <a:pt x="3807" y="2655"/>
                </a:cubicBezTo>
                <a:cubicBezTo>
                  <a:pt x="2615" y="4724"/>
                  <a:pt x="1581" y="6908"/>
                  <a:pt x="1118" y="9250"/>
                </a:cubicBezTo>
                <a:cubicBezTo>
                  <a:pt x="654" y="11592"/>
                  <a:pt x="1" y="13188"/>
                  <a:pt x="1043" y="15340"/>
                </a:cubicBezTo>
                <a:cubicBezTo>
                  <a:pt x="1292" y="15844"/>
                  <a:pt x="2227" y="17201"/>
                  <a:pt x="2781" y="17640"/>
                </a:cubicBezTo>
                <a:cubicBezTo>
                  <a:pt x="3236" y="18021"/>
                  <a:pt x="3724" y="18360"/>
                  <a:pt x="4229" y="18658"/>
                </a:cubicBezTo>
                <a:cubicBezTo>
                  <a:pt x="5710" y="19518"/>
                  <a:pt x="7232" y="20404"/>
                  <a:pt x="8920" y="20685"/>
                </a:cubicBezTo>
                <a:cubicBezTo>
                  <a:pt x="9241" y="20738"/>
                  <a:pt x="9571" y="20766"/>
                  <a:pt x="9901" y="20766"/>
                </a:cubicBezTo>
                <a:cubicBezTo>
                  <a:pt x="11307" y="20766"/>
                  <a:pt x="12726" y="20268"/>
                  <a:pt x="13571" y="19162"/>
                </a:cubicBezTo>
                <a:cubicBezTo>
                  <a:pt x="14009" y="18575"/>
                  <a:pt x="14257" y="17872"/>
                  <a:pt x="14530" y="17185"/>
                </a:cubicBezTo>
                <a:cubicBezTo>
                  <a:pt x="15060" y="15811"/>
                  <a:pt x="15680" y="14471"/>
                  <a:pt x="16375" y="13172"/>
                </a:cubicBezTo>
                <a:cubicBezTo>
                  <a:pt x="16855" y="12287"/>
                  <a:pt x="17377" y="11410"/>
                  <a:pt x="17584" y="10425"/>
                </a:cubicBezTo>
                <a:cubicBezTo>
                  <a:pt x="17807" y="9291"/>
                  <a:pt x="17592" y="8100"/>
                  <a:pt x="17128" y="7049"/>
                </a:cubicBezTo>
                <a:cubicBezTo>
                  <a:pt x="16665" y="5990"/>
                  <a:pt x="15970" y="5047"/>
                  <a:pt x="15225" y="4170"/>
                </a:cubicBezTo>
                <a:cubicBezTo>
                  <a:pt x="14770" y="3615"/>
                  <a:pt x="14274" y="3086"/>
                  <a:pt x="13736" y="2606"/>
                </a:cubicBezTo>
                <a:cubicBezTo>
                  <a:pt x="12247" y="1274"/>
                  <a:pt x="10410" y="388"/>
                  <a:pt x="8440" y="49"/>
                </a:cubicBezTo>
                <a:cubicBezTo>
                  <a:pt x="8292" y="17"/>
                  <a:pt x="8105" y="0"/>
                  <a:pt x="7893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Itim" panose="00000500000000000000"/>
              <a:ea typeface="Itim" panose="00000500000000000000"/>
              <a:cs typeface="Itim" panose="00000500000000000000"/>
              <a:sym typeface="Itim" panose="00000500000000000000"/>
            </a:endParaRPr>
          </a:p>
        </p:txBody>
      </p:sp>
      <p:sp>
        <p:nvSpPr>
          <p:cNvPr id="26" name="Google Shape;1109;p42"/>
          <p:cNvSpPr txBox="1"/>
          <p:nvPr/>
        </p:nvSpPr>
        <p:spPr>
          <a:xfrm flipH="1">
            <a:off x="2841406" y="1912272"/>
            <a:ext cx="17100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 err="1">
                <a:solidFill>
                  <a:srgbClr val="C00000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Ma</a:t>
            </a:r>
            <a:r>
              <a:rPr lang="en-GB" sz="2500" dirty="0" err="1">
                <a:solidFill>
                  <a:schemeClr val="tx1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du</a:t>
            </a:r>
            <a:r>
              <a:rPr lang="en-GB" sz="2500" dirty="0">
                <a:solidFill>
                  <a:srgbClr val="FFFFFF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 </a:t>
            </a:r>
            <a:endParaRPr sz="2500" dirty="0">
              <a:solidFill>
                <a:srgbClr val="FFFFFF"/>
              </a:solidFill>
              <a:latin typeface="Kirang Haerang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27" name="Google Shape;1097;p42"/>
          <p:cNvSpPr/>
          <p:nvPr/>
        </p:nvSpPr>
        <p:spPr>
          <a:xfrm>
            <a:off x="3270366" y="3086963"/>
            <a:ext cx="1978742" cy="1259989"/>
          </a:xfrm>
          <a:custGeom>
            <a:avLst/>
            <a:gdLst/>
            <a:ahLst/>
            <a:cxnLst/>
            <a:rect l="l" t="t" r="r" b="b"/>
            <a:pathLst>
              <a:path w="18353" h="17207" extrusionOk="0">
                <a:moveTo>
                  <a:pt x="8972" y="0"/>
                </a:moveTo>
                <a:cubicBezTo>
                  <a:pt x="7793" y="0"/>
                  <a:pt x="6460" y="236"/>
                  <a:pt x="4858" y="706"/>
                </a:cubicBezTo>
                <a:lnTo>
                  <a:pt x="5002" y="669"/>
                </a:lnTo>
                <a:lnTo>
                  <a:pt x="5002" y="669"/>
                </a:lnTo>
                <a:cubicBezTo>
                  <a:pt x="3645" y="1033"/>
                  <a:pt x="2467" y="1996"/>
                  <a:pt x="1672" y="3205"/>
                </a:cubicBezTo>
                <a:cubicBezTo>
                  <a:pt x="861" y="4446"/>
                  <a:pt x="431" y="5919"/>
                  <a:pt x="265" y="7408"/>
                </a:cubicBezTo>
                <a:cubicBezTo>
                  <a:pt x="1" y="9816"/>
                  <a:pt x="538" y="12472"/>
                  <a:pt x="2284" y="14077"/>
                </a:cubicBezTo>
                <a:cubicBezTo>
                  <a:pt x="3757" y="15409"/>
                  <a:pt x="5668" y="16684"/>
                  <a:pt x="7588" y="16990"/>
                </a:cubicBezTo>
                <a:cubicBezTo>
                  <a:pt x="8536" y="17141"/>
                  <a:pt x="9644" y="17206"/>
                  <a:pt x="10730" y="17206"/>
                </a:cubicBezTo>
                <a:cubicBezTo>
                  <a:pt x="11065" y="17206"/>
                  <a:pt x="11399" y="17200"/>
                  <a:pt x="11725" y="17188"/>
                </a:cubicBezTo>
                <a:cubicBezTo>
                  <a:pt x="14555" y="17081"/>
                  <a:pt x="17228" y="14690"/>
                  <a:pt x="17724" y="13655"/>
                </a:cubicBezTo>
                <a:cubicBezTo>
                  <a:pt x="18047" y="12993"/>
                  <a:pt x="18146" y="12240"/>
                  <a:pt x="18187" y="11504"/>
                </a:cubicBezTo>
                <a:cubicBezTo>
                  <a:pt x="18353" y="7946"/>
                  <a:pt x="16921" y="4289"/>
                  <a:pt x="14241" y="2080"/>
                </a:cubicBezTo>
                <a:cubicBezTo>
                  <a:pt x="12554" y="691"/>
                  <a:pt x="10989" y="0"/>
                  <a:pt x="8972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Itim" panose="00000500000000000000"/>
              <a:ea typeface="Itim" panose="00000500000000000000"/>
              <a:cs typeface="Itim" panose="00000500000000000000"/>
              <a:sym typeface="Itim" panose="00000500000000000000"/>
            </a:endParaRPr>
          </a:p>
        </p:txBody>
      </p:sp>
      <p:sp>
        <p:nvSpPr>
          <p:cNvPr id="28" name="Google Shape;1109;p42"/>
          <p:cNvSpPr txBox="1"/>
          <p:nvPr/>
        </p:nvSpPr>
        <p:spPr>
          <a:xfrm flipH="1">
            <a:off x="3410430" y="3474370"/>
            <a:ext cx="17100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>
                <a:solidFill>
                  <a:srgbClr val="C00000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Mo</a:t>
            </a:r>
            <a:r>
              <a:rPr lang="en-GB" sz="2500" dirty="0">
                <a:solidFill>
                  <a:schemeClr val="tx1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tor</a:t>
            </a:r>
            <a:r>
              <a:rPr lang="en-GB" sz="2500" dirty="0">
                <a:solidFill>
                  <a:srgbClr val="FFFFFF"/>
                </a:solidFill>
                <a:latin typeface="Kirang Haerang"/>
                <a:ea typeface="Kirang Haerang"/>
                <a:cs typeface="Kirang Haerang"/>
                <a:sym typeface="Kirang Haerang"/>
              </a:rPr>
              <a:t> </a:t>
            </a:r>
            <a:endParaRPr sz="2500" dirty="0">
              <a:solidFill>
                <a:srgbClr val="FFFFFF"/>
              </a:solidFill>
              <a:latin typeface="Kirang Haerang"/>
              <a:ea typeface="Kirang Haerang"/>
              <a:cs typeface="Kirang Haerang"/>
              <a:sym typeface="Kirang Haerang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6435" y="233341"/>
            <a:ext cx="7915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Contoh</a:t>
            </a:r>
            <a:r>
              <a:rPr lang="en-US" sz="2400" dirty="0"/>
              <a:t> kata lain yang </a:t>
            </a:r>
            <a:r>
              <a:rPr lang="en-US" sz="2400" dirty="0" err="1"/>
              <a:t>diawali</a:t>
            </a:r>
            <a:r>
              <a:rPr lang="en-US" sz="2400" dirty="0"/>
              <a:t> </a:t>
            </a:r>
            <a:r>
              <a:rPr lang="en-US" sz="2400" i="1" dirty="0">
                <a:solidFill>
                  <a:srgbClr val="C00000"/>
                </a:solidFill>
              </a:rPr>
              <a:t>ma-, mi-, mu-, me-,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i="1" dirty="0" err="1">
                <a:solidFill>
                  <a:srgbClr val="C00000"/>
                </a:solidFill>
              </a:rPr>
              <a:t>mo</a:t>
            </a:r>
            <a:r>
              <a:rPr lang="en-US" sz="2400" i="1" dirty="0">
                <a:solidFill>
                  <a:srgbClr val="C00000"/>
                </a:solidFill>
              </a:rPr>
              <a:t>-</a:t>
            </a:r>
            <a:r>
              <a:rPr lang="en-US" sz="2400" i="1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71069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6"/>
          <p:cNvSpPr txBox="1"/>
          <p:nvPr/>
        </p:nvSpPr>
        <p:spPr>
          <a:xfrm>
            <a:off x="2138111" y="305410"/>
            <a:ext cx="5715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Sekarang</a:t>
            </a:r>
            <a:r>
              <a:rPr lang="en-US" sz="2200" dirty="0"/>
              <a:t>, </a:t>
            </a:r>
            <a:r>
              <a:rPr lang="en-US" sz="2200" dirty="0" err="1"/>
              <a:t>tulislah</a:t>
            </a:r>
            <a:r>
              <a:rPr lang="en-US" sz="2200" dirty="0"/>
              <a:t> kata-kata</a:t>
            </a:r>
          </a:p>
          <a:p>
            <a:r>
              <a:rPr lang="en-US" sz="2200" dirty="0">
                <a:sym typeface="+mn-ea"/>
              </a:rPr>
              <a:t>yang </a:t>
            </a:r>
            <a:r>
              <a:rPr lang="en-US" sz="2200" dirty="0" err="1">
                <a:sym typeface="+mn-ea"/>
              </a:rPr>
              <a:t>diawali</a:t>
            </a:r>
            <a:r>
              <a:rPr lang="en-US" sz="2200" dirty="0">
                <a:sym typeface="+mn-ea"/>
              </a:rPr>
              <a:t> </a:t>
            </a:r>
            <a:r>
              <a:rPr lang="en-US" sz="2200" i="1" dirty="0">
                <a:solidFill>
                  <a:srgbClr val="C00000"/>
                </a:solidFill>
                <a:sym typeface="+mn-ea"/>
              </a:rPr>
              <a:t>ma</a:t>
            </a:r>
            <a:r>
              <a:rPr lang="en-US" sz="22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-, mi-, mu-, me-,</a:t>
            </a:r>
            <a:r>
              <a:rPr lang="en-US" sz="220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+mn-ea"/>
              </a:rPr>
              <a:t>dan </a:t>
            </a:r>
            <a:r>
              <a:rPr lang="en-US" sz="22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mo-</a:t>
            </a:r>
            <a:r>
              <a:rPr lang="en-US" sz="22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+mn-ea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3"/>
          <a:stretch/>
        </p:blipFill>
        <p:spPr>
          <a:xfrm>
            <a:off x="3962400" y="1415022"/>
            <a:ext cx="4495800" cy="1349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7"/>
          <a:stretch/>
        </p:blipFill>
        <p:spPr>
          <a:xfrm>
            <a:off x="3886200" y="2952750"/>
            <a:ext cx="4648200" cy="13496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44526" y="1123950"/>
            <a:ext cx="2082371" cy="3568311"/>
            <a:chOff x="3798578" y="626501"/>
            <a:chExt cx="2250083" cy="3850863"/>
          </a:xfrm>
        </p:grpSpPr>
        <p:sp>
          <p:nvSpPr>
            <p:cNvPr id="6" name="Oval 5"/>
            <p:cNvSpPr/>
            <p:nvPr/>
          </p:nvSpPr>
          <p:spPr>
            <a:xfrm>
              <a:off x="3798578" y="3912799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altLang="id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Picture 6" descr="E:\ELISA\PPT ESPS\ibu guru.png"/>
            <p:cNvPicPr>
              <a:picLocks noChangeAspect="1"/>
            </p:cNvPicPr>
            <p:nvPr/>
          </p:nvPicPr>
          <p:blipFill>
            <a:blip r:embed="rId3"/>
            <a:srcRect l="24471" t="6506" r="25594"/>
            <a:stretch>
              <a:fillRect/>
            </a:stretch>
          </p:blipFill>
          <p:spPr>
            <a:xfrm flipH="1">
              <a:off x="4127926" y="626501"/>
              <a:ext cx="1920735" cy="365305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1004"/>
            <a:ext cx="7543800" cy="6965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5558" y="296146"/>
            <a:ext cx="71628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Kata yang Diawali </a:t>
            </a:r>
            <a:r>
              <a:rPr lang="en-US" sz="2800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ga-, gi-, gu-, ge-, 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dan </a:t>
            </a:r>
            <a:r>
              <a:rPr lang="en-US" sz="2800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go-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66800" y="1123950"/>
            <a:ext cx="675703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/>
              <a:t>Berikut</a:t>
            </a:r>
            <a:r>
              <a:rPr lang="en-US" sz="2100" dirty="0"/>
              <a:t> kata-kata yang </a:t>
            </a:r>
            <a:r>
              <a:rPr lang="en-US" sz="2100" dirty="0" err="1"/>
              <a:t>diawali</a:t>
            </a:r>
            <a:r>
              <a:rPr lang="en-US" sz="2100" dirty="0"/>
              <a:t> </a:t>
            </a:r>
            <a:r>
              <a:rPr lang="en-US" sz="2100" dirty="0" err="1">
                <a:solidFill>
                  <a:srgbClr val="C00000"/>
                </a:solidFill>
              </a:rPr>
              <a:t>g</a:t>
            </a:r>
            <a:r>
              <a:rPr lang="en-US" sz="2100" i="1" dirty="0" err="1">
                <a:solidFill>
                  <a:srgbClr val="C00000"/>
                </a:solidFill>
              </a:rPr>
              <a:t>a</a:t>
            </a:r>
            <a:r>
              <a:rPr lang="en-US" sz="21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-, gi-, gu-, ge-,</a:t>
            </a:r>
            <a:r>
              <a:rPr lang="en-US" sz="210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sz="210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+mn-ea"/>
              </a:rPr>
              <a:t>dan </a:t>
            </a:r>
            <a:r>
              <a:rPr lang="en-US" sz="21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go-</a:t>
            </a:r>
            <a:r>
              <a:rPr lang="en-US" sz="2100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+mn-ea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19190" y="2046469"/>
            <a:ext cx="1334135" cy="3930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</a:rPr>
              <a:t>ga</a:t>
            </a:r>
            <a:r>
              <a:rPr lang="en-US" sz="2000" dirty="0" err="1">
                <a:solidFill>
                  <a:schemeClr val="tx1"/>
                </a:solidFill>
              </a:rPr>
              <a:t>yung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15325" y="2047476"/>
            <a:ext cx="1334135" cy="3930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C00000"/>
                </a:solidFill>
              </a:rPr>
              <a:t>gi</a:t>
            </a:r>
            <a:r>
              <a:rPr lang="en-US" sz="2000">
                <a:solidFill>
                  <a:schemeClr val="tx1"/>
                </a:solidFill>
              </a:rPr>
              <a:t>tar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23865" y="2058534"/>
            <a:ext cx="1334135" cy="3930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</a:rPr>
              <a:t>gu</a:t>
            </a:r>
            <a:r>
              <a:rPr lang="en-US" sz="2000" dirty="0" err="1">
                <a:solidFill>
                  <a:schemeClr val="tx1"/>
                </a:solidFill>
              </a:rPr>
              <a:t>nung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19190" y="2492611"/>
            <a:ext cx="1334135" cy="3930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ga-yung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27730" y="2493618"/>
            <a:ext cx="1334135" cy="3930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gi</a:t>
            </a:r>
            <a:r>
              <a:rPr lang="en-US" sz="2000" dirty="0">
                <a:solidFill>
                  <a:schemeClr val="tx1"/>
                </a:solidFill>
              </a:rPr>
              <a:t>-tar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523865" y="2504676"/>
            <a:ext cx="1334135" cy="3930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gu-nung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010400" y="992741"/>
            <a:ext cx="2057400" cy="3563077"/>
            <a:chOff x="3601351" y="544266"/>
            <a:chExt cx="2223101" cy="3845214"/>
          </a:xfrm>
        </p:grpSpPr>
        <p:sp>
          <p:nvSpPr>
            <p:cNvPr id="16" name="Oval 15"/>
            <p:cNvSpPr/>
            <p:nvPr/>
          </p:nvSpPr>
          <p:spPr>
            <a:xfrm>
              <a:off x="4038600" y="3824915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altLang="id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E:\ELISA\PPT ESPS\ibu guru.png"/>
            <p:cNvPicPr>
              <a:picLocks noChangeAspect="1"/>
            </p:cNvPicPr>
            <p:nvPr/>
          </p:nvPicPr>
          <p:blipFill>
            <a:blip r:embed="rId5"/>
            <a:srcRect l="24471" t="6506" r="25594"/>
            <a:stretch>
              <a:fillRect/>
            </a:stretch>
          </p:blipFill>
          <p:spPr>
            <a:xfrm>
              <a:off x="3601351" y="544266"/>
              <a:ext cx="1920735" cy="365305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" name="Rounded Rectangle 17"/>
          <p:cNvSpPr/>
          <p:nvPr/>
        </p:nvSpPr>
        <p:spPr>
          <a:xfrm>
            <a:off x="2286000" y="3103989"/>
            <a:ext cx="1334135" cy="393065"/>
          </a:xfrm>
          <a:prstGeom prst="roundRect">
            <a:avLst/>
          </a:prstGeom>
          <a:solidFill>
            <a:srgbClr val="C9C01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</a:rPr>
              <a:t>ge</a:t>
            </a:r>
            <a:r>
              <a:rPr lang="en-US" sz="2000" dirty="0" err="1">
                <a:solidFill>
                  <a:schemeClr val="tx1"/>
                </a:solidFill>
              </a:rPr>
              <a:t>rak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534535" y="3103988"/>
            <a:ext cx="1334135" cy="393065"/>
          </a:xfrm>
          <a:prstGeom prst="round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C00000"/>
                </a:solidFill>
              </a:rPr>
              <a:t>go</a:t>
            </a:r>
            <a:r>
              <a:rPr lang="en-US" sz="2000">
                <a:solidFill>
                  <a:schemeClr val="tx1"/>
                </a:solidFill>
              </a:rPr>
              <a:t>tong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286000" y="3544678"/>
            <a:ext cx="1334135" cy="393065"/>
          </a:xfrm>
          <a:prstGeom prst="roundRect">
            <a:avLst/>
          </a:prstGeom>
          <a:solidFill>
            <a:srgbClr val="C9C01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ge-rak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534786" y="3550285"/>
            <a:ext cx="1334135" cy="393065"/>
          </a:xfrm>
          <a:prstGeom prst="round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go-tong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4" grpId="0" build="p" animBg="1"/>
      <p:bldP spid="2" grpId="0" build="p" animBg="1"/>
      <p:bldP spid="8" grpId="0" build="p" animBg="1"/>
      <p:bldP spid="11" grpId="0" build="p" animBg="1"/>
      <p:bldP spid="12" grpId="0" build="p" animBg="1"/>
      <p:bldP spid="13" grpId="0" build="p" animBg="1"/>
      <p:bldP spid="18" grpId="0" build="p" animBg="1"/>
      <p:bldP spid="19" grpId="0" build="p" animBg="1"/>
      <p:bldP spid="20" grpId="0" build="p" animBg="1"/>
      <p:bldP spid="21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6"/>
          <p:cNvSpPr txBox="1"/>
          <p:nvPr/>
        </p:nvSpPr>
        <p:spPr>
          <a:xfrm>
            <a:off x="685800" y="666750"/>
            <a:ext cx="4953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/>
              <a:t>Sekarang</a:t>
            </a:r>
            <a:r>
              <a:rPr lang="en-US" sz="2200" b="1" dirty="0"/>
              <a:t>, </a:t>
            </a:r>
            <a:r>
              <a:rPr lang="en-US" sz="2200" b="1" dirty="0" err="1"/>
              <a:t>tulislah</a:t>
            </a:r>
            <a:r>
              <a:rPr lang="en-US" sz="2200" b="1" dirty="0"/>
              <a:t> kata-kata </a:t>
            </a:r>
            <a:r>
              <a:rPr lang="en-US" sz="2200" b="1" dirty="0">
                <a:sym typeface="+mn-ea"/>
              </a:rPr>
              <a:t>yang </a:t>
            </a:r>
            <a:r>
              <a:rPr lang="en-US" sz="2200" b="1" dirty="0" err="1">
                <a:sym typeface="+mn-ea"/>
              </a:rPr>
              <a:t>diawali</a:t>
            </a:r>
            <a:r>
              <a:rPr lang="en-US" sz="2200" b="1" dirty="0">
                <a:sym typeface="+mn-ea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sym typeface="+mn-ea"/>
              </a:rPr>
              <a:t>ga</a:t>
            </a:r>
            <a:r>
              <a:rPr lang="en-US" sz="22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-, gi-, gu-, ge-,</a:t>
            </a:r>
            <a:r>
              <a:rPr lang="en-US" sz="22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+mn-ea"/>
              </a:rPr>
              <a:t>dan </a:t>
            </a:r>
            <a:r>
              <a:rPr lang="en-US" sz="22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go-</a:t>
            </a:r>
            <a:r>
              <a:rPr lang="en-US" sz="2200" b="1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+mn-ea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>
          <a:xfrm>
            <a:off x="152400" y="1657350"/>
            <a:ext cx="4800600" cy="1760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/>
          <a:stretch/>
        </p:blipFill>
        <p:spPr>
          <a:xfrm>
            <a:off x="4495800" y="1657350"/>
            <a:ext cx="3886200" cy="17600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162" y="1744682"/>
            <a:ext cx="2336862" cy="369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ame 2"/>
          <p:cNvSpPr/>
          <p:nvPr/>
        </p:nvSpPr>
        <p:spPr>
          <a:xfrm>
            <a:off x="2336862" y="1744682"/>
            <a:ext cx="6578538" cy="2808267"/>
          </a:xfrm>
          <a:prstGeom prst="frame">
            <a:avLst>
              <a:gd name="adj1" fmla="val 4250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40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1" y="2038350"/>
            <a:ext cx="6289158" cy="96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Bacalah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dengarkan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saksama</a:t>
            </a:r>
            <a:r>
              <a:rPr lang="en-US" sz="2400" dirty="0"/>
              <a:t>.</a:t>
            </a:r>
          </a:p>
          <a:p>
            <a:pPr marL="342900" indent="-34290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Catatlah</a:t>
            </a:r>
            <a:r>
              <a:rPr lang="en-US" sz="2400" dirty="0"/>
              <a:t> </a:t>
            </a:r>
            <a:r>
              <a:rPr lang="en-US" sz="2400" dirty="0" err="1"/>
              <a:t>hal-hal</a:t>
            </a:r>
            <a:r>
              <a:rPr lang="en-US" sz="2400" dirty="0"/>
              <a:t> </a:t>
            </a:r>
            <a:r>
              <a:rPr lang="en-US" sz="2400" dirty="0" err="1"/>
              <a:t>penting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8401" y="2991968"/>
            <a:ext cx="5837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Ceritakan</a:t>
            </a:r>
            <a:r>
              <a:rPr lang="en-US" sz="2400" dirty="0"/>
              <a:t> </a:t>
            </a:r>
            <a:r>
              <a:rPr lang="en-US" sz="2400" dirty="0" err="1"/>
              <a:t>kembali</a:t>
            </a:r>
            <a:r>
              <a:rPr lang="en-US" sz="2400" dirty="0"/>
              <a:t> </a:t>
            </a:r>
            <a:r>
              <a:rPr lang="en-US" sz="2400" dirty="0" err="1"/>
              <a:t>isi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kata-</a:t>
            </a:r>
            <a:r>
              <a:rPr lang="en-US" sz="2400" dirty="0" err="1"/>
              <a:t>katamu</a:t>
            </a:r>
            <a:r>
              <a:rPr lang="en-US" sz="2400" dirty="0"/>
              <a:t> </a:t>
            </a:r>
            <a:r>
              <a:rPr lang="en-US" sz="2400" dirty="0" err="1"/>
              <a:t>sendiri</a:t>
            </a:r>
            <a:r>
              <a:rPr lang="en-US" sz="24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57150"/>
            <a:ext cx="6019799" cy="10306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3400" y="59097"/>
            <a:ext cx="5181600" cy="1038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4"/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enceritakan Kembali isi Teks dengan Runtut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1174283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langkah-langkah</a:t>
            </a:r>
            <a:r>
              <a:rPr lang="en-US" sz="2400" dirty="0"/>
              <a:t> </a:t>
            </a:r>
            <a:r>
              <a:rPr lang="en-US" sz="2400" dirty="0" err="1"/>
              <a:t>menceritakan</a:t>
            </a:r>
            <a:r>
              <a:rPr lang="en-US" sz="2400" dirty="0"/>
              <a:t> </a:t>
            </a:r>
            <a:r>
              <a:rPr lang="en-US" sz="2400" dirty="0" err="1"/>
              <a:t>kembali</a:t>
            </a:r>
            <a:r>
              <a:rPr lang="en-US" sz="2400" dirty="0"/>
              <a:t> </a:t>
            </a:r>
            <a:r>
              <a:rPr lang="en-US" sz="2400" dirty="0" err="1"/>
              <a:t>isi</a:t>
            </a:r>
            <a:r>
              <a:rPr lang="en-US" sz="2400" dirty="0"/>
              <a:t> </a:t>
            </a:r>
            <a:r>
              <a:rPr lang="en-US" sz="2400" dirty="0" err="1"/>
              <a:t>teks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runtut</a:t>
            </a:r>
            <a:r>
              <a:rPr lang="en-US" sz="2400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62250" y="3712381"/>
            <a:ext cx="442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</a:rPr>
              <a:t>Gunakan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bantuan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catatanmu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tadi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7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/>
      <p:bldP spid="6" grpId="0" build="p"/>
      <p:bldP spid="8" grpId="0"/>
      <p:bldP spid="9" grpId="0"/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/>
        </p:nvSpPr>
        <p:spPr>
          <a:xfrm rot="3600000">
            <a:off x="3118103" y="1740269"/>
            <a:ext cx="451341" cy="389087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:\Users\Lenovo\Downloads\Bab 4 JPG\1a anak menang lomba shutterstock_1479881894.jpg1a anak menang lomba shutterstock_147988189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4514533" y="0"/>
            <a:ext cx="5448935" cy="5143500"/>
          </a:xfrm>
          <a:prstGeom prst="flowChartInputOutpu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/>
          <p:nvPr/>
        </p:nvGrpSpPr>
        <p:grpSpPr bwMode="auto">
          <a:xfrm>
            <a:off x="304800" y="139064"/>
            <a:ext cx="3657600" cy="1060669"/>
            <a:chOff x="457199" y="-126500"/>
            <a:chExt cx="3657444" cy="1060310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9" y="287698"/>
              <a:ext cx="3657444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id-ID" sz="3600" b="1" dirty="0">
                  <a:ln w="0"/>
                  <a:latin typeface="+mj-lt"/>
                  <a:cs typeface="Arial" panose="020B0604020202020204" pitchFamily="34" charset="0"/>
                </a:rPr>
                <a:t>AKU PASTI BISA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48992" cy="521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BAB 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7161" y="1733550"/>
            <a:ext cx="4491039" cy="3026390"/>
            <a:chOff x="157161" y="1733550"/>
            <a:chExt cx="4491039" cy="3026390"/>
          </a:xfrm>
        </p:grpSpPr>
        <p:sp>
          <p:nvSpPr>
            <p:cNvPr id="4" name="Rectangle 3"/>
            <p:cNvSpPr/>
            <p:nvPr/>
          </p:nvSpPr>
          <p:spPr>
            <a:xfrm>
              <a:off x="157161" y="1846521"/>
              <a:ext cx="3119439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65704" y="2266950"/>
              <a:ext cx="4482496" cy="249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menyebutkan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nama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gerakan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dalam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cerita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menirukan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gerakan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dalam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cerita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menyebutkan</a:t>
              </a:r>
              <a:r>
                <a:rPr lang="en-US" altLang="id-ID" sz="1200" dirty="0">
                  <a:latin typeface="+mj-lt"/>
                </a:rPr>
                <a:t> kata yang </a:t>
              </a:r>
              <a:r>
                <a:rPr lang="en-US" altLang="id-ID" sz="1200" dirty="0" err="1">
                  <a:latin typeface="+mj-lt"/>
                </a:rPr>
                <a:t>diawali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suku</a:t>
              </a:r>
              <a:r>
                <a:rPr lang="en-US" altLang="id-ID" sz="1200" dirty="0">
                  <a:latin typeface="+mj-lt"/>
                </a:rPr>
                <a:t> kata </a:t>
              </a:r>
              <a:r>
                <a:rPr lang="en-US" altLang="id-ID" sz="1200" i="1" dirty="0">
                  <a:latin typeface="+mj-lt"/>
                </a:rPr>
                <a:t>ma-, mi-, mu-, me-, </a:t>
              </a:r>
              <a:r>
                <a:rPr lang="en-US" altLang="id-ID" sz="1200" dirty="0" err="1">
                  <a:latin typeface="+mj-lt"/>
                </a:rPr>
                <a:t>dan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i="1" dirty="0" err="1">
                  <a:latin typeface="+mj-lt"/>
                </a:rPr>
                <a:t>mo</a:t>
              </a:r>
              <a:r>
                <a:rPr lang="en-US" altLang="id-ID" sz="1200" i="1" dirty="0">
                  <a:latin typeface="+mj-lt"/>
                </a:rPr>
                <a:t>-;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menuliskan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>
                  <a:latin typeface="+mj-lt"/>
                  <a:sym typeface="+mn-ea"/>
                </a:rPr>
                <a:t>kata yang </a:t>
              </a:r>
              <a:r>
                <a:rPr lang="en-US" altLang="id-ID" sz="1200" dirty="0" err="1">
                  <a:latin typeface="+mj-lt"/>
                  <a:sym typeface="+mn-ea"/>
                </a:rPr>
                <a:t>diawali</a:t>
              </a:r>
              <a:r>
                <a:rPr lang="en-US" altLang="id-ID" sz="1200" dirty="0">
                  <a:latin typeface="+mj-lt"/>
                  <a:sym typeface="+mn-ea"/>
                </a:rPr>
                <a:t> </a:t>
              </a:r>
              <a:r>
                <a:rPr lang="en-US" altLang="id-ID" sz="1200" dirty="0" err="1">
                  <a:latin typeface="+mj-lt"/>
                  <a:sym typeface="+mn-ea"/>
                </a:rPr>
                <a:t>suku</a:t>
              </a:r>
              <a:r>
                <a:rPr lang="en-US" altLang="id-ID" sz="1200" dirty="0">
                  <a:latin typeface="+mj-lt"/>
                  <a:sym typeface="+mn-ea"/>
                </a:rPr>
                <a:t> kata </a:t>
              </a:r>
              <a:r>
                <a:rPr lang="en-US" altLang="id-ID" sz="1200" i="1" dirty="0">
                  <a:latin typeface="+mj-lt"/>
                  <a:sym typeface="+mn-ea"/>
                </a:rPr>
                <a:t>ma-, mi-, mu-, me-,     </a:t>
              </a:r>
              <a:r>
                <a:rPr lang="en-US" altLang="id-ID" sz="1200" dirty="0" err="1">
                  <a:latin typeface="+mj-lt"/>
                  <a:sym typeface="+mn-ea"/>
                </a:rPr>
                <a:t>dan</a:t>
              </a:r>
              <a:r>
                <a:rPr lang="en-US" altLang="id-ID" sz="1200" dirty="0">
                  <a:latin typeface="+mj-lt"/>
                  <a:sym typeface="+mn-ea"/>
                </a:rPr>
                <a:t> </a:t>
              </a:r>
              <a:r>
                <a:rPr lang="en-US" altLang="id-ID" sz="1200" i="1" dirty="0" err="1">
                  <a:latin typeface="+mj-lt"/>
                  <a:sym typeface="+mn-ea"/>
                </a:rPr>
                <a:t>mo</a:t>
              </a:r>
              <a:r>
                <a:rPr lang="en-US" altLang="id-ID" sz="1200" i="1" dirty="0">
                  <a:latin typeface="+mj-lt"/>
                  <a:sym typeface="+mn-ea"/>
                </a:rPr>
                <a:t>-;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  <a:sym typeface="+mn-ea"/>
                </a:rPr>
                <a:t>menyebutkan</a:t>
              </a:r>
              <a:r>
                <a:rPr lang="en-US" altLang="id-ID" sz="1200" dirty="0">
                  <a:latin typeface="+mj-lt"/>
                  <a:sym typeface="+mn-ea"/>
                </a:rPr>
                <a:t> kata yang </a:t>
              </a:r>
              <a:r>
                <a:rPr lang="en-US" altLang="id-ID" sz="1200" dirty="0" err="1">
                  <a:latin typeface="+mj-lt"/>
                  <a:sym typeface="+mn-ea"/>
                </a:rPr>
                <a:t>diawali</a:t>
              </a:r>
              <a:r>
                <a:rPr lang="en-US" altLang="id-ID" sz="1200" dirty="0">
                  <a:latin typeface="+mj-lt"/>
                  <a:sym typeface="+mn-ea"/>
                </a:rPr>
                <a:t> </a:t>
              </a:r>
              <a:r>
                <a:rPr lang="en-US" altLang="id-ID" sz="1200" dirty="0" err="1">
                  <a:latin typeface="+mj-lt"/>
                  <a:sym typeface="+mn-ea"/>
                </a:rPr>
                <a:t>suku</a:t>
              </a:r>
              <a:r>
                <a:rPr lang="en-US" altLang="id-ID" sz="1200" dirty="0">
                  <a:latin typeface="+mj-lt"/>
                  <a:sym typeface="+mn-ea"/>
                </a:rPr>
                <a:t> kata </a:t>
              </a:r>
              <a:r>
                <a:rPr lang="en-US" altLang="id-ID" sz="1200" i="1" dirty="0" err="1">
                  <a:latin typeface="+mj-lt"/>
                  <a:sym typeface="+mn-ea"/>
                </a:rPr>
                <a:t>ga</a:t>
              </a:r>
              <a:r>
                <a:rPr lang="en-US" altLang="id-ID" sz="1200" i="1" dirty="0">
                  <a:latin typeface="+mj-lt"/>
                  <a:sym typeface="+mn-ea"/>
                </a:rPr>
                <a:t>-, </a:t>
              </a:r>
              <a:r>
                <a:rPr lang="en-US" altLang="id-ID" sz="1200" i="1" dirty="0" err="1">
                  <a:latin typeface="+mj-lt"/>
                  <a:sym typeface="+mn-ea"/>
                </a:rPr>
                <a:t>gi</a:t>
              </a:r>
              <a:r>
                <a:rPr lang="en-US" altLang="id-ID" sz="1200" i="1" dirty="0">
                  <a:latin typeface="+mj-lt"/>
                  <a:sym typeface="+mn-ea"/>
                </a:rPr>
                <a:t>-, </a:t>
              </a:r>
              <a:r>
                <a:rPr lang="en-US" altLang="id-ID" sz="1200" i="1" dirty="0" err="1">
                  <a:latin typeface="+mj-lt"/>
                  <a:sym typeface="+mn-ea"/>
                </a:rPr>
                <a:t>gu</a:t>
              </a:r>
              <a:r>
                <a:rPr lang="en-US" altLang="id-ID" sz="1200" i="1" dirty="0">
                  <a:latin typeface="+mj-lt"/>
                  <a:sym typeface="+mn-ea"/>
                </a:rPr>
                <a:t>-, </a:t>
              </a:r>
              <a:r>
                <a:rPr lang="en-US" altLang="id-ID" sz="1200" i="1" dirty="0" err="1">
                  <a:latin typeface="+mj-lt"/>
                  <a:sym typeface="+mn-ea"/>
                </a:rPr>
                <a:t>ge</a:t>
              </a:r>
              <a:r>
                <a:rPr lang="en-US" altLang="id-ID" sz="1200" i="1" dirty="0">
                  <a:latin typeface="+mj-lt"/>
                  <a:sym typeface="+mn-ea"/>
                </a:rPr>
                <a:t>-,     </a:t>
              </a:r>
              <a:r>
                <a:rPr lang="en-US" altLang="id-ID" sz="1200" dirty="0" err="1">
                  <a:latin typeface="+mj-lt"/>
                  <a:sym typeface="+mn-ea"/>
                </a:rPr>
                <a:t>dan</a:t>
              </a:r>
              <a:r>
                <a:rPr lang="en-US" altLang="id-ID" sz="1200" dirty="0">
                  <a:latin typeface="+mj-lt"/>
                  <a:sym typeface="+mn-ea"/>
                </a:rPr>
                <a:t> </a:t>
              </a:r>
              <a:r>
                <a:rPr lang="en-US" altLang="id-ID" sz="1200" i="1" dirty="0">
                  <a:latin typeface="+mj-lt"/>
                  <a:sym typeface="+mn-ea"/>
                </a:rPr>
                <a:t>go-;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/>
                <a:t>menuliskan</a:t>
              </a:r>
              <a:r>
                <a:rPr lang="en-US" altLang="id-ID" sz="1200" dirty="0"/>
                <a:t> </a:t>
              </a:r>
              <a:r>
                <a:rPr lang="en-US" altLang="id-ID" sz="1200" dirty="0">
                  <a:sym typeface="+mn-ea"/>
                </a:rPr>
                <a:t>kata yang </a:t>
              </a:r>
              <a:r>
                <a:rPr lang="en-US" altLang="id-ID" sz="1200" dirty="0" err="1">
                  <a:sym typeface="+mn-ea"/>
                </a:rPr>
                <a:t>diawali</a:t>
              </a:r>
              <a:r>
                <a:rPr lang="en-US" altLang="id-ID" sz="1200" dirty="0">
                  <a:sym typeface="+mn-ea"/>
                </a:rPr>
                <a:t> </a:t>
              </a:r>
              <a:r>
                <a:rPr lang="en-US" altLang="id-ID" sz="1200" dirty="0" err="1">
                  <a:sym typeface="+mn-ea"/>
                </a:rPr>
                <a:t>suku</a:t>
              </a:r>
              <a:r>
                <a:rPr lang="en-US" altLang="id-ID" sz="1200" dirty="0">
                  <a:sym typeface="+mn-ea"/>
                </a:rPr>
                <a:t> kata </a:t>
              </a:r>
              <a:r>
                <a:rPr lang="en-US" altLang="id-ID" sz="1200" i="1" dirty="0" err="1">
                  <a:sym typeface="+mn-ea"/>
                </a:rPr>
                <a:t>ga</a:t>
              </a:r>
              <a:r>
                <a:rPr lang="en-US" altLang="id-ID" sz="1200" i="1" dirty="0">
                  <a:sym typeface="+mn-ea"/>
                </a:rPr>
                <a:t>-, </a:t>
              </a:r>
              <a:r>
                <a:rPr lang="en-US" altLang="id-ID" sz="1200" i="1" dirty="0" err="1">
                  <a:sym typeface="+mn-ea"/>
                </a:rPr>
                <a:t>gi</a:t>
              </a:r>
              <a:r>
                <a:rPr lang="en-US" altLang="id-ID" sz="1200" i="1" dirty="0">
                  <a:sym typeface="+mn-ea"/>
                </a:rPr>
                <a:t>-, </a:t>
              </a:r>
              <a:r>
                <a:rPr lang="en-US" altLang="id-ID" sz="1200" i="1" dirty="0" err="1">
                  <a:sym typeface="+mn-ea"/>
                </a:rPr>
                <a:t>gu</a:t>
              </a:r>
              <a:r>
                <a:rPr lang="en-US" altLang="id-ID" sz="1200" i="1" dirty="0">
                  <a:sym typeface="+mn-ea"/>
                </a:rPr>
                <a:t>-, </a:t>
              </a:r>
              <a:r>
                <a:rPr lang="en-US" altLang="id-ID" sz="1200" i="1" dirty="0" err="1">
                  <a:sym typeface="+mn-ea"/>
                </a:rPr>
                <a:t>ge</a:t>
              </a:r>
              <a:r>
                <a:rPr lang="en-US" altLang="id-ID" sz="1200" i="1" dirty="0">
                  <a:sym typeface="+mn-ea"/>
                </a:rPr>
                <a:t>-, </a:t>
              </a:r>
              <a:r>
                <a:rPr lang="en-US" altLang="id-ID" sz="1200" dirty="0" err="1">
                  <a:sym typeface="+mn-ea"/>
                </a:rPr>
                <a:t>dan</a:t>
              </a:r>
              <a:r>
                <a:rPr lang="en-US" altLang="id-ID" sz="1200" dirty="0">
                  <a:sym typeface="+mn-ea"/>
                </a:rPr>
                <a:t> </a:t>
              </a:r>
              <a:r>
                <a:rPr lang="en-US" altLang="id-ID" sz="1200" i="1" dirty="0">
                  <a:sym typeface="+mn-ea"/>
                </a:rPr>
                <a:t>go-;</a:t>
              </a:r>
              <a:endParaRPr lang="en-US" altLang="id-ID" sz="1200" i="1" dirty="0">
                <a:latin typeface="+mj-lt"/>
                <a:sym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menjelaskan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cara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menceritakan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kembali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teks</a:t>
              </a:r>
              <a:r>
                <a:rPr lang="en-US" altLang="id-ID" sz="1200" dirty="0">
                  <a:latin typeface="+mj-lt"/>
                </a:rPr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sz="1200" dirty="0" err="1">
                  <a:latin typeface="+mj-lt"/>
                </a:rPr>
                <a:t>menceritakan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kembali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teks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dengan</a:t>
              </a:r>
              <a:r>
                <a:rPr lang="en-US" altLang="id-ID" sz="1200" dirty="0">
                  <a:latin typeface="+mj-lt"/>
                </a:rPr>
                <a:t> </a:t>
              </a:r>
              <a:r>
                <a:rPr lang="en-US" altLang="id-ID" sz="1200" dirty="0" err="1">
                  <a:latin typeface="+mj-lt"/>
                </a:rPr>
                <a:t>runtut</a:t>
              </a:r>
              <a:r>
                <a:rPr lang="en-US" altLang="id-ID" sz="1200" dirty="0">
                  <a:latin typeface="+mj-lt"/>
                </a:rPr>
                <a:t>.</a:t>
              </a:r>
              <a:endParaRPr lang="en-US" altLang="id-ID" sz="1200" i="1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id-ID" sz="12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id-ID" sz="1200" dirty="0">
                <a:latin typeface="+mj-lt"/>
              </a:endParaRPr>
            </a:p>
          </p:txBody>
        </p:sp>
      </p:grp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06" y="1761664"/>
            <a:ext cx="1007047" cy="2257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876346"/>
            <a:ext cx="1580562" cy="247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66" y="1876346"/>
            <a:ext cx="1261543" cy="2066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6361"/>
            <a:ext cx="6833235" cy="563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40"/>
            <a:ext cx="6309995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Menirukan Gerakan dalam Cerita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90600" y="971550"/>
            <a:ext cx="6477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Perhatikan</a:t>
            </a:r>
            <a:r>
              <a:rPr lang="en-US" sz="2000" dirty="0"/>
              <a:t> </a:t>
            </a:r>
            <a:r>
              <a:rPr lang="en-US" sz="2000" dirty="0" err="1"/>
              <a:t>gerakan-gerakan</a:t>
            </a:r>
            <a:r>
              <a:rPr lang="en-US" sz="2000" dirty="0"/>
              <a:t> </a:t>
            </a:r>
            <a:r>
              <a:rPr lang="en-US" sz="2000" dirty="0" err="1"/>
              <a:t>berikut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 err="1"/>
              <a:t>Sebutkan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</a:t>
            </a:r>
            <a:r>
              <a:rPr lang="en-US" sz="2000" dirty="0" err="1"/>
              <a:t>gerakan-gerakan</a:t>
            </a:r>
            <a:r>
              <a:rPr lang="en-US" sz="2000" dirty="0"/>
              <a:t> </a:t>
            </a:r>
            <a:r>
              <a:rPr lang="en-US" sz="2000" dirty="0" err="1"/>
              <a:t>tersebut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tirukan</a:t>
            </a:r>
            <a:r>
              <a:rPr lang="en-US" sz="2000" dirty="0"/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8200" y="4019550"/>
            <a:ext cx="1524000" cy="381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jalan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33800" y="4019550"/>
            <a:ext cx="1524000" cy="381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lompat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29400" y="4019550"/>
            <a:ext cx="1524000" cy="381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berdiri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7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60530"/>
            <a:ext cx="2100879" cy="28003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867400" y="3562350"/>
            <a:ext cx="1447800" cy="457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jongkok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28800" y="3486150"/>
            <a:ext cx="1447800" cy="457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duduk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965255"/>
            <a:ext cx="2666999" cy="25531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6"/>
          <p:cNvSpPr txBox="1"/>
          <p:nvPr/>
        </p:nvSpPr>
        <p:spPr>
          <a:xfrm>
            <a:off x="2789274" y="645927"/>
            <a:ext cx="61261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Ayo, </a:t>
            </a:r>
            <a:r>
              <a:rPr lang="en-US" sz="3200" dirty="0" err="1"/>
              <a:t>simak</a:t>
            </a:r>
            <a:r>
              <a:rPr lang="en-US" sz="3200" dirty="0"/>
              <a:t> </a:t>
            </a:r>
            <a:r>
              <a:rPr lang="en-US" sz="3200" dirty="0" err="1"/>
              <a:t>cerita</a:t>
            </a:r>
            <a:r>
              <a:rPr lang="en-US" sz="3200" dirty="0"/>
              <a:t> </a:t>
            </a:r>
          </a:p>
          <a:p>
            <a:r>
              <a:rPr lang="en-US" sz="3200" dirty="0"/>
              <a:t>“</a:t>
            </a:r>
            <a:r>
              <a:rPr lang="en-US" sz="3200" dirty="0" err="1"/>
              <a:t>Lomba</a:t>
            </a:r>
            <a:r>
              <a:rPr lang="en-US" sz="3200" dirty="0"/>
              <a:t> </a:t>
            </a:r>
            <a:r>
              <a:rPr lang="en-US" sz="3200" dirty="0" err="1"/>
              <a:t>Lari</a:t>
            </a:r>
            <a:r>
              <a:rPr lang="en-US" sz="3200" dirty="0"/>
              <a:t> </a:t>
            </a:r>
            <a:r>
              <a:rPr lang="en-US" sz="3200" dirty="0" err="1"/>
              <a:t>Siput</a:t>
            </a:r>
            <a:r>
              <a:rPr lang="en-US" sz="3200" dirty="0"/>
              <a:t> dan </a:t>
            </a:r>
            <a:r>
              <a:rPr lang="en-US" sz="3200" dirty="0" err="1"/>
              <a:t>Kancil</a:t>
            </a:r>
            <a:r>
              <a:rPr lang="en-US" sz="3200" dirty="0"/>
              <a:t>”.</a:t>
            </a:r>
          </a:p>
          <a:p>
            <a:endParaRPr lang="en-US" sz="3200" dirty="0">
              <a:solidFill>
                <a:schemeClr val="tx1"/>
              </a:solidFill>
              <a:latin typeface="+mj-lt"/>
              <a:cs typeface="Arial" panose="020B0604020202020204" pitchFamily="34" charset="0"/>
              <a:sym typeface="+mn-ea"/>
            </a:endParaRPr>
          </a:p>
          <a:p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Gurumu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akan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membacakannya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.</a:t>
            </a:r>
          </a:p>
          <a:p>
            <a:endParaRPr lang="en-US" sz="3200" dirty="0">
              <a:solidFill>
                <a:schemeClr val="tx1"/>
              </a:solidFill>
              <a:latin typeface="+mj-lt"/>
              <a:cs typeface="Arial" panose="020B0604020202020204" pitchFamily="34" charset="0"/>
              <a:sym typeface="+mn-ea"/>
            </a:endParaRPr>
          </a:p>
          <a:p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Tirukan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gerakan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sesuai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cerita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tersebut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, </a:t>
            </a:r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ya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.</a:t>
            </a:r>
            <a:endParaRPr lang="en-US" sz="3200" dirty="0">
              <a:solidFill>
                <a:schemeClr val="tx1"/>
              </a:solidFill>
              <a:latin typeface="+mj-lt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9703" y="736297"/>
            <a:ext cx="2082371" cy="3568311"/>
            <a:chOff x="3798578" y="626501"/>
            <a:chExt cx="2250083" cy="3850863"/>
          </a:xfrm>
        </p:grpSpPr>
        <p:sp>
          <p:nvSpPr>
            <p:cNvPr id="6" name="Oval 5"/>
            <p:cNvSpPr/>
            <p:nvPr/>
          </p:nvSpPr>
          <p:spPr>
            <a:xfrm>
              <a:off x="3798578" y="3912799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altLang="id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Picture 6" descr="E:\ELISA\PPT ESPS\ibu guru.png"/>
            <p:cNvPicPr>
              <a:picLocks noChangeAspect="1"/>
            </p:cNvPicPr>
            <p:nvPr/>
          </p:nvPicPr>
          <p:blipFill>
            <a:blip r:embed="rId2"/>
            <a:srcRect l="24471" t="6506" r="25594"/>
            <a:stretch>
              <a:fillRect/>
            </a:stretch>
          </p:blipFill>
          <p:spPr>
            <a:xfrm flipH="1">
              <a:off x="4127926" y="626501"/>
              <a:ext cx="1920735" cy="365305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02419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50.0060.01.mp4">
            <a:hlinkClick r:id="" action="ppaction://media"/>
            <a:extLst>
              <a:ext uri="{FF2B5EF4-FFF2-40B4-BE49-F238E27FC236}">
                <a16:creationId xmlns:a16="http://schemas.microsoft.com/office/drawing/2014/main" id="{5D6757A2-58E3-8E4F-B744-0851F86B5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86854"/>
            <a:ext cx="1138873" cy="1769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305173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7150"/>
            <a:ext cx="6934200" cy="11797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6553" y="176641"/>
            <a:ext cx="6643848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Kata yang Diawali </a:t>
            </a:r>
            <a:r>
              <a:rPr lang="en-US" sz="2800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ma-, mi-, mu-, me-,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mo</a:t>
            </a:r>
            <a:r>
              <a:rPr lang="en-US" sz="2800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39165" y="1285614"/>
            <a:ext cx="675703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/>
              <a:t>Berikut</a:t>
            </a:r>
            <a:r>
              <a:rPr lang="en-US" sz="2100" dirty="0"/>
              <a:t> kata-kata yang </a:t>
            </a:r>
            <a:r>
              <a:rPr lang="en-US" sz="2100" dirty="0" err="1"/>
              <a:t>diawali</a:t>
            </a:r>
            <a:r>
              <a:rPr lang="en-US" sz="2100" dirty="0"/>
              <a:t> </a:t>
            </a:r>
            <a:r>
              <a:rPr lang="en-US" sz="2100" i="1" dirty="0">
                <a:solidFill>
                  <a:srgbClr val="C00000"/>
                </a:solidFill>
              </a:rPr>
              <a:t>ma</a:t>
            </a:r>
            <a:r>
              <a:rPr lang="en-US" sz="21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-, mi-, mu-, me-,</a:t>
            </a:r>
            <a:r>
              <a:rPr lang="en-US" sz="2100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sz="2100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sym typeface="+mn-ea"/>
              </a:rPr>
              <a:t>dan </a:t>
            </a:r>
            <a:r>
              <a:rPr lang="en-US" sz="2100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  <a:sym typeface="+mn-ea"/>
              </a:rPr>
              <a:t>mo-.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25394" y="3837940"/>
            <a:ext cx="1360805" cy="304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</a:rPr>
              <a:t>ma</a:t>
            </a:r>
            <a:r>
              <a:rPr lang="en-US" sz="2000" dirty="0" err="1">
                <a:solidFill>
                  <a:schemeClr val="tx1"/>
                </a:solidFill>
              </a:rPr>
              <a:t>war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420994" y="3837940"/>
            <a:ext cx="1360805" cy="304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</a:rPr>
              <a:t>mi</a:t>
            </a:r>
            <a:r>
              <a:rPr lang="en-US" sz="2000" dirty="0" err="1">
                <a:solidFill>
                  <a:schemeClr val="tx1"/>
                </a:solidFill>
              </a:rPr>
              <a:t>nyak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25394" y="4214923"/>
            <a:ext cx="1360805" cy="304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ma-war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20994" y="4214923"/>
            <a:ext cx="1360805" cy="304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mi-nyak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562725" y="353822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50" y="2136764"/>
            <a:ext cx="885491" cy="16532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8" grpId="0" build="p" animBg="1"/>
      <p:bldP spid="13" grpId="0" build="p" animBg="1"/>
      <p:bldP spid="16" grpId="0" build="p" animBg="1"/>
      <p:bldP spid="1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762000" y="3309620"/>
            <a:ext cx="1334135" cy="39306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</a:rPr>
              <a:t>mu</a:t>
            </a:r>
            <a:r>
              <a:rPr lang="en-US" sz="2000" dirty="0" err="1">
                <a:solidFill>
                  <a:schemeClr val="tx1"/>
                </a:solidFill>
              </a:rPr>
              <a:t>sang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2000" y="3778885"/>
            <a:ext cx="1334135" cy="39306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mu-sang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10000" y="3309620"/>
            <a:ext cx="1334135" cy="39306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C00000"/>
                </a:solidFill>
              </a:rPr>
              <a:t>me</a:t>
            </a:r>
            <a:r>
              <a:rPr lang="en-US" sz="2000" dirty="0" err="1">
                <a:solidFill>
                  <a:schemeClr val="tx1"/>
                </a:solidFill>
              </a:rPr>
              <a:t>ja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10000" y="3778885"/>
            <a:ext cx="1334135" cy="39306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me-ja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58000" y="3309620"/>
            <a:ext cx="1334135" cy="39306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C00000"/>
                </a:solidFill>
              </a:rPr>
              <a:t>mo</a:t>
            </a:r>
            <a:r>
              <a:rPr lang="en-US" sz="2000">
                <a:solidFill>
                  <a:schemeClr val="tx1"/>
                </a:solidFill>
              </a:rPr>
              <a:t>bil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58000" y="3778885"/>
            <a:ext cx="1334135" cy="393065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mo-bil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47811"/>
            <a:ext cx="2514600" cy="1044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99933"/>
            <a:ext cx="2438400" cy="1407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7811"/>
            <a:ext cx="2630267" cy="111167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  <p:bldP spid="3" grpId="0" build="p" animBg="1"/>
      <p:bldP spid="4" grpId="0" build="p" animBg="1"/>
      <p:bldP spid="5" grpId="0" build="p" animBg="1"/>
      <p:bldP spid="6" grpId="0" build="p" animBg="1"/>
      <p:bldP spid="7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6"/>
          <p:cNvSpPr txBox="1"/>
          <p:nvPr/>
        </p:nvSpPr>
        <p:spPr>
          <a:xfrm>
            <a:off x="2819400" y="818069"/>
            <a:ext cx="5440326" cy="3658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Ayo, </a:t>
            </a:r>
            <a:r>
              <a:rPr lang="en-US" sz="3200" dirty="0" err="1"/>
              <a:t>simak</a:t>
            </a:r>
            <a:r>
              <a:rPr lang="en-US" sz="3200" dirty="0"/>
              <a:t> </a:t>
            </a:r>
            <a:r>
              <a:rPr lang="en-US" sz="3200" dirty="0" err="1"/>
              <a:t>cerita</a:t>
            </a:r>
            <a:r>
              <a:rPr lang="en-US" sz="3200" dirty="0"/>
              <a:t> “</a:t>
            </a:r>
            <a:r>
              <a:rPr lang="en-US" sz="3200" dirty="0" err="1"/>
              <a:t>Mimpi</a:t>
            </a:r>
            <a:r>
              <a:rPr lang="en-US" sz="3200" dirty="0"/>
              <a:t> </a:t>
            </a:r>
            <a:r>
              <a:rPr lang="en-US" sz="3200" dirty="0" err="1"/>
              <a:t>Cici</a:t>
            </a:r>
            <a:r>
              <a:rPr lang="en-US" sz="3200" dirty="0"/>
              <a:t>”.</a:t>
            </a:r>
          </a:p>
          <a:p>
            <a:endParaRPr lang="en-US" sz="3200" dirty="0">
              <a:solidFill>
                <a:schemeClr val="tx1"/>
              </a:solidFill>
              <a:latin typeface="+mj-lt"/>
              <a:cs typeface="Arial" panose="020B0604020202020204" pitchFamily="34" charset="0"/>
              <a:sym typeface="+mn-ea"/>
            </a:endParaRPr>
          </a:p>
          <a:p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Gurumu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akan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membacakannya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.</a:t>
            </a:r>
          </a:p>
          <a:p>
            <a:endParaRPr lang="en-US" sz="3200" dirty="0">
              <a:solidFill>
                <a:schemeClr val="tx1"/>
              </a:solidFill>
              <a:latin typeface="+mj-lt"/>
              <a:cs typeface="Arial" panose="020B0604020202020204" pitchFamily="34" charset="0"/>
              <a:sym typeface="+mn-ea"/>
            </a:endParaRPr>
          </a:p>
          <a:p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Sebutkan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 kata-kata </a:t>
            </a:r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dalam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cerita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 yang </a:t>
            </a:r>
            <a:r>
              <a:rPr lang="en-US" sz="3200" dirty="0" err="1">
                <a:latin typeface="+mj-lt"/>
                <a:cs typeface="Arial" panose="020B0604020202020204" pitchFamily="34" charset="0"/>
                <a:sym typeface="+mn-ea"/>
              </a:rPr>
              <a:t>diawali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 </a:t>
            </a:r>
            <a:r>
              <a:rPr lang="en-US" sz="3200" i="1" dirty="0">
                <a:latin typeface="+mj-lt"/>
                <a:cs typeface="Arial" panose="020B0604020202020204" pitchFamily="34" charset="0"/>
                <a:sym typeface="+mn-ea"/>
              </a:rPr>
              <a:t>ma-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, </a:t>
            </a:r>
            <a:r>
              <a:rPr lang="en-US" sz="3200" i="1" dirty="0">
                <a:latin typeface="+mj-lt"/>
                <a:cs typeface="Arial" panose="020B0604020202020204" pitchFamily="34" charset="0"/>
                <a:sym typeface="+mn-ea"/>
              </a:rPr>
              <a:t>mi-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, </a:t>
            </a:r>
            <a:r>
              <a:rPr lang="en-US" sz="3200" i="1" dirty="0">
                <a:latin typeface="+mj-lt"/>
                <a:cs typeface="Arial" panose="020B0604020202020204" pitchFamily="34" charset="0"/>
                <a:sym typeface="+mn-ea"/>
              </a:rPr>
              <a:t>mu-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, </a:t>
            </a:r>
            <a:r>
              <a:rPr lang="en-US" sz="3200" i="1" dirty="0">
                <a:latin typeface="+mj-lt"/>
                <a:cs typeface="Arial" panose="020B0604020202020204" pitchFamily="34" charset="0"/>
                <a:sym typeface="+mn-ea"/>
              </a:rPr>
              <a:t>me-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, dan </a:t>
            </a:r>
            <a:r>
              <a:rPr lang="en-US" sz="3200" i="1" dirty="0" err="1">
                <a:latin typeface="+mj-lt"/>
                <a:cs typeface="Arial" panose="020B0604020202020204" pitchFamily="34" charset="0"/>
                <a:sym typeface="+mn-ea"/>
              </a:rPr>
              <a:t>mo</a:t>
            </a:r>
            <a:r>
              <a:rPr lang="en-US" sz="3200" i="1" dirty="0">
                <a:latin typeface="+mj-lt"/>
                <a:cs typeface="Arial" panose="020B0604020202020204" pitchFamily="34" charset="0"/>
                <a:sym typeface="+mn-ea"/>
              </a:rPr>
              <a:t>-</a:t>
            </a:r>
            <a:r>
              <a:rPr lang="en-US" sz="3200" dirty="0">
                <a:latin typeface="+mj-lt"/>
                <a:cs typeface="Arial" panose="020B0604020202020204" pitchFamily="34" charset="0"/>
                <a:sym typeface="+mn-ea"/>
              </a:rPr>
              <a:t>.</a:t>
            </a:r>
            <a:endParaRPr lang="en-US" sz="3200" dirty="0">
              <a:solidFill>
                <a:schemeClr val="tx1"/>
              </a:solidFill>
              <a:latin typeface="+mj-lt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9703" y="736297"/>
            <a:ext cx="2082371" cy="3568311"/>
            <a:chOff x="3798578" y="626501"/>
            <a:chExt cx="2250083" cy="3850863"/>
          </a:xfrm>
        </p:grpSpPr>
        <p:sp>
          <p:nvSpPr>
            <p:cNvPr id="6" name="Oval 5"/>
            <p:cNvSpPr/>
            <p:nvPr/>
          </p:nvSpPr>
          <p:spPr>
            <a:xfrm>
              <a:off x="3798578" y="3912799"/>
              <a:ext cx="1785852" cy="5645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altLang="id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Picture 6" descr="E:\ELISA\PPT ESPS\ibu guru.png"/>
            <p:cNvPicPr>
              <a:picLocks noChangeAspect="1"/>
            </p:cNvPicPr>
            <p:nvPr/>
          </p:nvPicPr>
          <p:blipFill>
            <a:blip r:embed="rId2"/>
            <a:srcRect l="24471" t="6506" r="25594"/>
            <a:stretch>
              <a:fillRect/>
            </a:stretch>
          </p:blipFill>
          <p:spPr>
            <a:xfrm flipH="1">
              <a:off x="4127926" y="626501"/>
              <a:ext cx="1920735" cy="365305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22263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354</Words>
  <Application>Microsoft Office PowerPoint</Application>
  <PresentationFormat>On-screen Show (16:9)</PresentationFormat>
  <Paragraphs>71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Itim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08_points ZeroEight Points</cp:lastModifiedBy>
  <cp:revision>77</cp:revision>
  <dcterms:created xsi:type="dcterms:W3CDTF">2022-01-17T01:37:00Z</dcterms:created>
  <dcterms:modified xsi:type="dcterms:W3CDTF">2023-03-23T00:49:39Z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968A6A12A22947D4BC1A605BD3C6BD4F</vt:lpwstr>
  </property>
  <property fmtid="{D5CDD505-2E9C-101B-9397-08002B2CF9AE}" pid="3" name="KSOProductBuildVer">
    <vt:lpwstr>1033-11.2.0.11074</vt:lpwstr>
  </property>
</Properties>
</file>