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77" r:id="rId3"/>
    <p:sldId id="291" r:id="rId4"/>
    <p:sldId id="293" r:id="rId5"/>
    <p:sldId id="294" r:id="rId6"/>
    <p:sldId id="295" r:id="rId7"/>
    <p:sldId id="296" r:id="rId8"/>
    <p:sldId id="292" r:id="rId9"/>
    <p:sldId id="297" r:id="rId10"/>
    <p:sldId id="298" r:id="rId11"/>
    <p:sldId id="299" r:id="rId12"/>
    <p:sldId id="300" r:id="rId13"/>
    <p:sldId id="301" r:id="rId14"/>
    <p:sldId id="30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66"/>
    <a:srgbClr val="008080"/>
    <a:srgbClr val="FFCC99"/>
    <a:srgbClr val="074141"/>
    <a:srgbClr val="990033"/>
    <a:srgbClr val="FFFF99"/>
    <a:srgbClr val="89A392"/>
    <a:srgbClr val="FF99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 varScale="1">
        <p:scale>
          <a:sx n="60" d="100"/>
          <a:sy n="60" d="100"/>
        </p:scale>
        <p:origin x="42" y="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2" r="1838"/>
          <a:stretch/>
        </p:blipFill>
        <p:spPr bwMode="auto">
          <a:xfrm>
            <a:off x="1440564" y="871897"/>
            <a:ext cx="2419869" cy="32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4" cstate="print"/>
          <a:srcRect b="22380"/>
          <a:stretch>
            <a:fillRect/>
          </a:stretch>
        </p:blipFill>
        <p:spPr bwMode="auto">
          <a:xfrm>
            <a:off x="5982483" y="1571618"/>
            <a:ext cx="305401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6"/>
          <p:cNvGrpSpPr/>
          <p:nvPr/>
        </p:nvGrpSpPr>
        <p:grpSpPr>
          <a:xfrm>
            <a:off x="500034" y="1849747"/>
            <a:ext cx="4504014" cy="2436515"/>
            <a:chOff x="3643306" y="777819"/>
            <a:chExt cx="5112636" cy="2436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8"/>
            <p:cNvGrpSpPr/>
            <p:nvPr/>
          </p:nvGrpSpPr>
          <p:grpSpPr>
            <a:xfrm>
              <a:off x="3643306" y="777819"/>
              <a:ext cx="5112635" cy="2436515"/>
              <a:chOff x="4500562" y="1000113"/>
              <a:chExt cx="5195097" cy="2436515"/>
            </a:xfrm>
          </p:grpSpPr>
          <p:sp>
            <p:nvSpPr>
              <p:cNvPr id="18" name="Rounded Rectangle 19"/>
              <p:cNvSpPr/>
              <p:nvPr/>
            </p:nvSpPr>
            <p:spPr>
              <a:xfrm>
                <a:off x="4500562" y="1000113"/>
                <a:ext cx="5195097" cy="24365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ounded Rectangle 20"/>
              <p:cNvSpPr/>
              <p:nvPr/>
            </p:nvSpPr>
            <p:spPr>
              <a:xfrm>
                <a:off x="4572000" y="1071551"/>
                <a:ext cx="5123659" cy="2293639"/>
              </a:xfrm>
              <a:prstGeom prst="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857621" y="894997"/>
              <a:ext cx="489832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buFont typeface="+mj-lt"/>
                <a:buAutoNum type="arabicPeriod"/>
              </a:pPr>
              <a:r>
                <a:rPr lang="id-ID" sz="2200" b="1" dirty="0" smtClean="0">
                  <a:solidFill>
                    <a:srgbClr val="008080"/>
                  </a:solidFill>
                </a:rPr>
                <a:t>Cinta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dan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bangga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terhadap </a:t>
              </a:r>
              <a:r>
                <a:rPr lang="id-ID" sz="2200" b="1" dirty="0">
                  <a:solidFill>
                    <a:srgbClr val="008080"/>
                  </a:solidFill>
                </a:rPr>
                <a:t>tanah air dan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bangsa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.</a:t>
              </a:r>
              <a:endParaRPr lang="id-ID" sz="2200" b="1" dirty="0">
                <a:solidFill>
                  <a:srgbClr val="008080"/>
                </a:solidFill>
              </a:endParaRPr>
            </a:p>
            <a:p>
              <a:pPr marL="268288" indent="-268288">
                <a:buFont typeface="+mj-lt"/>
                <a:buAutoNum type="arabicPeriod"/>
              </a:pPr>
              <a:r>
                <a:rPr lang="id-ID" sz="2200" b="1" dirty="0" smtClean="0">
                  <a:solidFill>
                    <a:srgbClr val="008080"/>
                  </a:solidFill>
                </a:rPr>
                <a:t>Rela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berkorban </a:t>
              </a:r>
              <a:r>
                <a:rPr lang="id-ID" sz="2200" b="1" dirty="0">
                  <a:solidFill>
                    <a:srgbClr val="008080"/>
                  </a:solidFill>
                </a:rPr>
                <a:t>untuk bangsa dan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negara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.</a:t>
              </a:r>
              <a:endParaRPr lang="id-ID" sz="2200" b="1" dirty="0">
                <a:solidFill>
                  <a:srgbClr val="008080"/>
                </a:solidFill>
              </a:endParaRPr>
            </a:p>
            <a:p>
              <a:pPr marL="268288" indent="-268288">
                <a:buFont typeface="+mj-lt"/>
                <a:buAutoNum type="arabicPeriod"/>
              </a:pPr>
              <a:r>
                <a:rPr lang="id-ID" sz="2200" b="1" dirty="0" smtClean="0">
                  <a:solidFill>
                    <a:srgbClr val="008080"/>
                  </a:solidFill>
                </a:rPr>
                <a:t>Menjunjung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tinggi </a:t>
              </a:r>
              <a:r>
                <a:rPr lang="id-ID" sz="2200" b="1" dirty="0">
                  <a:solidFill>
                    <a:srgbClr val="008080"/>
                  </a:solidFill>
                </a:rPr>
                <a:t>persatuan dan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kesatuan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.</a:t>
              </a:r>
              <a:endParaRPr lang="id-ID" sz="22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20" name="Group 11"/>
          <p:cNvGrpSpPr/>
          <p:nvPr/>
        </p:nvGrpSpPr>
        <p:grpSpPr>
          <a:xfrm>
            <a:off x="428596" y="921054"/>
            <a:ext cx="5072098" cy="1000132"/>
            <a:chOff x="3643306" y="777820"/>
            <a:chExt cx="5357850" cy="10001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8"/>
            <p:cNvGrpSpPr/>
            <p:nvPr/>
          </p:nvGrpSpPr>
          <p:grpSpPr>
            <a:xfrm>
              <a:off x="3643306" y="777820"/>
              <a:ext cx="5357850" cy="1000132"/>
              <a:chOff x="4500562" y="1000114"/>
              <a:chExt cx="5444267" cy="100013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500562" y="1000114"/>
                <a:ext cx="5444267" cy="100013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4572000" y="1071552"/>
                <a:ext cx="5300239" cy="857256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857620" y="916348"/>
              <a:ext cx="51435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8080"/>
                  </a:solidFill>
                </a:rPr>
                <a:t>“</a:t>
              </a:r>
              <a:r>
                <a:rPr lang="en-US" sz="2200" b="1" dirty="0" err="1">
                  <a:solidFill>
                    <a:srgbClr val="008080"/>
                  </a:solidFill>
                </a:rPr>
                <a:t>Persatuan</a:t>
              </a:r>
              <a:r>
                <a:rPr lang="en-US" sz="2200" b="1" dirty="0">
                  <a:solidFill>
                    <a:srgbClr val="008080"/>
                  </a:solidFill>
                </a:rPr>
                <a:t> Indonesia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”</a:t>
              </a:r>
              <a:endParaRPr lang="id-ID" sz="2200" b="1" dirty="0" smtClean="0">
                <a:solidFill>
                  <a:srgbClr val="008080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71504" y="357172"/>
            <a:ext cx="42165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en-US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Ketiga</a:t>
            </a:r>
            <a:r>
              <a:rPr lang="en-US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endParaRPr lang="en-US" sz="3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7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9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BACKGROUND\taman.jpg"/>
          <p:cNvPicPr>
            <a:picLocks noChangeAspect="1" noChangeArrowheads="1"/>
          </p:cNvPicPr>
          <p:nvPr/>
        </p:nvPicPr>
        <p:blipFill rotWithShape="1">
          <a:blip r:embed="rId2" cstate="print"/>
          <a:srcRect l="1597" r="1597" b="23537"/>
          <a:stretch/>
        </p:blipFill>
        <p:spPr bwMode="auto">
          <a:xfrm>
            <a:off x="3629" y="-71456"/>
            <a:ext cx="9144000" cy="5214956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4" cstate="print"/>
          <a:srcRect b="22380"/>
          <a:stretch>
            <a:fillRect/>
          </a:stretch>
        </p:blipFill>
        <p:spPr bwMode="auto">
          <a:xfrm>
            <a:off x="5982483" y="1571618"/>
            <a:ext cx="305401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6"/>
          <p:cNvGrpSpPr/>
          <p:nvPr/>
        </p:nvGrpSpPr>
        <p:grpSpPr>
          <a:xfrm>
            <a:off x="500034" y="1849747"/>
            <a:ext cx="4504013" cy="2436515"/>
            <a:chOff x="3643306" y="777819"/>
            <a:chExt cx="5112635" cy="2436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8"/>
            <p:cNvGrpSpPr/>
            <p:nvPr/>
          </p:nvGrpSpPr>
          <p:grpSpPr>
            <a:xfrm>
              <a:off x="3643306" y="777819"/>
              <a:ext cx="5112635" cy="2436515"/>
              <a:chOff x="4500562" y="1000113"/>
              <a:chExt cx="5195097" cy="2436515"/>
            </a:xfrm>
          </p:grpSpPr>
          <p:sp>
            <p:nvSpPr>
              <p:cNvPr id="18" name="Rounded Rectangle 19"/>
              <p:cNvSpPr/>
              <p:nvPr/>
            </p:nvSpPr>
            <p:spPr>
              <a:xfrm>
                <a:off x="4500562" y="1000113"/>
                <a:ext cx="5195097" cy="24365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ounded Rectangle 20"/>
              <p:cNvSpPr/>
              <p:nvPr/>
            </p:nvSpPr>
            <p:spPr>
              <a:xfrm>
                <a:off x="4572000" y="1071551"/>
                <a:ext cx="5123659" cy="2293639"/>
              </a:xfrm>
              <a:prstGeom prst="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857621" y="894997"/>
              <a:ext cx="465310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buFont typeface="+mj-lt"/>
                <a:buAutoNum type="arabicPeriod"/>
              </a:pPr>
              <a:r>
                <a:rPr lang="id-ID" sz="2200" b="1" dirty="0" smtClean="0">
                  <a:solidFill>
                    <a:srgbClr val="008080"/>
                  </a:solidFill>
                </a:rPr>
                <a:t>Menghormati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pendapat </a:t>
              </a:r>
              <a:r>
                <a:rPr lang="id-ID" sz="2200" b="1" dirty="0">
                  <a:solidFill>
                    <a:srgbClr val="008080"/>
                  </a:solidFill>
                </a:rPr>
                <a:t>orang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lain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.</a:t>
              </a:r>
              <a:endParaRPr lang="id-ID" sz="2200" b="1" dirty="0">
                <a:solidFill>
                  <a:srgbClr val="008080"/>
                </a:solidFill>
              </a:endParaRPr>
            </a:p>
            <a:p>
              <a:pPr marL="268288" indent="-268288">
                <a:buFont typeface="+mj-lt"/>
                <a:buAutoNum type="arabicPeriod"/>
              </a:pPr>
              <a:r>
                <a:rPr lang="id-ID" sz="2200" b="1" dirty="0" smtClean="0">
                  <a:solidFill>
                    <a:srgbClr val="008080"/>
                  </a:solidFill>
                </a:rPr>
                <a:t>Mengutamakan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musyawarah </a:t>
              </a:r>
              <a:r>
                <a:rPr lang="id-ID" sz="2200" b="1" dirty="0">
                  <a:solidFill>
                    <a:srgbClr val="008080"/>
                  </a:solidFill>
                </a:rPr>
                <a:t>untuk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mufakat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.</a:t>
              </a:r>
            </a:p>
            <a:p>
              <a:pPr marL="268288" indent="-268288">
                <a:buFont typeface="+mj-lt"/>
                <a:buAutoNum type="arabicPeriod"/>
              </a:pPr>
              <a:r>
                <a:rPr lang="id-ID" sz="2200" b="1" dirty="0" smtClean="0">
                  <a:solidFill>
                    <a:srgbClr val="008080"/>
                  </a:solidFill>
                </a:rPr>
                <a:t>Menghormati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keputusan </a:t>
              </a:r>
              <a:r>
                <a:rPr lang="id-ID" sz="2200" b="1" dirty="0">
                  <a:solidFill>
                    <a:srgbClr val="008080"/>
                  </a:solidFill>
                </a:rPr>
                <a:t>musyawarah.</a:t>
              </a:r>
              <a:endParaRPr lang="id-ID" sz="22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20" name="Group 11"/>
          <p:cNvGrpSpPr/>
          <p:nvPr/>
        </p:nvGrpSpPr>
        <p:grpSpPr>
          <a:xfrm>
            <a:off x="428596" y="921054"/>
            <a:ext cx="6519669" cy="1000132"/>
            <a:chOff x="3643305" y="777820"/>
            <a:chExt cx="6886975" cy="10001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8"/>
            <p:cNvGrpSpPr/>
            <p:nvPr/>
          </p:nvGrpSpPr>
          <p:grpSpPr>
            <a:xfrm>
              <a:off x="3643305" y="777820"/>
              <a:ext cx="6886975" cy="1000132"/>
              <a:chOff x="4500561" y="1000114"/>
              <a:chExt cx="6998055" cy="100013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500561" y="1000114"/>
                <a:ext cx="6998055" cy="100013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4572000" y="1071552"/>
                <a:ext cx="6926616" cy="857256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857620" y="916348"/>
              <a:ext cx="66726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8080"/>
                  </a:solidFill>
                </a:rPr>
                <a:t>“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Kerakyatan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yang </a:t>
              </a:r>
              <a:r>
                <a:rPr lang="en-US" sz="2200" b="1" dirty="0" err="1">
                  <a:solidFill>
                    <a:srgbClr val="008080"/>
                  </a:solidFill>
                </a:rPr>
                <a:t>dipimpin</a:t>
              </a:r>
              <a:r>
                <a:rPr lang="en-US" sz="2200" b="1" dirty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>
                  <a:solidFill>
                    <a:srgbClr val="008080"/>
                  </a:solidFill>
                </a:rPr>
                <a:t>oleh</a:t>
              </a:r>
              <a:r>
                <a:rPr lang="en-US" sz="2200" b="1" dirty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hikmat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</a:p>
            <a:p>
              <a:r>
                <a:rPr lang="en-US" sz="2200" b="1" dirty="0" err="1" smtClean="0">
                  <a:solidFill>
                    <a:srgbClr val="008080"/>
                  </a:solidFill>
                </a:rPr>
                <a:t>kebijaksanaan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dalam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permusyawaratan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/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perwakilan</a:t>
              </a:r>
              <a:r>
                <a:rPr lang="en-US" sz="2200" b="1" dirty="0">
                  <a:solidFill>
                    <a:srgbClr val="008080"/>
                  </a:solidFill>
                </a:rPr>
                <a:t>”</a:t>
              </a:r>
              <a:endParaRPr lang="id-ID" sz="2200" b="1" dirty="0" smtClean="0">
                <a:solidFill>
                  <a:srgbClr val="008080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71504" y="357172"/>
            <a:ext cx="42165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en-US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Keempat</a:t>
            </a:r>
            <a:r>
              <a:rPr lang="en-US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endParaRPr lang="en-US" sz="3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47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9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BACKGROUND\taman.jpg"/>
          <p:cNvPicPr>
            <a:picLocks noChangeAspect="1" noChangeArrowheads="1"/>
          </p:cNvPicPr>
          <p:nvPr/>
        </p:nvPicPr>
        <p:blipFill rotWithShape="1">
          <a:blip r:embed="rId2" cstate="print"/>
          <a:srcRect l="1597" r="1597" b="23537"/>
          <a:stretch/>
        </p:blipFill>
        <p:spPr bwMode="auto">
          <a:xfrm>
            <a:off x="3629" y="-71456"/>
            <a:ext cx="9144000" cy="5214956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27488" y="195486"/>
            <a:ext cx="5224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Penerapan</a:t>
            </a:r>
            <a:r>
              <a:rPr lang="en-US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Nilai-Nilai</a:t>
            </a:r>
            <a:r>
              <a:rPr lang="en-US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r>
              <a:rPr lang="en-US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Lingkungan</a:t>
            </a:r>
            <a:r>
              <a:rPr lang="en-US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Rumah</a:t>
            </a:r>
            <a:endParaRPr lang="en-US" sz="3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18693"/>
            <a:ext cx="3853036" cy="319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74157" y="1347614"/>
            <a:ext cx="4673907" cy="400110"/>
          </a:xfrm>
          <a:prstGeom prst="rect">
            <a:avLst/>
          </a:prstGeom>
          <a:solidFill>
            <a:srgbClr val="FFCC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Berdoa bersama keluarga sebelum makan.</a:t>
            </a:r>
            <a:endParaRPr lang="en-US" sz="2000" dirty="0">
              <a:solidFill>
                <a:srgbClr val="07414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157" y="1923678"/>
            <a:ext cx="4673907" cy="400110"/>
          </a:xfrm>
          <a:prstGeom prst="rect">
            <a:avLst/>
          </a:prstGeom>
          <a:solidFill>
            <a:srgbClr val="FF0066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Menenangkan adik </a:t>
            </a:r>
            <a:r>
              <a:rPr lang="sv-SE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yang sedang menangis</a:t>
            </a:r>
            <a:endParaRPr lang="en-US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57" y="2500666"/>
            <a:ext cx="4673907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Mempelajari cara </a:t>
            </a:r>
            <a:r>
              <a:rPr lang="sv-SE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membuat makanan daerah </a:t>
            </a:r>
            <a:r>
              <a:rPr lang="sv-SE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asal.</a:t>
            </a:r>
            <a:endParaRPr lang="en-US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157" y="3376032"/>
            <a:ext cx="467390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Musyawarah untuk </a:t>
            </a:r>
            <a:r>
              <a:rPr lang="sv-SE" sz="2000" b="1" dirty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menentukan tempat </a:t>
            </a:r>
            <a:r>
              <a:rPr lang="sv-SE" sz="2000" b="1" dirty="0" smtClean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liburan keluarga</a:t>
            </a:r>
            <a:endParaRPr lang="en-US" sz="2000" dirty="0">
              <a:solidFill>
                <a:srgbClr val="FFFF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57" y="4155926"/>
            <a:ext cx="4673907" cy="400110"/>
          </a:xfrm>
          <a:prstGeom prst="rect">
            <a:avLst/>
          </a:prstGeom>
          <a:solidFill>
            <a:srgbClr val="7030A0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Menyisihkan uang </a:t>
            </a:r>
            <a:r>
              <a:rPr lang="sv-SE" sz="2000" b="1" dirty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jajan untuk </a:t>
            </a:r>
            <a:r>
              <a:rPr lang="sv-SE" sz="2000" b="1" dirty="0" smtClean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ditabung.</a:t>
            </a:r>
            <a:endParaRPr lang="en-US" sz="2000" dirty="0">
              <a:solidFill>
                <a:srgbClr val="FFFF6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27488" y="195486"/>
            <a:ext cx="5224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Penerapan</a:t>
            </a:r>
            <a:r>
              <a:rPr lang="en-US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Nilai-Nilai</a:t>
            </a:r>
            <a:r>
              <a:rPr lang="en-US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Pancasila di </a:t>
            </a:r>
            <a:r>
              <a:rPr lang="en-US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Lingkungan</a:t>
            </a:r>
            <a:r>
              <a:rPr lang="en-US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Sekolah</a:t>
            </a:r>
            <a:endParaRPr lang="en-US" sz="3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157" y="1347614"/>
            <a:ext cx="4673907" cy="400110"/>
          </a:xfrm>
          <a:prstGeom prst="rect">
            <a:avLst/>
          </a:prstGeom>
          <a:solidFill>
            <a:srgbClr val="FFCC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Menghormati teman </a:t>
            </a:r>
            <a:r>
              <a:rPr lang="sv-SE" sz="20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yang sedang </a:t>
            </a:r>
            <a:r>
              <a:rPr lang="sv-SE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berdoa.</a:t>
            </a:r>
            <a:endParaRPr lang="en-US" sz="2000" dirty="0">
              <a:solidFill>
                <a:srgbClr val="07414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157" y="1923678"/>
            <a:ext cx="4673907" cy="707886"/>
          </a:xfrm>
          <a:prstGeom prst="rect">
            <a:avLst/>
          </a:prstGeom>
          <a:solidFill>
            <a:srgbClr val="FF0066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Memberi sumbangan </a:t>
            </a:r>
            <a:r>
              <a:rPr lang="sv-SE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untuk teman yang </a:t>
            </a:r>
            <a:r>
              <a:rPr lang="sv-SE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tertimpa musibah.</a:t>
            </a:r>
            <a:endParaRPr lang="en-US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57" y="2500666"/>
            <a:ext cx="4673907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Memuji pakaian </a:t>
            </a:r>
            <a:r>
              <a:rPr lang="sv-SE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adat </a:t>
            </a:r>
            <a:r>
              <a:rPr lang="sv-SE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yang dipakai teman saat pentas budaya daerah.</a:t>
            </a:r>
            <a:endParaRPr lang="en-US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157" y="3376032"/>
            <a:ext cx="467390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Mendengarkan pendapat teman.</a:t>
            </a:r>
            <a:endParaRPr lang="en-US" sz="2000" dirty="0">
              <a:solidFill>
                <a:srgbClr val="FFFF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57" y="3896797"/>
            <a:ext cx="4673907" cy="707886"/>
          </a:xfrm>
          <a:prstGeom prst="rect">
            <a:avLst/>
          </a:prstGeom>
          <a:solidFill>
            <a:srgbClr val="7030A0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Mengerjakan tugas </a:t>
            </a:r>
            <a:r>
              <a:rPr lang="sv-SE" sz="2000" b="1" dirty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sekolah sebelum bermain </a:t>
            </a:r>
            <a:r>
              <a:rPr lang="sv-SE" sz="2000" b="1" dirty="0" smtClean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dengan teman-teman.</a:t>
            </a:r>
            <a:endParaRPr lang="en-US" sz="2000" dirty="0">
              <a:solidFill>
                <a:srgbClr val="FFFF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364216"/>
            <a:ext cx="3462699" cy="27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27488" y="195486"/>
            <a:ext cx="5224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Penerapan</a:t>
            </a:r>
            <a:r>
              <a:rPr lang="en-US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Nilai-Nilai</a:t>
            </a:r>
            <a:r>
              <a:rPr lang="en-US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r>
              <a:rPr lang="en-US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Lingkungan</a:t>
            </a:r>
            <a:r>
              <a:rPr lang="en-US" sz="3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Rumah</a:t>
            </a:r>
            <a:endParaRPr lang="en-US" sz="3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157" y="1275606"/>
            <a:ext cx="4673907" cy="707886"/>
          </a:xfrm>
          <a:prstGeom prst="rect">
            <a:avLst/>
          </a:prstGeom>
          <a:solidFill>
            <a:srgbClr val="FFCC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Tidak mengganggu </a:t>
            </a:r>
            <a:r>
              <a:rPr lang="sv-SE" sz="20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tetangga yang sedang </a:t>
            </a:r>
            <a:r>
              <a:rPr lang="sv-SE" sz="20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beribadah.</a:t>
            </a:r>
            <a:endParaRPr lang="en-US" sz="2000" dirty="0">
              <a:solidFill>
                <a:srgbClr val="07414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157" y="2067694"/>
            <a:ext cx="4673907" cy="400110"/>
          </a:xfrm>
          <a:prstGeom prst="rect">
            <a:avLst/>
          </a:prstGeom>
          <a:solidFill>
            <a:srgbClr val="FF0066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Menjenguk tetangga </a:t>
            </a:r>
            <a:r>
              <a:rPr lang="sv-SE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yang </a:t>
            </a:r>
            <a:r>
              <a:rPr lang="sv-SE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sakit.</a:t>
            </a:r>
            <a:endParaRPr lang="en-US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57" y="2571750"/>
            <a:ext cx="4673907" cy="400110"/>
          </a:xfrm>
          <a:prstGeom prst="rect">
            <a:avLst/>
          </a:prstGeom>
          <a:solidFill>
            <a:srgbClr val="92D050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Menggunakan produk </a:t>
            </a:r>
            <a:r>
              <a:rPr lang="sv-SE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dalam </a:t>
            </a:r>
            <a:r>
              <a:rPr lang="sv-SE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negeri.</a:t>
            </a:r>
            <a:endParaRPr lang="en-US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157" y="3075806"/>
            <a:ext cx="467390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Melaksanakan musyawarah </a:t>
            </a:r>
            <a:r>
              <a:rPr lang="sv-SE" sz="2000" b="1" dirty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warga dengan </a:t>
            </a:r>
            <a:r>
              <a:rPr lang="sv-SE" sz="2000" b="1" dirty="0" smtClean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penuh tanggung jawab.</a:t>
            </a:r>
            <a:endParaRPr lang="en-US" sz="2000" dirty="0">
              <a:solidFill>
                <a:srgbClr val="FFFF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157" y="3867894"/>
            <a:ext cx="4673907" cy="707886"/>
          </a:xfrm>
          <a:prstGeom prst="rect">
            <a:avLst/>
          </a:prstGeom>
          <a:solidFill>
            <a:srgbClr val="7030A0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Bebas melakukan </a:t>
            </a:r>
            <a:r>
              <a:rPr lang="sv-SE" sz="2000" b="1" dirty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persiapan </a:t>
            </a:r>
            <a:r>
              <a:rPr lang="sv-SE" sz="2000" b="1" dirty="0" smtClean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HUT Kemerdekaan bersama </a:t>
            </a:r>
            <a:r>
              <a:rPr lang="sv-SE" sz="2000" b="1" dirty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warga </a:t>
            </a:r>
            <a:r>
              <a:rPr lang="sv-SE" sz="2000" b="1" dirty="0" smtClean="0">
                <a:solidFill>
                  <a:srgbClr val="FFFF66"/>
                </a:solidFill>
                <a:latin typeface="+mj-lt"/>
                <a:cs typeface="Arial" panose="020B0604020202020204" pitchFamily="34" charset="0"/>
              </a:rPr>
              <a:t>sekitar.</a:t>
            </a:r>
            <a:endParaRPr lang="en-US" sz="2000" dirty="0">
              <a:solidFill>
                <a:srgbClr val="FFFF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212" y="1535249"/>
            <a:ext cx="3164853" cy="27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9512" y="1500180"/>
            <a:ext cx="5690770" cy="733044"/>
            <a:chOff x="541580" y="214296"/>
            <a:chExt cx="569077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56907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87479" y="267070"/>
              <a:ext cx="5233097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Proses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Perumusan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Pancasila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6575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Penerapan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Nilai-Nilai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Pancasila</a:t>
            </a:r>
            <a:endParaRPr lang="id-ID" sz="36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082" y="2427734"/>
            <a:ext cx="4549950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BPUPKI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bertugas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penyelidikan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usaha-usaha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mencapai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Indonesia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merdeka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1"/>
          <a:stretch/>
        </p:blipFill>
        <p:spPr>
          <a:xfrm>
            <a:off x="4030135" y="71420"/>
            <a:ext cx="2702105" cy="13136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58" y="1830657"/>
            <a:ext cx="3476813" cy="2652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Rectangle 16"/>
          <p:cNvSpPr/>
          <p:nvPr/>
        </p:nvSpPr>
        <p:spPr>
          <a:xfrm>
            <a:off x="308952" y="3723878"/>
            <a:ext cx="4551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Ketua</a:t>
            </a:r>
            <a:r>
              <a:rPr lang="en-US" sz="2400" b="1" dirty="0" smtClean="0">
                <a:solidFill>
                  <a:srgbClr val="002060"/>
                </a:solidFill>
              </a:rPr>
              <a:t> BPUPKI </a:t>
            </a:r>
            <a:r>
              <a:rPr lang="en-US" sz="2400" b="1" dirty="0" err="1" smtClean="0">
                <a:solidFill>
                  <a:srgbClr val="002060"/>
                </a:solidFill>
              </a:rPr>
              <a:t>adalah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Dr. </a:t>
            </a:r>
            <a:r>
              <a:rPr lang="en-US" sz="2400" b="1" dirty="0" err="1" smtClean="0">
                <a:solidFill>
                  <a:srgbClr val="FF0000"/>
                </a:solidFill>
              </a:rPr>
              <a:t>Radjiman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Wedyodiningrat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414" y="660633"/>
            <a:ext cx="8349049" cy="830997"/>
          </a:xfrm>
          <a:prstGeom prst="rect">
            <a:avLst/>
          </a:prstGeom>
          <a:solidFill>
            <a:srgbClr val="FFCC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Sidang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pertama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BPUPKI (29 Mei – 1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Juni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1945)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membahas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bentuk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negara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negara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Indonesia.</a:t>
            </a:r>
            <a:endParaRPr lang="en-US" sz="2400" dirty="0">
              <a:solidFill>
                <a:srgbClr val="07414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409" y="1650162"/>
            <a:ext cx="2413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Usulan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rgbClr val="FFFF99"/>
                </a:solidFill>
              </a:rPr>
              <a:t>rumusan</a:t>
            </a:r>
            <a:r>
              <a:rPr lang="en-US" sz="2400" b="1" dirty="0" smtClean="0">
                <a:solidFill>
                  <a:srgbClr val="FFFF99"/>
                </a:solidFill>
              </a:rPr>
              <a:t> </a:t>
            </a:r>
            <a:r>
              <a:rPr lang="en-US" sz="2400" b="1" dirty="0" err="1" smtClean="0">
                <a:solidFill>
                  <a:srgbClr val="FFFF99"/>
                </a:solidFill>
              </a:rPr>
              <a:t>dasar</a:t>
            </a:r>
            <a:r>
              <a:rPr lang="en-US" sz="2400" b="1" dirty="0" smtClean="0">
                <a:solidFill>
                  <a:srgbClr val="FFFF99"/>
                </a:solidFill>
              </a:rPr>
              <a:t> </a:t>
            </a:r>
            <a:r>
              <a:rPr lang="en-US" sz="2400" b="1" dirty="0" err="1" smtClean="0">
                <a:solidFill>
                  <a:srgbClr val="FFFF99"/>
                </a:solidFill>
              </a:rPr>
              <a:t>negara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disampaikan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oleh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951" y="1733868"/>
            <a:ext cx="1381810" cy="1943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33242"/>
            <a:ext cx="1366429" cy="196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66" y="1762159"/>
            <a:ext cx="1450458" cy="1970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pSp>
        <p:nvGrpSpPr>
          <p:cNvPr id="9" name="Group 10"/>
          <p:cNvGrpSpPr/>
          <p:nvPr/>
        </p:nvGrpSpPr>
        <p:grpSpPr>
          <a:xfrm>
            <a:off x="3202124" y="3946983"/>
            <a:ext cx="1729916" cy="640991"/>
            <a:chOff x="816644" y="5799739"/>
            <a:chExt cx="2444307" cy="6409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>
            <a:xfrm>
              <a:off x="816703" y="5799739"/>
              <a:ext cx="2444248" cy="64099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6644" y="5835049"/>
              <a:ext cx="2444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Moh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. </a:t>
              </a: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Yamin</a:t>
              </a:r>
              <a:endPara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5148064" y="3946983"/>
            <a:ext cx="1438437" cy="640991"/>
            <a:chOff x="816644" y="5799739"/>
            <a:chExt cx="2032458" cy="6409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ounded Rectangle 12"/>
            <p:cNvSpPr/>
            <p:nvPr/>
          </p:nvSpPr>
          <p:spPr>
            <a:xfrm>
              <a:off x="816703" y="5799739"/>
              <a:ext cx="2032399" cy="64099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6644" y="5835049"/>
              <a:ext cx="2032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Soepomo</a:t>
              </a:r>
              <a:endPara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0"/>
          <p:cNvGrpSpPr/>
          <p:nvPr/>
        </p:nvGrpSpPr>
        <p:grpSpPr>
          <a:xfrm>
            <a:off x="6949988" y="3946983"/>
            <a:ext cx="1438436" cy="640991"/>
            <a:chOff x="816644" y="5799739"/>
            <a:chExt cx="2032457" cy="6409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ounded Rectangle 15"/>
            <p:cNvSpPr/>
            <p:nvPr/>
          </p:nvSpPr>
          <p:spPr>
            <a:xfrm>
              <a:off x="816703" y="5799739"/>
              <a:ext cx="2032397" cy="64099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6644" y="5835049"/>
              <a:ext cx="2032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Seokarno</a:t>
              </a:r>
              <a:endPara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7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6740" y="-92146"/>
            <a:ext cx="4736928" cy="3342028"/>
            <a:chOff x="404967" y="-258314"/>
            <a:chExt cx="5621474" cy="4829976"/>
          </a:xfrm>
        </p:grpSpPr>
        <p:grpSp>
          <p:nvGrpSpPr>
            <p:cNvPr id="3" name="Group 2"/>
            <p:cNvGrpSpPr/>
            <p:nvPr/>
          </p:nvGrpSpPr>
          <p:grpSpPr>
            <a:xfrm>
              <a:off x="404967" y="513026"/>
              <a:ext cx="5621474" cy="4058636"/>
              <a:chOff x="404967" y="513026"/>
              <a:chExt cx="5621474" cy="405863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04967" y="513026"/>
                <a:ext cx="5303334" cy="3850504"/>
              </a:xfrm>
              <a:prstGeom prst="roundRect">
                <a:avLst>
                  <a:gd name="adj" fmla="val 4421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36318" y="929296"/>
                <a:ext cx="5390123" cy="3642366"/>
              </a:xfrm>
              <a:prstGeom prst="roundRect">
                <a:avLst>
                  <a:gd name="adj" fmla="val 442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Connector 3"/>
            <p:cNvSpPr/>
            <p:nvPr/>
          </p:nvSpPr>
          <p:spPr>
            <a:xfrm>
              <a:off x="1023258" y="1328057"/>
              <a:ext cx="457200" cy="4572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5342807" y="1349469"/>
              <a:ext cx="457200" cy="457201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95205" y="-258314"/>
              <a:ext cx="76204" cy="2002971"/>
            </a:xfrm>
            <a:prstGeom prst="rect">
              <a:avLst/>
            </a:prstGeom>
            <a:solidFill>
              <a:srgbClr val="6634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7425" y="-217714"/>
              <a:ext cx="76204" cy="2002971"/>
            </a:xfrm>
            <a:prstGeom prst="rect">
              <a:avLst/>
            </a:prstGeom>
            <a:solidFill>
              <a:srgbClr val="6634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2" cstate="print"/>
          <a:srcRect b="37640"/>
          <a:stretch>
            <a:fillRect/>
          </a:stretch>
        </p:blipFill>
        <p:spPr bwMode="auto">
          <a:xfrm>
            <a:off x="5940152" y="1213345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3568" y="1419622"/>
            <a:ext cx="4018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Panitia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Sembilan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bertugas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mengolah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usulan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negara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dihasilkan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sidang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BPUPKI.</a:t>
            </a:r>
            <a:endParaRPr lang="en-US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192" y="3396937"/>
            <a:ext cx="45764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Sidang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Panitia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Sembilan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menghasilkan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Piagam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Jakarta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dind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6"/>
          <a:stretch/>
        </p:blipFill>
        <p:spPr bwMode="auto">
          <a:xfrm>
            <a:off x="0" y="-14288"/>
            <a:ext cx="9143999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Template Bupena Merdeka (Konten QR-Media mengajar)\BAHAN\tokoh 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6228184" y="1571617"/>
            <a:ext cx="2785588" cy="327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9502"/>
            <a:ext cx="5184576" cy="1430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990033"/>
                </a:solidFill>
              </a:rPr>
              <a:t>BPUPKI </a:t>
            </a:r>
            <a:r>
              <a:rPr lang="en-US" sz="2600" b="1" dirty="0" err="1" smtClean="0">
                <a:solidFill>
                  <a:srgbClr val="990033"/>
                </a:solidFill>
              </a:rPr>
              <a:t>mengadakan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sidang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kedua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untuk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rgbClr val="990033"/>
                </a:solidFill>
              </a:rPr>
              <a:t>membahas</a:t>
            </a:r>
            <a:r>
              <a:rPr lang="en-US" sz="2600" b="1" dirty="0" smtClean="0">
                <a:solidFill>
                  <a:srgbClr val="990033"/>
                </a:solidFill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rumusan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dasar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negara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sesuai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5">
                    <a:lumMod val="50000"/>
                  </a:schemeClr>
                </a:solidFill>
              </a:rPr>
              <a:t>Piagam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 Jakarta</a:t>
            </a:r>
            <a:r>
              <a:rPr lang="en-US" sz="2600" b="1" dirty="0" smtClean="0">
                <a:solidFill>
                  <a:srgbClr val="990033"/>
                </a:solidFill>
              </a:rPr>
              <a:t>.</a:t>
            </a:r>
            <a:endParaRPr lang="en-US" sz="2600" b="1" dirty="0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851670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BPUPKI </a:t>
            </a:r>
            <a:r>
              <a:rPr lang="en-US" sz="2000" b="1" dirty="0" err="1" smtClean="0">
                <a:solidFill>
                  <a:srgbClr val="002060"/>
                </a:solidFill>
              </a:rPr>
              <a:t>dibubarkan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dan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digantikan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dengan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pembentukan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PPKI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5536" y="2643758"/>
            <a:ext cx="4720607" cy="1831696"/>
            <a:chOff x="836264" y="2146744"/>
            <a:chExt cx="4931979" cy="18316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64" y="2146744"/>
              <a:ext cx="4931979" cy="183169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84347" y="2414787"/>
              <a:ext cx="45581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</a:rPr>
                <a:t>PPKI </a:t>
              </a:r>
              <a:r>
                <a:rPr lang="en-US" sz="2800" b="1" dirty="0" err="1" smtClean="0">
                  <a:solidFill>
                    <a:srgbClr val="FF0066"/>
                  </a:solidFill>
                </a:rPr>
                <a:t>mengesahkan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66"/>
                  </a:solidFill>
                </a:rPr>
                <a:t>rumusan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66"/>
                  </a:solidFill>
                </a:rPr>
                <a:t>dasar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66"/>
                  </a:solidFill>
                </a:rPr>
                <a:t>negara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yang </a:t>
              </a:r>
              <a:r>
                <a:rPr lang="en-US" sz="2800" b="1" dirty="0" err="1" smtClean="0">
                  <a:solidFill>
                    <a:srgbClr val="FF0066"/>
                  </a:solidFill>
                </a:rPr>
                <a:t>disebut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74141"/>
                  </a:solidFill>
                </a:rPr>
                <a:t>Pancasila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.</a:t>
              </a:r>
              <a:endParaRPr lang="en-US" sz="2800" b="1" dirty="0" smtClean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0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9552" y="771550"/>
            <a:ext cx="6768753" cy="2952328"/>
            <a:chOff x="423630" y="1251881"/>
            <a:chExt cx="5872817" cy="29523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30" y="1251881"/>
              <a:ext cx="5730059" cy="295232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265169" y="1365129"/>
              <a:ext cx="23911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 smtClean="0"/>
                <a:t>Pancasila</a:t>
              </a:r>
              <a:endParaRPr lang="id-ID" sz="2600" b="1" dirty="0" smtClean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8491" y="1899953"/>
              <a:ext cx="5497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b="1" dirty="0">
                  <a:solidFill>
                    <a:srgbClr val="074141"/>
                  </a:solidFill>
                </a:rPr>
                <a:t>1. Ketuhanan Yang Maha Esa.</a:t>
              </a:r>
              <a:endParaRPr lang="id-ID" sz="2000" b="1" dirty="0" smtClean="0">
                <a:solidFill>
                  <a:srgbClr val="07414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8491" y="2219923"/>
              <a:ext cx="5497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341563" algn="l"/>
                </a:tabLst>
              </a:pPr>
              <a:r>
                <a:rPr lang="fi-FI" sz="2000" b="1" dirty="0">
                  <a:solidFill>
                    <a:schemeClr val="accent6">
                      <a:lumMod val="75000"/>
                    </a:schemeClr>
                  </a:solidFill>
                </a:rPr>
                <a:t>2. Kemanusiaan yang adil dan beradab.</a:t>
              </a:r>
              <a:endParaRPr lang="id-ID" sz="20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8491" y="2507955"/>
              <a:ext cx="54979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b="1" dirty="0">
                  <a:solidFill>
                    <a:srgbClr val="FF0066"/>
                  </a:solidFill>
                </a:rPr>
                <a:t>3. Persatuan Indonesia.</a:t>
              </a:r>
              <a:endParaRPr lang="id-ID" sz="2000" b="1" dirty="0" smtClean="0">
                <a:solidFill>
                  <a:srgbClr val="FF0066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8491" y="2836057"/>
              <a:ext cx="5185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341563" algn="l"/>
                </a:tabLst>
              </a:pPr>
              <a:r>
                <a:rPr lang="fi-FI" sz="2000" b="1" dirty="0">
                  <a:solidFill>
                    <a:schemeClr val="accent3">
                      <a:lumMod val="50000"/>
                    </a:schemeClr>
                  </a:solidFill>
                </a:rPr>
                <a:t>4. Kerakyatan yang dipimpin oleh </a:t>
              </a:r>
              <a:r>
                <a:rPr lang="fi-FI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hikmat kebijaksanaan dalam permusyawaratan/perwakilan</a:t>
              </a:r>
              <a:r>
                <a:rPr lang="fi-FI" sz="2000" b="1" dirty="0">
                  <a:solidFill>
                    <a:schemeClr val="accent3">
                      <a:lumMod val="50000"/>
                    </a:schemeClr>
                  </a:solidFill>
                </a:rPr>
                <a:t>.</a:t>
              </a:r>
              <a:endParaRPr lang="id-ID" sz="2000" b="1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8491" y="3484129"/>
              <a:ext cx="5185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341563" algn="l"/>
                </a:tabLst>
              </a:pPr>
              <a:r>
                <a:rPr lang="fi-FI" sz="2000" b="1" dirty="0"/>
                <a:t>5. Keadilan sosial bagi seluruh rakyat Indonesia.</a:t>
              </a:r>
              <a:endParaRPr lang="id-ID" sz="2000" b="1" dirty="0" smtClean="0"/>
            </a:p>
          </p:txBody>
        </p:sp>
      </p:grpSp>
      <p:pic>
        <p:nvPicPr>
          <p:cNvPr id="2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rcRect b="37640"/>
          <a:stretch>
            <a:fillRect/>
          </a:stretch>
        </p:blipFill>
        <p:spPr bwMode="auto">
          <a:xfrm>
            <a:off x="6745837" y="1506108"/>
            <a:ext cx="2398163" cy="339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973564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4067945" y="-127938"/>
            <a:ext cx="4736928" cy="3770466"/>
            <a:chOff x="404967" y="-877502"/>
            <a:chExt cx="5621474" cy="5449164"/>
          </a:xfrm>
        </p:grpSpPr>
        <p:grpSp>
          <p:nvGrpSpPr>
            <p:cNvPr id="3" name="Group 2"/>
            <p:cNvGrpSpPr/>
            <p:nvPr/>
          </p:nvGrpSpPr>
          <p:grpSpPr>
            <a:xfrm>
              <a:off x="404967" y="513026"/>
              <a:ext cx="5621474" cy="4058636"/>
              <a:chOff x="404967" y="513026"/>
              <a:chExt cx="5621474" cy="405863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04967" y="513026"/>
                <a:ext cx="5303334" cy="3850504"/>
              </a:xfrm>
              <a:prstGeom prst="roundRect">
                <a:avLst>
                  <a:gd name="adj" fmla="val 4421"/>
                </a:avLst>
              </a:prstGeom>
              <a:solidFill>
                <a:srgbClr val="FFCC99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36318" y="929296"/>
                <a:ext cx="5390123" cy="3642366"/>
              </a:xfrm>
              <a:prstGeom prst="roundRect">
                <a:avLst>
                  <a:gd name="adj" fmla="val 4421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Connector 3"/>
            <p:cNvSpPr/>
            <p:nvPr/>
          </p:nvSpPr>
          <p:spPr>
            <a:xfrm>
              <a:off x="1023258" y="1328057"/>
              <a:ext cx="457200" cy="4572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5342807" y="1349469"/>
              <a:ext cx="457200" cy="457201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17153" y="-877502"/>
              <a:ext cx="54256" cy="2622159"/>
            </a:xfrm>
            <a:prstGeom prst="rect">
              <a:avLst/>
            </a:prstGeom>
            <a:solidFill>
              <a:srgbClr val="6634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09509" y="-877501"/>
              <a:ext cx="64120" cy="2662760"/>
            </a:xfrm>
            <a:prstGeom prst="rect">
              <a:avLst/>
            </a:prstGeom>
            <a:solidFill>
              <a:srgbClr val="6634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55962" y="1693551"/>
            <a:ext cx="4018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  <a:tab pos="2230438" algn="l"/>
              </a:tabLst>
            </a:pP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Nilai-nilai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luhur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Pancasila</a:t>
            </a:r>
            <a:r>
              <a:rPr lang="en-US" sz="2400" b="1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dijadikan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sebagai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pedoman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bangsa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Indonesia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bersikap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berperilaku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3" descr="G:\Template Bupena Merdeka (Konten QR-Media mengajar)\BAHAN\tokoh 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4746" y="1628098"/>
            <a:ext cx="2785588" cy="327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08944" y="3731062"/>
            <a:ext cx="3607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Setiap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sila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Pancasila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memiliki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nilai-nilai</a:t>
            </a:r>
            <a:r>
              <a:rPr lang="en-US" sz="2000" b="1" dirty="0" smtClean="0">
                <a:solidFill>
                  <a:srgbClr val="002060"/>
                </a:solidFill>
              </a:rPr>
              <a:t> yang </a:t>
            </a:r>
            <a:r>
              <a:rPr lang="en-US" sz="2000" b="1" dirty="0" err="1" smtClean="0">
                <a:solidFill>
                  <a:srgbClr val="002060"/>
                </a:solidFill>
              </a:rPr>
              <a:t>luhur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4139" y="247726"/>
            <a:ext cx="4265853" cy="733044"/>
            <a:chOff x="541580" y="214296"/>
            <a:chExt cx="4265853" cy="73304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4265853" cy="73304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87479" y="267070"/>
              <a:ext cx="3587907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Nilai-Nilai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Pancasila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64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BACKGROUND\taman.jpg"/>
          <p:cNvPicPr>
            <a:picLocks noChangeAspect="1" noChangeArrowheads="1"/>
          </p:cNvPicPr>
          <p:nvPr/>
        </p:nvPicPr>
        <p:blipFill rotWithShape="1">
          <a:blip r:embed="rId2" cstate="print"/>
          <a:srcRect l="1597" r="1597" b="23537"/>
          <a:stretch/>
        </p:blipFill>
        <p:spPr bwMode="auto">
          <a:xfrm>
            <a:off x="3629" y="-71456"/>
            <a:ext cx="9144000" cy="5214956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4" cstate="print"/>
          <a:srcRect b="22380"/>
          <a:stretch>
            <a:fillRect/>
          </a:stretch>
        </p:blipFill>
        <p:spPr bwMode="auto">
          <a:xfrm>
            <a:off x="5982483" y="1571618"/>
            <a:ext cx="305401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6"/>
          <p:cNvGrpSpPr/>
          <p:nvPr/>
        </p:nvGrpSpPr>
        <p:grpSpPr>
          <a:xfrm>
            <a:off x="500034" y="1849747"/>
            <a:ext cx="4504014" cy="2436515"/>
            <a:chOff x="3643306" y="777819"/>
            <a:chExt cx="5112636" cy="2436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8"/>
            <p:cNvGrpSpPr/>
            <p:nvPr/>
          </p:nvGrpSpPr>
          <p:grpSpPr>
            <a:xfrm>
              <a:off x="3643306" y="777819"/>
              <a:ext cx="5112635" cy="2436515"/>
              <a:chOff x="4500562" y="1000113"/>
              <a:chExt cx="5195097" cy="2436515"/>
            </a:xfrm>
          </p:grpSpPr>
          <p:sp>
            <p:nvSpPr>
              <p:cNvPr id="18" name="Rounded Rectangle 19"/>
              <p:cNvSpPr/>
              <p:nvPr/>
            </p:nvSpPr>
            <p:spPr>
              <a:xfrm>
                <a:off x="4500562" y="1000113"/>
                <a:ext cx="5195097" cy="24365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ounded Rectangle 20"/>
              <p:cNvSpPr/>
              <p:nvPr/>
            </p:nvSpPr>
            <p:spPr>
              <a:xfrm>
                <a:off x="4572000" y="1071551"/>
                <a:ext cx="5123659" cy="2293639"/>
              </a:xfrm>
              <a:prstGeom prst="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857621" y="894997"/>
              <a:ext cx="489832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buFont typeface="+mj-lt"/>
                <a:buAutoNum type="arabicPeriod"/>
              </a:pPr>
              <a:r>
                <a:rPr lang="id-ID" sz="2200" b="1" dirty="0" smtClean="0">
                  <a:solidFill>
                    <a:srgbClr val="008080"/>
                  </a:solidFill>
                </a:rPr>
                <a:t>Percaya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kepada </a:t>
              </a:r>
              <a:r>
                <a:rPr lang="id-ID" sz="2200" b="1" dirty="0">
                  <a:solidFill>
                    <a:srgbClr val="008080"/>
                  </a:solidFill>
                </a:rPr>
                <a:t>Tuhan Yang Maha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Esa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.</a:t>
              </a:r>
              <a:endParaRPr lang="id-ID" sz="2200" b="1" dirty="0">
                <a:solidFill>
                  <a:srgbClr val="008080"/>
                </a:solidFill>
              </a:endParaRPr>
            </a:p>
            <a:p>
              <a:pPr marL="268288" indent="-268288">
                <a:buFont typeface="+mj-lt"/>
                <a:buAutoNum type="arabicPeriod"/>
              </a:pPr>
              <a:r>
                <a:rPr lang="id-ID" sz="2200" b="1" dirty="0" smtClean="0">
                  <a:solidFill>
                    <a:srgbClr val="008080"/>
                  </a:solidFill>
                </a:rPr>
                <a:t>Saling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menghormati </a:t>
              </a:r>
              <a:r>
                <a:rPr lang="id-ID" sz="2200" b="1" dirty="0">
                  <a:solidFill>
                    <a:srgbClr val="008080"/>
                  </a:solidFill>
                </a:rPr>
                <a:t>antarumat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beragama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.</a:t>
              </a:r>
            </a:p>
            <a:p>
              <a:pPr marL="268288" indent="-268288">
                <a:buFont typeface="+mj-lt"/>
                <a:buAutoNum type="arabicPeriod"/>
              </a:pPr>
              <a:r>
                <a:rPr lang="id-ID" sz="2200" b="1" dirty="0" smtClean="0">
                  <a:solidFill>
                    <a:srgbClr val="008080"/>
                  </a:solidFill>
                </a:rPr>
                <a:t>Kebebasan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memeluk </a:t>
              </a:r>
              <a:r>
                <a:rPr lang="id-ID" sz="2200" b="1" dirty="0">
                  <a:solidFill>
                    <a:srgbClr val="008080"/>
                  </a:solidFill>
                </a:rPr>
                <a:t>agama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dan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kepercayaannya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masing-masing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.</a:t>
              </a:r>
              <a:endParaRPr lang="id-ID" sz="22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20" name="Group 11"/>
          <p:cNvGrpSpPr/>
          <p:nvPr/>
        </p:nvGrpSpPr>
        <p:grpSpPr>
          <a:xfrm>
            <a:off x="428596" y="921054"/>
            <a:ext cx="5072098" cy="1000132"/>
            <a:chOff x="3643306" y="777820"/>
            <a:chExt cx="5357850" cy="10001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8"/>
            <p:cNvGrpSpPr/>
            <p:nvPr/>
          </p:nvGrpSpPr>
          <p:grpSpPr>
            <a:xfrm>
              <a:off x="3643306" y="777820"/>
              <a:ext cx="5357850" cy="1000132"/>
              <a:chOff x="4500562" y="1000114"/>
              <a:chExt cx="5444267" cy="100013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500562" y="1000114"/>
                <a:ext cx="5444267" cy="100013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4572000" y="1071552"/>
                <a:ext cx="5300239" cy="857256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857620" y="916348"/>
              <a:ext cx="51435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008080"/>
                  </a:solidFill>
                </a:rPr>
                <a:t>“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Ketuhanan Yang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Maha Esa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”</a:t>
              </a:r>
              <a:endParaRPr lang="id-ID" sz="2200" b="1" dirty="0" smtClean="0">
                <a:solidFill>
                  <a:srgbClr val="008080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71504" y="357172"/>
            <a:ext cx="42165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en-US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Pertama</a:t>
            </a:r>
            <a:r>
              <a:rPr lang="en-US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endParaRPr lang="en-US" sz="3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1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9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4" cstate="print"/>
          <a:srcRect b="22380"/>
          <a:stretch>
            <a:fillRect/>
          </a:stretch>
        </p:blipFill>
        <p:spPr bwMode="auto">
          <a:xfrm>
            <a:off x="5982483" y="1571618"/>
            <a:ext cx="305401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6"/>
          <p:cNvGrpSpPr/>
          <p:nvPr/>
        </p:nvGrpSpPr>
        <p:grpSpPr>
          <a:xfrm>
            <a:off x="500034" y="1849747"/>
            <a:ext cx="4504013" cy="2436515"/>
            <a:chOff x="3643306" y="777819"/>
            <a:chExt cx="5112635" cy="2436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6" name="Group 8"/>
            <p:cNvGrpSpPr/>
            <p:nvPr/>
          </p:nvGrpSpPr>
          <p:grpSpPr>
            <a:xfrm>
              <a:off x="3643306" y="777819"/>
              <a:ext cx="5112635" cy="2436515"/>
              <a:chOff x="4500562" y="1000113"/>
              <a:chExt cx="5195097" cy="2436515"/>
            </a:xfrm>
          </p:grpSpPr>
          <p:sp>
            <p:nvSpPr>
              <p:cNvPr id="18" name="Rounded Rectangle 19"/>
              <p:cNvSpPr/>
              <p:nvPr/>
            </p:nvSpPr>
            <p:spPr>
              <a:xfrm>
                <a:off x="4500562" y="1000113"/>
                <a:ext cx="5195097" cy="24365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9" name="Rounded Rectangle 20"/>
              <p:cNvSpPr/>
              <p:nvPr/>
            </p:nvSpPr>
            <p:spPr>
              <a:xfrm>
                <a:off x="4572000" y="1071551"/>
                <a:ext cx="5123659" cy="2293639"/>
              </a:xfrm>
              <a:prstGeom prst="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857621" y="894997"/>
              <a:ext cx="440789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buFont typeface="+mj-lt"/>
                <a:buAutoNum type="arabicPeriod"/>
              </a:pPr>
              <a:r>
                <a:rPr lang="id-ID" sz="2200" b="1" dirty="0" smtClean="0">
                  <a:solidFill>
                    <a:srgbClr val="008080"/>
                  </a:solidFill>
                </a:rPr>
                <a:t>Bekerja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sama </a:t>
              </a:r>
              <a:r>
                <a:rPr lang="id-ID" sz="2200" b="1" dirty="0">
                  <a:solidFill>
                    <a:srgbClr val="008080"/>
                  </a:solidFill>
                </a:rPr>
                <a:t>dengan semua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orang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.</a:t>
              </a:r>
              <a:endParaRPr lang="id-ID" sz="2200" b="1" dirty="0">
                <a:solidFill>
                  <a:srgbClr val="008080"/>
                </a:solidFill>
              </a:endParaRPr>
            </a:p>
            <a:p>
              <a:pPr marL="268288" indent="-268288">
                <a:buFont typeface="+mj-lt"/>
                <a:buAutoNum type="arabicPeriod"/>
              </a:pPr>
              <a:r>
                <a:rPr lang="en-US" sz="2200" b="1" dirty="0" smtClean="0">
                  <a:solidFill>
                    <a:srgbClr val="008080"/>
                  </a:solidFill>
                </a:rPr>
                <a:t>M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enerapkan </a:t>
              </a:r>
              <a:r>
                <a:rPr lang="id-ID" sz="2200" b="1" dirty="0">
                  <a:solidFill>
                    <a:srgbClr val="008080"/>
                  </a:solidFill>
                </a:rPr>
                <a:t>tenggang rasa dalam kehidupan;</a:t>
              </a:r>
            </a:p>
            <a:p>
              <a:pPr marL="268288" indent="-268288">
                <a:buFont typeface="+mj-lt"/>
                <a:buAutoNum type="arabicPeriod"/>
              </a:pPr>
              <a:r>
                <a:rPr lang="id-ID" sz="2200" b="1" dirty="0" smtClean="0">
                  <a:solidFill>
                    <a:srgbClr val="008080"/>
                  </a:solidFill>
                </a:rPr>
                <a:t>Berani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membela </a:t>
              </a:r>
              <a:r>
                <a:rPr lang="id-ID" sz="2200" b="1" dirty="0">
                  <a:solidFill>
                    <a:srgbClr val="008080"/>
                  </a:solidFill>
                </a:rPr>
                <a:t>kebenaran dan </a:t>
              </a:r>
              <a:r>
                <a:rPr lang="id-ID" sz="2200" b="1" dirty="0" smtClean="0">
                  <a:solidFill>
                    <a:srgbClr val="008080"/>
                  </a:solidFill>
                </a:rPr>
                <a:t>keadilan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.</a:t>
              </a:r>
              <a:endParaRPr lang="id-ID" sz="22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20" name="Group 11"/>
          <p:cNvGrpSpPr/>
          <p:nvPr/>
        </p:nvGrpSpPr>
        <p:grpSpPr>
          <a:xfrm>
            <a:off x="428596" y="921054"/>
            <a:ext cx="5072098" cy="1000132"/>
            <a:chOff x="3643306" y="777820"/>
            <a:chExt cx="5357850" cy="10001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8"/>
            <p:cNvGrpSpPr/>
            <p:nvPr/>
          </p:nvGrpSpPr>
          <p:grpSpPr>
            <a:xfrm>
              <a:off x="3643306" y="777820"/>
              <a:ext cx="5357850" cy="1000132"/>
              <a:chOff x="4500562" y="1000114"/>
              <a:chExt cx="5444267" cy="100013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500562" y="1000114"/>
                <a:ext cx="5444267" cy="100013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4572000" y="1071552"/>
                <a:ext cx="5300239" cy="857256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857620" y="1060364"/>
              <a:ext cx="51435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008080"/>
                  </a:solidFill>
                </a:rPr>
                <a:t>“</a:t>
              </a:r>
              <a:r>
                <a:rPr lang="en-US" sz="2200" b="1" dirty="0" err="1">
                  <a:solidFill>
                    <a:srgbClr val="008080"/>
                  </a:solidFill>
                </a:rPr>
                <a:t>Kemanusiaan</a:t>
              </a:r>
              <a:r>
                <a:rPr lang="en-US" sz="2200" b="1" dirty="0">
                  <a:solidFill>
                    <a:srgbClr val="008080"/>
                  </a:solidFill>
                </a:rPr>
                <a:t> 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yang 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adil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>
                  <a:solidFill>
                    <a:srgbClr val="008080"/>
                  </a:solidFill>
                </a:rPr>
                <a:t>dan</a:t>
              </a:r>
              <a:r>
                <a:rPr lang="en-US" sz="2200" b="1" dirty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>
                  <a:solidFill>
                    <a:srgbClr val="008080"/>
                  </a:solidFill>
                </a:rPr>
                <a:t>beradab</a:t>
              </a:r>
              <a:r>
                <a:rPr lang="en-US" sz="2200" b="1" dirty="0">
                  <a:solidFill>
                    <a:srgbClr val="008080"/>
                  </a:solidFill>
                </a:rPr>
                <a:t>”</a:t>
              </a:r>
              <a:endParaRPr lang="id-ID" sz="2200" b="1" dirty="0" smtClean="0">
                <a:solidFill>
                  <a:srgbClr val="008080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71504" y="357172"/>
            <a:ext cx="42165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en-US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Kedua</a:t>
            </a:r>
            <a:r>
              <a:rPr lang="en-US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endParaRPr lang="en-US" sz="3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4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9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420</Words>
  <Application>Microsoft Office PowerPoint</Application>
  <PresentationFormat>On-screen Show (16:9)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ASUS</cp:lastModifiedBy>
  <cp:revision>105</cp:revision>
  <dcterms:created xsi:type="dcterms:W3CDTF">2022-01-17T01:37:52Z</dcterms:created>
  <dcterms:modified xsi:type="dcterms:W3CDTF">2022-12-10T07:59:56Z</dcterms:modified>
</cp:coreProperties>
</file>