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9" r:id="rId4"/>
    <p:sldId id="304" r:id="rId5"/>
    <p:sldId id="314" r:id="rId6"/>
    <p:sldId id="309" r:id="rId7"/>
    <p:sldId id="315" r:id="rId8"/>
    <p:sldId id="316" r:id="rId9"/>
    <p:sldId id="317" r:id="rId10"/>
    <p:sldId id="318" r:id="rId11"/>
    <p:sldId id="279" r:id="rId12"/>
    <p:sldId id="308" r:id="rId13"/>
    <p:sldId id="319" r:id="rId14"/>
    <p:sldId id="322" r:id="rId15"/>
    <p:sldId id="323" r:id="rId16"/>
    <p:sldId id="310" r:id="rId17"/>
    <p:sldId id="320" r:id="rId18"/>
    <p:sldId id="321" r:id="rId1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C6FE"/>
    <a:srgbClr val="DFEEBC"/>
    <a:srgbClr val="FDD1EA"/>
    <a:srgbClr val="C9C011"/>
    <a:srgbClr val="00C06A"/>
    <a:srgbClr val="BFD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032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81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85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93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9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39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74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22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07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797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639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606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2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" r="2812"/>
          <a:stretch/>
        </p:blipFill>
        <p:spPr>
          <a:xfrm>
            <a:off x="-9525" y="0"/>
            <a:ext cx="9153525" cy="5193750"/>
          </a:xfrm>
          <a:prstGeom prst="rect">
            <a:avLst/>
          </a:prstGeom>
        </p:spPr>
      </p:pic>
      <p:sp>
        <p:nvSpPr>
          <p:cNvPr id="8" name="テキスト プレースホルダー 11"/>
          <p:cNvSpPr txBox="1">
            <a:spLocks/>
          </p:cNvSpPr>
          <p:nvPr/>
        </p:nvSpPr>
        <p:spPr>
          <a:xfrm>
            <a:off x="4301361" y="1783077"/>
            <a:ext cx="4274018" cy="788673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err="1">
                <a:solidFill>
                  <a:srgbClr val="C9C011"/>
                </a:solidFill>
                <a:cs typeface="Arial" pitchFamily="34" charset="0"/>
              </a:rPr>
              <a:t>Bahasa</a:t>
            </a:r>
            <a:r>
              <a:rPr lang="en-US" b="1" dirty="0">
                <a:solidFill>
                  <a:srgbClr val="C9C011"/>
                </a:solidFill>
                <a:cs typeface="Arial" pitchFamily="34" charset="0"/>
              </a:rPr>
              <a:t> Indonesia</a:t>
            </a:r>
            <a:endParaRPr lang="id-ID" b="1" dirty="0">
              <a:solidFill>
                <a:srgbClr val="C9C011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直線コネクタ 9"/>
          <p:cNvCxnSpPr/>
          <p:nvPr/>
        </p:nvCxnSpPr>
        <p:spPr>
          <a:xfrm>
            <a:off x="4572000" y="2800350"/>
            <a:ext cx="37338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3901966" y="1200150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27822" y="2865879"/>
            <a:ext cx="2070118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SD/MI KELAS </a:t>
            </a:r>
            <a:r>
              <a:rPr lang="id-ID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</a:p>
        </p:txBody>
      </p:sp>
      <p:sp>
        <p:nvSpPr>
          <p:cNvPr id="13" name="Cube 12"/>
          <p:cNvSpPr/>
          <p:nvPr/>
        </p:nvSpPr>
        <p:spPr>
          <a:xfrm>
            <a:off x="1524000" y="763869"/>
            <a:ext cx="2454166" cy="3287686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915940"/>
            <a:ext cx="2377967" cy="311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7104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33400" y="1016734"/>
            <a:ext cx="72390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d-ID" sz="2000" dirty="0"/>
              <a:t>Perhatikan kalimat-kalimat berikut.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629174" y="1657350"/>
            <a:ext cx="3638026" cy="720000"/>
            <a:chOff x="705374" y="2495550"/>
            <a:chExt cx="3638026" cy="720000"/>
          </a:xfrm>
        </p:grpSpPr>
        <p:sp>
          <p:nvSpPr>
            <p:cNvPr id="38" name="Rectangle 37"/>
            <p:cNvSpPr/>
            <p:nvPr/>
          </p:nvSpPr>
          <p:spPr>
            <a:xfrm>
              <a:off x="838200" y="2495550"/>
              <a:ext cx="3505200" cy="720000"/>
            </a:xfrm>
            <a:prstGeom prst="rect">
              <a:avLst/>
            </a:prstGeom>
            <a:solidFill>
              <a:srgbClr val="FEC6FE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73050"/>
              <a:r>
                <a:rPr lang="id-ID" dirty="0">
                  <a:solidFill>
                    <a:schemeClr val="tx1"/>
                  </a:solidFill>
                </a:rPr>
                <a:t>Ada Gajah, Merak, Singa, dan Jerapah di hutan.</a:t>
              </a:r>
            </a:p>
          </p:txBody>
        </p:sp>
        <p:sp>
          <p:nvSpPr>
            <p:cNvPr id="39" name="Oval 38"/>
            <p:cNvSpPr/>
            <p:nvPr/>
          </p:nvSpPr>
          <p:spPr>
            <a:xfrm>
              <a:off x="705374" y="2675550"/>
              <a:ext cx="360000" cy="360000"/>
            </a:xfrm>
            <a:prstGeom prst="ellipse">
              <a:avLst/>
            </a:prstGeom>
            <a:solidFill>
              <a:srgbClr val="DFEEBC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sp>
        <p:nvSpPr>
          <p:cNvPr id="43" name="Striped Right Arrow 42"/>
          <p:cNvSpPr/>
          <p:nvPr/>
        </p:nvSpPr>
        <p:spPr>
          <a:xfrm flipH="1">
            <a:off x="4521530" y="1837350"/>
            <a:ext cx="609600" cy="360000"/>
          </a:xfrm>
          <a:prstGeom prst="stripedRightArrow">
            <a:avLst/>
          </a:prstGeom>
          <a:solidFill>
            <a:srgbClr val="DFEEB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4" name="Striped Right Arrow 43"/>
          <p:cNvSpPr/>
          <p:nvPr/>
        </p:nvSpPr>
        <p:spPr>
          <a:xfrm flipH="1">
            <a:off x="5181600" y="3149209"/>
            <a:ext cx="609600" cy="360000"/>
          </a:xfrm>
          <a:prstGeom prst="stripedRightArrow">
            <a:avLst/>
          </a:prstGeom>
          <a:solidFill>
            <a:srgbClr val="DFEEB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5" name="TextBox 44"/>
          <p:cNvSpPr txBox="1"/>
          <p:nvPr/>
        </p:nvSpPr>
        <p:spPr>
          <a:xfrm>
            <a:off x="5334000" y="1694184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dirty="0"/>
              <a:t>Tanda koma memisahkan bagian-bagian yang diperinci.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019800" y="3006043"/>
            <a:ext cx="2526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dirty="0"/>
              <a:t>Tanda koma sebelum kata penghubung</a:t>
            </a:r>
            <a:r>
              <a:rPr lang="en-US" dirty="0"/>
              <a:t>.</a:t>
            </a:r>
            <a:endParaRPr lang="id-ID" dirty="0"/>
          </a:p>
        </p:txBody>
      </p:sp>
      <p:grpSp>
        <p:nvGrpSpPr>
          <p:cNvPr id="15" name="Group 14"/>
          <p:cNvGrpSpPr/>
          <p:nvPr/>
        </p:nvGrpSpPr>
        <p:grpSpPr>
          <a:xfrm>
            <a:off x="629174" y="2969209"/>
            <a:ext cx="4272826" cy="720000"/>
            <a:chOff x="705374" y="2495550"/>
            <a:chExt cx="4272826" cy="720000"/>
          </a:xfrm>
        </p:grpSpPr>
        <p:sp>
          <p:nvSpPr>
            <p:cNvPr id="16" name="Rectangle 15"/>
            <p:cNvSpPr/>
            <p:nvPr/>
          </p:nvSpPr>
          <p:spPr>
            <a:xfrm>
              <a:off x="838200" y="2495550"/>
              <a:ext cx="4140000" cy="720000"/>
            </a:xfrm>
            <a:prstGeom prst="rect">
              <a:avLst/>
            </a:prstGeom>
            <a:solidFill>
              <a:srgbClr val="FEC6FE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73050"/>
              <a:r>
                <a:rPr lang="id-ID" dirty="0">
                  <a:solidFill>
                    <a:schemeClr val="tx1"/>
                  </a:solidFill>
                </a:rPr>
                <a:t>Mereka ingin menyerah, tetapi mereka ingin dapat menangkap si </a:t>
              </a:r>
              <a:r>
                <a:rPr lang="en-US" dirty="0">
                  <a:solidFill>
                    <a:schemeClr val="tx1"/>
                  </a:solidFill>
                </a:rPr>
                <a:t>K</a:t>
              </a:r>
              <a:r>
                <a:rPr lang="id-ID" dirty="0">
                  <a:solidFill>
                    <a:schemeClr val="tx1"/>
                  </a:solidFill>
                </a:rPr>
                <a:t>ancil.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705374" y="2675550"/>
              <a:ext cx="360000" cy="360000"/>
            </a:xfrm>
            <a:prstGeom prst="ellipse">
              <a:avLst/>
            </a:prstGeom>
            <a:solidFill>
              <a:srgbClr val="DFEEBC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dirty="0">
                  <a:solidFill>
                    <a:schemeClr val="tx1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38129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3" grpId="0" animBg="1"/>
      <p:bldP spid="44" grpId="0" animBg="1"/>
      <p:bldP spid="45" grpId="0"/>
      <p:bldP spid="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3400" y="840368"/>
            <a:ext cx="4038600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d-ID" sz="2000" dirty="0"/>
              <a:t>Kalimat tersusun dari kata-kata.</a:t>
            </a:r>
          </a:p>
          <a:p>
            <a:r>
              <a:rPr lang="id-ID" sz="2000" dirty="0"/>
              <a:t>Perhatikan kata-kata berikut</a:t>
            </a:r>
            <a:r>
              <a:rPr lang="en-US" sz="2000" dirty="0"/>
              <a:t>.</a:t>
            </a:r>
            <a:endParaRPr lang="id-ID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7071"/>
            <a:ext cx="5943600" cy="4969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33400" y="257174"/>
            <a:ext cx="5562600" cy="478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buSzPct val="100000"/>
              <a:buFont typeface="+mj-lt"/>
              <a:buAutoNum type="alphaUcPeriod" startAt="3"/>
            </a:pPr>
            <a:r>
              <a:rPr lang="id-ID" sz="2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Kata Benda, Kata Sifat, dan Antonim</a:t>
            </a:r>
            <a:endParaRPr lang="en-US" sz="2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94924" y="3951183"/>
            <a:ext cx="4953000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d-ID" sz="2000" dirty="0"/>
              <a:t>Kata bergaris bawah termasuk kata benda.</a:t>
            </a:r>
          </a:p>
          <a:p>
            <a:r>
              <a:rPr lang="id-ID" sz="2000" dirty="0"/>
              <a:t>Kata berwarna merah termasuk kata sifat.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612" y="749395"/>
            <a:ext cx="2080245" cy="20673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79548" y="3092151"/>
            <a:ext cx="1489304" cy="5857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15727" y="1669451"/>
            <a:ext cx="1743919" cy="10816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82663" y="2755244"/>
            <a:ext cx="1881835" cy="1296251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59258" y="1691846"/>
            <a:ext cx="1675469" cy="341057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000" u="sng" dirty="0">
                <a:solidFill>
                  <a:schemeClr val="tx1"/>
                </a:solidFill>
              </a:rPr>
              <a:t>Mainan</a:t>
            </a:r>
            <a:r>
              <a:rPr lang="id-ID" sz="2000" dirty="0"/>
              <a:t> </a:t>
            </a:r>
            <a:r>
              <a:rPr lang="id-ID" sz="2000" dirty="0">
                <a:solidFill>
                  <a:srgbClr val="FF0000"/>
                </a:solidFill>
              </a:rPr>
              <a:t>lama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42900" y="3843955"/>
            <a:ext cx="1828800" cy="341057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000" u="sng" dirty="0">
                <a:solidFill>
                  <a:schemeClr val="tx1"/>
                </a:solidFill>
              </a:rPr>
              <a:t>Gunting</a:t>
            </a:r>
            <a:r>
              <a:rPr lang="id-ID" sz="2000" dirty="0"/>
              <a:t> </a:t>
            </a:r>
            <a:r>
              <a:rPr lang="id-ID" sz="2000" dirty="0">
                <a:solidFill>
                  <a:srgbClr val="FF0000"/>
                </a:solidFill>
              </a:rPr>
              <a:t>tajam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984776" y="2605988"/>
            <a:ext cx="1676400" cy="341057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000" u="sng" dirty="0">
                <a:solidFill>
                  <a:schemeClr val="tx1"/>
                </a:solidFill>
              </a:rPr>
              <a:t>Sepatu</a:t>
            </a:r>
            <a:r>
              <a:rPr lang="id-ID" sz="2000" dirty="0"/>
              <a:t> </a:t>
            </a:r>
            <a:r>
              <a:rPr lang="id-ID" sz="2000" dirty="0">
                <a:solidFill>
                  <a:srgbClr val="FF0000"/>
                </a:solidFill>
              </a:rPr>
              <a:t>kotor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629400" y="1130513"/>
            <a:ext cx="1447800" cy="341057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000" u="sng" dirty="0">
                <a:solidFill>
                  <a:schemeClr val="tx1"/>
                </a:solidFill>
              </a:rPr>
              <a:t>Tas </a:t>
            </a:r>
            <a:r>
              <a:rPr lang="id-ID" sz="2000" dirty="0">
                <a:solidFill>
                  <a:srgbClr val="FF0000"/>
                </a:solidFill>
              </a:rPr>
              <a:t>biru</a:t>
            </a:r>
          </a:p>
        </p:txBody>
      </p:sp>
      <p:cxnSp>
        <p:nvCxnSpPr>
          <p:cNvPr id="22" name="Elbow Connector 21"/>
          <p:cNvCxnSpPr>
            <a:stCxn id="16" idx="2"/>
            <a:endCxn id="6" idx="3"/>
          </p:cNvCxnSpPr>
          <p:nvPr/>
        </p:nvCxnSpPr>
        <p:spPr>
          <a:xfrm rot="5400000">
            <a:off x="6745824" y="1175604"/>
            <a:ext cx="311510" cy="903443"/>
          </a:xfrm>
          <a:prstGeom prst="bentConnector2">
            <a:avLst/>
          </a:prstGeom>
          <a:ln w="38100">
            <a:solidFill>
              <a:schemeClr val="accent2"/>
            </a:solidFill>
            <a:prstDash val="sysDot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15" idx="2"/>
            <a:endCxn id="12" idx="1"/>
          </p:cNvCxnSpPr>
          <p:nvPr/>
        </p:nvCxnSpPr>
        <p:spPr>
          <a:xfrm rot="5400000">
            <a:off x="6615575" y="2195968"/>
            <a:ext cx="456325" cy="1958478"/>
          </a:xfrm>
          <a:prstGeom prst="bentConnector2">
            <a:avLst/>
          </a:prstGeom>
          <a:ln w="38100">
            <a:solidFill>
              <a:schemeClr val="accent2"/>
            </a:solidFill>
            <a:prstDash val="sysDot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/>
          <p:cNvCxnSpPr>
            <a:stCxn id="14" idx="0"/>
            <a:endCxn id="10" idx="3"/>
          </p:cNvCxnSpPr>
          <p:nvPr/>
        </p:nvCxnSpPr>
        <p:spPr>
          <a:xfrm rot="5400000" flipH="1" flipV="1">
            <a:off x="1588962" y="3053369"/>
            <a:ext cx="458924" cy="1122248"/>
          </a:xfrm>
          <a:prstGeom prst="bentConnector2">
            <a:avLst/>
          </a:prstGeom>
          <a:ln w="38100">
            <a:solidFill>
              <a:schemeClr val="accent2"/>
            </a:solidFill>
            <a:prstDash val="sysDot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/>
          <p:cNvCxnSpPr>
            <a:stCxn id="13" idx="2"/>
            <a:endCxn id="11" idx="3"/>
          </p:cNvCxnSpPr>
          <p:nvPr/>
        </p:nvCxnSpPr>
        <p:spPr>
          <a:xfrm rot="16200000" flipH="1">
            <a:off x="1617675" y="1512221"/>
            <a:ext cx="177370" cy="1218734"/>
          </a:xfrm>
          <a:prstGeom prst="bentConnector2">
            <a:avLst/>
          </a:prstGeom>
          <a:ln w="38100">
            <a:solidFill>
              <a:schemeClr val="accent2"/>
            </a:solidFill>
            <a:prstDash val="sysDot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84436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57200" y="971550"/>
            <a:ext cx="5613164" cy="1331088"/>
            <a:chOff x="929295" y="1334953"/>
            <a:chExt cx="5613164" cy="1331088"/>
          </a:xfrm>
        </p:grpSpPr>
        <p:grpSp>
          <p:nvGrpSpPr>
            <p:cNvPr id="8" name="Group 7"/>
            <p:cNvGrpSpPr/>
            <p:nvPr/>
          </p:nvGrpSpPr>
          <p:grpSpPr>
            <a:xfrm>
              <a:off x="929295" y="1334953"/>
              <a:ext cx="5613164" cy="1331088"/>
              <a:chOff x="914400" y="1296606"/>
              <a:chExt cx="5978692" cy="1331088"/>
            </a:xfrm>
            <a:solidFill>
              <a:schemeClr val="bg2"/>
            </a:solidFill>
          </p:grpSpPr>
          <p:sp>
            <p:nvSpPr>
              <p:cNvPr id="38" name="Rectangle 37"/>
              <p:cNvSpPr/>
              <p:nvPr/>
            </p:nvSpPr>
            <p:spPr>
              <a:xfrm>
                <a:off x="1524889" y="1296606"/>
                <a:ext cx="5368203" cy="1331088"/>
              </a:xfrm>
              <a:prstGeom prst="rect">
                <a:avLst/>
              </a:prstGeom>
              <a:solidFill>
                <a:srgbClr val="DFEE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81088" indent="-285750">
                  <a:buFont typeface="Arial" pitchFamily="34" charset="0"/>
                  <a:buChar char="•"/>
                </a:pPr>
                <a:r>
                  <a:rPr lang="id-ID" sz="2000" dirty="0">
                    <a:solidFill>
                      <a:schemeClr val="tx1"/>
                    </a:solidFill>
                  </a:rPr>
                  <a:t>Dapat berupa nama benda.</a:t>
                </a:r>
              </a:p>
              <a:p>
                <a:pPr marL="1081088" indent="-285750">
                  <a:buFont typeface="Arial" pitchFamily="34" charset="0"/>
                  <a:buChar char="•"/>
                </a:pPr>
                <a:r>
                  <a:rPr lang="id-ID" sz="2000" dirty="0">
                    <a:solidFill>
                      <a:schemeClr val="tx1"/>
                    </a:solidFill>
                  </a:rPr>
                  <a:t>Tidak dapat didahului kata </a:t>
                </a:r>
                <a:r>
                  <a:rPr lang="id-ID" sz="2000" i="1" dirty="0">
                    <a:solidFill>
                      <a:schemeClr val="tx1"/>
                    </a:solidFill>
                  </a:rPr>
                  <a:t>tidak.</a:t>
                </a:r>
                <a:endParaRPr lang="id-ID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914400" y="1296606"/>
                <a:ext cx="1332000" cy="1331088"/>
              </a:xfrm>
              <a:prstGeom prst="ellipse">
                <a:avLst/>
              </a:prstGeom>
              <a:solidFill>
                <a:srgbClr val="DFEE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9" name="Oval 8"/>
            <p:cNvSpPr/>
            <p:nvPr/>
          </p:nvSpPr>
          <p:spPr>
            <a:xfrm>
              <a:off x="983295" y="1388497"/>
              <a:ext cx="1224000" cy="1224000"/>
            </a:xfrm>
            <a:prstGeom prst="ellipse">
              <a:avLst/>
            </a:prstGeom>
            <a:solidFill>
              <a:srgbClr val="FEC6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b="1" dirty="0">
                  <a:solidFill>
                    <a:schemeClr val="tx1"/>
                  </a:solidFill>
                </a:rPr>
                <a:t>KATA BENDA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330094" y="2607438"/>
            <a:ext cx="7432906" cy="1331088"/>
            <a:chOff x="929294" y="2947918"/>
            <a:chExt cx="7432906" cy="1331088"/>
          </a:xfrm>
        </p:grpSpPr>
        <p:grpSp>
          <p:nvGrpSpPr>
            <p:cNvPr id="20" name="Group 19"/>
            <p:cNvGrpSpPr/>
            <p:nvPr/>
          </p:nvGrpSpPr>
          <p:grpSpPr>
            <a:xfrm flipH="1">
              <a:off x="929294" y="2947918"/>
              <a:ext cx="7432906" cy="1331088"/>
              <a:chOff x="734111" y="1296606"/>
              <a:chExt cx="7432906" cy="1331088"/>
            </a:xfrm>
            <a:solidFill>
              <a:schemeClr val="bg2"/>
            </a:solidFill>
          </p:grpSpPr>
          <p:sp>
            <p:nvSpPr>
              <p:cNvPr id="23" name="Rectangle 22"/>
              <p:cNvSpPr/>
              <p:nvPr/>
            </p:nvSpPr>
            <p:spPr>
              <a:xfrm>
                <a:off x="1359814" y="1296606"/>
                <a:ext cx="6807203" cy="1331088"/>
              </a:xfrm>
              <a:prstGeom prst="rect">
                <a:avLst/>
              </a:prstGeom>
              <a:solidFill>
                <a:srgbClr val="DFEE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73050" indent="-273050">
                  <a:buFont typeface="Arial" pitchFamily="34" charset="0"/>
                  <a:buChar char="•"/>
                </a:pPr>
                <a:r>
                  <a:rPr lang="id-ID" sz="2000" dirty="0">
                    <a:solidFill>
                      <a:schemeClr val="tx1"/>
                    </a:solidFill>
                  </a:rPr>
                  <a:t>Dapat digunakan untuk menjelaskan benda (keadaan, ukuran, warna, waktu, dan sebagainya)</a:t>
                </a:r>
                <a:endParaRPr lang="id-ID" sz="2000" i="1" dirty="0">
                  <a:solidFill>
                    <a:schemeClr val="tx1"/>
                  </a:solidFill>
                </a:endParaRPr>
              </a:p>
              <a:p>
                <a:pPr marL="273050" indent="-273050">
                  <a:buFont typeface="Arial" pitchFamily="34" charset="0"/>
                  <a:buChar char="•"/>
                </a:pPr>
                <a:r>
                  <a:rPr lang="id-ID" sz="2000" dirty="0">
                    <a:solidFill>
                      <a:schemeClr val="tx1"/>
                    </a:solidFill>
                  </a:rPr>
                  <a:t>Dapat berada setelah kata benda.</a:t>
                </a: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734111" y="1296606"/>
                <a:ext cx="1332000" cy="1331088"/>
              </a:xfrm>
              <a:prstGeom prst="ellipse">
                <a:avLst/>
              </a:prstGeom>
              <a:solidFill>
                <a:srgbClr val="DFEE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9" name="Oval 28"/>
            <p:cNvSpPr/>
            <p:nvPr/>
          </p:nvSpPr>
          <p:spPr>
            <a:xfrm>
              <a:off x="7084200" y="3001462"/>
              <a:ext cx="1224000" cy="1224000"/>
            </a:xfrm>
            <a:prstGeom prst="ellipse">
              <a:avLst/>
            </a:prstGeom>
            <a:solidFill>
              <a:srgbClr val="FEC6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b="1" dirty="0">
                  <a:solidFill>
                    <a:schemeClr val="tx1"/>
                  </a:solidFill>
                </a:rPr>
                <a:t>KATA SIFAT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75015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200" y="2162400"/>
            <a:ext cx="3733800" cy="32647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00" y="600635"/>
            <a:ext cx="579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dirty="0"/>
              <a:t>Ada kata-kata yang maknanya berlawanan dengan kata lain. </a:t>
            </a:r>
            <a:endParaRPr lang="en-US" sz="2400" dirty="0"/>
          </a:p>
          <a:p>
            <a:r>
              <a:rPr lang="id-ID" sz="2400" dirty="0"/>
              <a:t>Kata ini disebut antonim.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685800" y="2046150"/>
            <a:ext cx="2132400" cy="540000"/>
            <a:chOff x="685800" y="2495550"/>
            <a:chExt cx="2132400" cy="540000"/>
          </a:xfrm>
          <a:solidFill>
            <a:schemeClr val="bg1"/>
          </a:solidFill>
        </p:grpSpPr>
        <p:sp>
          <p:nvSpPr>
            <p:cNvPr id="16" name="Rectangle 15"/>
            <p:cNvSpPr/>
            <p:nvPr/>
          </p:nvSpPr>
          <p:spPr>
            <a:xfrm>
              <a:off x="838200" y="2495550"/>
              <a:ext cx="1980000" cy="540000"/>
            </a:xfrm>
            <a:prstGeom prst="rect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000" dirty="0">
                  <a:solidFill>
                    <a:schemeClr val="tx1"/>
                  </a:solidFill>
                  <a:latin typeface="+mj-lt"/>
                </a:rPr>
                <a:t>tipis </a:t>
              </a:r>
              <a:r>
                <a:rPr lang="id-ID" sz="2000" dirty="0">
                  <a:solidFill>
                    <a:schemeClr val="tx1"/>
                  </a:solidFill>
                  <a:latin typeface="+mj-lt"/>
                  <a:cs typeface="Times New Roman"/>
                </a:rPr>
                <a:t>&gt;&lt; tebal</a:t>
              </a:r>
              <a:endParaRPr lang="id-ID" sz="20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685800" y="2592750"/>
              <a:ext cx="360000" cy="360000"/>
            </a:xfrm>
            <a:prstGeom prst="ellipse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000" dirty="0">
                  <a:solidFill>
                    <a:schemeClr val="tx1"/>
                  </a:solidFill>
                  <a:latin typeface="+mj-lt"/>
                </a:rPr>
                <a:t>1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895600" y="2038950"/>
            <a:ext cx="2456400" cy="540000"/>
            <a:chOff x="685800" y="2495550"/>
            <a:chExt cx="2456400" cy="540000"/>
          </a:xfrm>
          <a:solidFill>
            <a:schemeClr val="bg1"/>
          </a:solidFill>
        </p:grpSpPr>
        <p:sp>
          <p:nvSpPr>
            <p:cNvPr id="19" name="Rectangle 18"/>
            <p:cNvSpPr/>
            <p:nvPr/>
          </p:nvSpPr>
          <p:spPr>
            <a:xfrm>
              <a:off x="838200" y="2495550"/>
              <a:ext cx="2304000" cy="540000"/>
            </a:xfrm>
            <a:prstGeom prst="rect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000" dirty="0">
                  <a:solidFill>
                    <a:schemeClr val="tx1"/>
                  </a:solidFill>
                  <a:latin typeface="+mj-lt"/>
                </a:rPr>
                <a:t>tajam </a:t>
              </a:r>
              <a:r>
                <a:rPr lang="id-ID" sz="2000" dirty="0">
                  <a:solidFill>
                    <a:schemeClr val="tx1"/>
                  </a:solidFill>
                  <a:latin typeface="+mj-lt"/>
                  <a:cs typeface="Times New Roman"/>
                </a:rPr>
                <a:t>&gt;&lt; tumpul</a:t>
              </a:r>
              <a:endParaRPr lang="id-ID" sz="20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685800" y="2592750"/>
              <a:ext cx="360000" cy="360000"/>
            </a:xfrm>
            <a:prstGeom prst="ellipse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000" dirty="0">
                  <a:solidFill>
                    <a:schemeClr val="tx1"/>
                  </a:solidFill>
                  <a:latin typeface="+mj-lt"/>
                </a:rPr>
                <a:t>2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85800" y="2946150"/>
            <a:ext cx="2132400" cy="540000"/>
            <a:chOff x="685800" y="2495550"/>
            <a:chExt cx="2132400" cy="540000"/>
          </a:xfrm>
          <a:solidFill>
            <a:schemeClr val="bg1"/>
          </a:solidFill>
        </p:grpSpPr>
        <p:sp>
          <p:nvSpPr>
            <p:cNvPr id="25" name="Rectangle 24"/>
            <p:cNvSpPr/>
            <p:nvPr/>
          </p:nvSpPr>
          <p:spPr>
            <a:xfrm>
              <a:off x="838200" y="2495550"/>
              <a:ext cx="1980000" cy="540000"/>
            </a:xfrm>
            <a:prstGeom prst="rect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000" dirty="0">
                  <a:solidFill>
                    <a:schemeClr val="tx1"/>
                  </a:solidFill>
                  <a:latin typeface="+mj-lt"/>
                </a:rPr>
                <a:t>lama </a:t>
              </a:r>
              <a:r>
                <a:rPr lang="id-ID" sz="2000" dirty="0">
                  <a:solidFill>
                    <a:schemeClr val="tx1"/>
                  </a:solidFill>
                  <a:latin typeface="+mj-lt"/>
                  <a:cs typeface="Times New Roman"/>
                </a:rPr>
                <a:t>&gt;&lt; baru</a:t>
              </a:r>
              <a:endParaRPr lang="id-ID" sz="20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685800" y="2592750"/>
              <a:ext cx="360000" cy="360000"/>
            </a:xfrm>
            <a:prstGeom prst="ellipse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000" dirty="0">
                  <a:solidFill>
                    <a:schemeClr val="tx1"/>
                  </a:solidFill>
                  <a:latin typeface="+mj-lt"/>
                </a:rPr>
                <a:t>3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962200" y="2946150"/>
            <a:ext cx="2457600" cy="540000"/>
            <a:chOff x="-458399" y="2495550"/>
            <a:chExt cx="2457600" cy="540000"/>
          </a:xfrm>
          <a:solidFill>
            <a:schemeClr val="bg1"/>
          </a:solidFill>
        </p:grpSpPr>
        <p:sp>
          <p:nvSpPr>
            <p:cNvPr id="28" name="Rectangle 27"/>
            <p:cNvSpPr/>
            <p:nvPr/>
          </p:nvSpPr>
          <p:spPr>
            <a:xfrm>
              <a:off x="-304799" y="2495550"/>
              <a:ext cx="2304000" cy="540000"/>
            </a:xfrm>
            <a:prstGeom prst="rect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000" dirty="0">
                  <a:solidFill>
                    <a:schemeClr val="tx1"/>
                  </a:solidFill>
                  <a:latin typeface="+mj-lt"/>
                </a:rPr>
                <a:t>kotor </a:t>
              </a:r>
              <a:r>
                <a:rPr lang="id-ID" sz="2000" dirty="0">
                  <a:solidFill>
                    <a:schemeClr val="tx1"/>
                  </a:solidFill>
                  <a:latin typeface="+mj-lt"/>
                  <a:cs typeface="Times New Roman"/>
                </a:rPr>
                <a:t>&gt;&lt; bersih</a:t>
              </a:r>
              <a:endParaRPr lang="id-ID" sz="20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-458399" y="2578350"/>
              <a:ext cx="360000" cy="360000"/>
            </a:xfrm>
            <a:prstGeom prst="ellipse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000" dirty="0">
                  <a:solidFill>
                    <a:schemeClr val="tx1"/>
                  </a:solidFill>
                  <a:latin typeface="+mj-lt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86993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E:\ELISA\PPT ESPS\2016\ESPS edisi kurnas\PERINTILAN ESPS KURNAS\papan tulis kecil.png">
            <a:extLst>
              <a:ext uri="{FF2B5EF4-FFF2-40B4-BE49-F238E27FC236}">
                <a16:creationId xmlns:a16="http://schemas.microsoft.com/office/drawing/2014/main" id="{81386D72-BB38-8ACD-96EE-A4EF758C9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79646"/>
            <a:ext cx="5930900" cy="4459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2668" y="1200150"/>
            <a:ext cx="5168900" cy="267765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Masih </a:t>
            </a:r>
            <a:r>
              <a:rPr lang="en-US" sz="2800" dirty="0" err="1">
                <a:solidFill>
                  <a:schemeClr val="bg1"/>
                </a:solidFill>
              </a:rPr>
              <a:t>banyak</a:t>
            </a:r>
            <a:r>
              <a:rPr lang="en-US" sz="2800" dirty="0">
                <a:solidFill>
                  <a:schemeClr val="bg1"/>
                </a:solidFill>
              </a:rPr>
              <a:t> kata yang         </a:t>
            </a:r>
            <a:r>
              <a:rPr lang="en-US" sz="2800" dirty="0" err="1">
                <a:solidFill>
                  <a:schemeClr val="bg1"/>
                </a:solidFill>
              </a:rPr>
              <a:t>memiliki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antonim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en-US" sz="2800" dirty="0" err="1">
                <a:solidFill>
                  <a:schemeClr val="bg1"/>
                </a:solidFill>
              </a:rPr>
              <a:t>Apa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saja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itu</a:t>
            </a:r>
            <a:r>
              <a:rPr lang="en-US" sz="2800" dirty="0">
                <a:solidFill>
                  <a:schemeClr val="bg1"/>
                </a:solidFill>
              </a:rPr>
              <a:t>?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Ayo, </a:t>
            </a:r>
            <a:r>
              <a:rPr lang="en-US" sz="2800" dirty="0" err="1">
                <a:solidFill>
                  <a:schemeClr val="bg1"/>
                </a:solidFill>
              </a:rPr>
              <a:t>perhatikan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tayangan</a:t>
            </a:r>
            <a:r>
              <a:rPr lang="en-US" sz="2800" dirty="0">
                <a:solidFill>
                  <a:schemeClr val="bg1"/>
                </a:solidFill>
              </a:rPr>
              <a:t>         video </a:t>
            </a:r>
            <a:r>
              <a:rPr lang="en-US" sz="2800" dirty="0" err="1">
                <a:solidFill>
                  <a:schemeClr val="bg1"/>
                </a:solidFill>
              </a:rPr>
              <a:t>berikut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  <a:endParaRPr lang="id-ID" sz="2800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971550"/>
            <a:ext cx="2412376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5920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024100560.0085.01.mp4">
            <a:hlinkClick r:id="" action="ppaction://media"/>
            <a:extLst>
              <a:ext uri="{FF2B5EF4-FFF2-40B4-BE49-F238E27FC236}">
                <a16:creationId xmlns:a16="http://schemas.microsoft.com/office/drawing/2014/main" id="{453C5D2C-6E3A-CC54-C3C3-05246DAA05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62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 Diagonal Corner Rectangle 14"/>
          <p:cNvSpPr/>
          <p:nvPr/>
        </p:nvSpPr>
        <p:spPr>
          <a:xfrm>
            <a:off x="976312" y="1276350"/>
            <a:ext cx="7162800" cy="3395425"/>
          </a:xfrm>
          <a:prstGeom prst="round2Diag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57188" indent="-357188">
              <a:buFont typeface="Arial" panose="020B0604020202020204" pitchFamily="34" charset="0"/>
              <a:buChar char="•"/>
            </a:pPr>
            <a:r>
              <a:rPr lang="id-ID" sz="2200" dirty="0">
                <a:solidFill>
                  <a:schemeClr val="tx1"/>
                </a:solidFill>
              </a:rPr>
              <a:t>Ucapkan </a:t>
            </a:r>
            <a:r>
              <a:rPr lang="id-ID" sz="2200" i="1" dirty="0">
                <a:solidFill>
                  <a:schemeClr val="tx1"/>
                </a:solidFill>
              </a:rPr>
              <a:t>permisi </a:t>
            </a:r>
            <a:r>
              <a:rPr lang="id-ID" sz="2200" dirty="0">
                <a:solidFill>
                  <a:schemeClr val="tx1"/>
                </a:solidFill>
              </a:rPr>
              <a:t>saat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id-ID" sz="2200" dirty="0">
                <a:solidFill>
                  <a:schemeClr val="tx1"/>
                </a:solidFill>
              </a:rPr>
              <a:t>ingin bertanya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kepada</a:t>
            </a:r>
            <a:r>
              <a:rPr lang="en-US" sz="2200" dirty="0">
                <a:solidFill>
                  <a:schemeClr val="tx1"/>
                </a:solidFill>
              </a:rPr>
              <a:t> orang lain</a:t>
            </a:r>
          </a:p>
          <a:p>
            <a:pPr marL="357188" indent="-357188"/>
            <a:r>
              <a:rPr lang="en-US" sz="2200" dirty="0">
                <a:solidFill>
                  <a:schemeClr val="tx1"/>
                </a:solidFill>
              </a:rPr>
              <a:t>	</a:t>
            </a:r>
            <a:r>
              <a:rPr lang="en-US" sz="2200" dirty="0" err="1">
                <a:solidFill>
                  <a:schemeClr val="tx1"/>
                </a:solidFill>
              </a:rPr>
              <a:t>dan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saat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akan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berjalan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melewati</a:t>
            </a:r>
            <a:r>
              <a:rPr lang="en-US" sz="2200" dirty="0">
                <a:solidFill>
                  <a:schemeClr val="tx1"/>
                </a:solidFill>
              </a:rPr>
              <a:t> orang lain.</a:t>
            </a:r>
            <a:endParaRPr lang="id-ID" sz="2200" dirty="0">
              <a:solidFill>
                <a:schemeClr val="tx1"/>
              </a:solidFill>
            </a:endParaRPr>
          </a:p>
          <a:p>
            <a:pPr marL="357188" indent="-357188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1"/>
              </a:solidFill>
            </a:endParaRPr>
          </a:p>
          <a:p>
            <a:pPr marL="357188" indent="-357188">
              <a:buFont typeface="Arial" panose="020B0604020202020204" pitchFamily="34" charset="0"/>
              <a:buChar char="•"/>
            </a:pPr>
            <a:r>
              <a:rPr lang="id-ID" sz="2200" dirty="0">
                <a:solidFill>
                  <a:schemeClr val="tx1"/>
                </a:solidFill>
              </a:rPr>
              <a:t>Ucapkan </a:t>
            </a:r>
            <a:r>
              <a:rPr lang="id-ID" sz="2200" i="1" dirty="0">
                <a:solidFill>
                  <a:schemeClr val="tx1"/>
                </a:solidFill>
              </a:rPr>
              <a:t>silakan </a:t>
            </a:r>
            <a:r>
              <a:rPr lang="id-ID" sz="2200" dirty="0">
                <a:solidFill>
                  <a:schemeClr val="tx1"/>
                </a:solidFill>
              </a:rPr>
              <a:t>untuk memberi izin kepada orang lain.</a:t>
            </a:r>
          </a:p>
          <a:p>
            <a:pPr marL="357188" indent="-357188"/>
            <a:r>
              <a:rPr lang="en-US" sz="2200" dirty="0">
                <a:solidFill>
                  <a:schemeClr val="tx1"/>
                </a:solidFill>
              </a:rPr>
              <a:t>	</a:t>
            </a:r>
            <a:r>
              <a:rPr lang="id-ID" sz="2200" dirty="0">
                <a:solidFill>
                  <a:schemeClr val="tx1"/>
                </a:solidFill>
              </a:rPr>
              <a:t>Misalnya</a:t>
            </a:r>
            <a:r>
              <a:rPr lang="en-US" sz="2200" dirty="0">
                <a:solidFill>
                  <a:schemeClr val="tx1"/>
                </a:solidFill>
              </a:rPr>
              <a:t>, </a:t>
            </a:r>
            <a:r>
              <a:rPr lang="id-ID" sz="2200" dirty="0">
                <a:solidFill>
                  <a:schemeClr val="tx1"/>
                </a:solidFill>
              </a:rPr>
              <a:t>memberikan izin untuk bertanya dan meminjam barang.</a:t>
            </a:r>
            <a:endParaRPr lang="en-US" sz="2200" dirty="0">
              <a:solidFill>
                <a:schemeClr val="tx1"/>
              </a:solidFill>
            </a:endParaRPr>
          </a:p>
          <a:p>
            <a:pPr marL="357188" indent="-357188">
              <a:buFont typeface="Arial" panose="020B0604020202020204" pitchFamily="34" charset="0"/>
              <a:buChar char="•"/>
            </a:pPr>
            <a:endParaRPr lang="id-ID" sz="2200" dirty="0">
              <a:solidFill>
                <a:schemeClr val="tx1"/>
              </a:solidFill>
            </a:endParaRPr>
          </a:p>
          <a:p>
            <a:pPr marL="357188" indent="-357188">
              <a:buFont typeface="Arial" panose="020B0604020202020204" pitchFamily="34" charset="0"/>
              <a:buChar char="•"/>
            </a:pPr>
            <a:r>
              <a:rPr lang="id-ID" sz="2200" dirty="0">
                <a:solidFill>
                  <a:schemeClr val="tx1"/>
                </a:solidFill>
              </a:rPr>
              <a:t>Ucapkan </a:t>
            </a:r>
            <a:r>
              <a:rPr lang="id-ID" sz="2200" i="1" dirty="0">
                <a:solidFill>
                  <a:schemeClr val="tx1"/>
                </a:solidFill>
              </a:rPr>
              <a:t>terima kasih </a:t>
            </a:r>
            <a:r>
              <a:rPr lang="id-ID" sz="2200" dirty="0">
                <a:solidFill>
                  <a:schemeClr val="tx1"/>
                </a:solidFill>
              </a:rPr>
              <a:t>setelah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mendapat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id-ID" sz="2200" dirty="0">
                <a:solidFill>
                  <a:schemeClr val="tx1"/>
                </a:solidFill>
              </a:rPr>
              <a:t>izin</a:t>
            </a:r>
            <a:r>
              <a:rPr lang="en-US" sz="2200" dirty="0">
                <a:solidFill>
                  <a:schemeClr val="tx1"/>
                </a:solidFill>
              </a:rPr>
              <a:t>, </a:t>
            </a:r>
            <a:r>
              <a:rPr lang="en-US" sz="2200" dirty="0" err="1">
                <a:solidFill>
                  <a:schemeClr val="tx1"/>
                </a:solidFill>
              </a:rPr>
              <a:t>bantuan</a:t>
            </a:r>
            <a:r>
              <a:rPr lang="en-US" sz="2200" dirty="0">
                <a:solidFill>
                  <a:schemeClr val="tx1"/>
                </a:solidFill>
              </a:rPr>
              <a:t>, </a:t>
            </a:r>
            <a:r>
              <a:rPr lang="en-US" sz="2200" dirty="0" err="1">
                <a:solidFill>
                  <a:schemeClr val="tx1"/>
                </a:solidFill>
              </a:rPr>
              <a:t>pujian</a:t>
            </a:r>
            <a:r>
              <a:rPr lang="en-US" sz="2200" dirty="0">
                <a:solidFill>
                  <a:schemeClr val="tx1"/>
                </a:solidFill>
              </a:rPr>
              <a:t>, </a:t>
            </a:r>
            <a:r>
              <a:rPr lang="en-US" sz="2200" dirty="0" err="1">
                <a:solidFill>
                  <a:schemeClr val="tx1"/>
                </a:solidFill>
              </a:rPr>
              <a:t>atau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hadiah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dari</a:t>
            </a:r>
            <a:r>
              <a:rPr lang="en-US" sz="2200" dirty="0">
                <a:solidFill>
                  <a:schemeClr val="tx1"/>
                </a:solidFill>
              </a:rPr>
              <a:t> orang lain.</a:t>
            </a:r>
            <a:endParaRPr lang="id-ID" sz="22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09550"/>
            <a:ext cx="5029200" cy="98826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3400" y="285750"/>
            <a:ext cx="4267200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buSzPct val="100000"/>
              <a:buFont typeface="+mj-lt"/>
              <a:buAutoNum type="alphaUcPeriod" startAt="4"/>
            </a:pPr>
            <a:r>
              <a:rPr lang="id-ID" sz="2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Ungkapan </a:t>
            </a:r>
            <a:r>
              <a:rPr lang="id-ID" sz="2400" b="1" i="1" dirty="0">
                <a:solidFill>
                  <a:schemeClr val="bg1"/>
                </a:solidFill>
                <a:latin typeface="+mj-lt"/>
                <a:cs typeface="Arial" pitchFamily="34" charset="0"/>
              </a:rPr>
              <a:t>Permisi, Silakan, </a:t>
            </a:r>
            <a:r>
              <a:rPr lang="id-ID" sz="2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dan </a:t>
            </a:r>
            <a:r>
              <a:rPr lang="id-ID" sz="2400" b="1" i="1" dirty="0">
                <a:solidFill>
                  <a:schemeClr val="bg1"/>
                </a:solidFill>
                <a:latin typeface="+mj-lt"/>
                <a:cs typeface="Arial" pitchFamily="34" charset="0"/>
              </a:rPr>
              <a:t>Terima Kasih</a:t>
            </a:r>
            <a:endParaRPr lang="en-US" sz="2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2252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 animBg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 Diagonal Corner Rectangle 14"/>
          <p:cNvSpPr/>
          <p:nvPr/>
        </p:nvSpPr>
        <p:spPr>
          <a:xfrm>
            <a:off x="1262062" y="1268683"/>
            <a:ext cx="6438900" cy="2971800"/>
          </a:xfrm>
          <a:prstGeom prst="round2DiagRect">
            <a:avLst>
              <a:gd name="adj1" fmla="val 10776"/>
              <a:gd name="adj2" fmla="val 0"/>
            </a:avLst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tabLst>
                <a:tab pos="628650" algn="l"/>
                <a:tab pos="800100" algn="l"/>
              </a:tabLst>
            </a:pPr>
            <a:r>
              <a:rPr lang="en-US" sz="2400" dirty="0" err="1">
                <a:solidFill>
                  <a:schemeClr val="tx1"/>
                </a:solidFill>
              </a:rPr>
              <a:t>Beni</a:t>
            </a:r>
            <a:r>
              <a:rPr lang="en-US" sz="2400" dirty="0">
                <a:solidFill>
                  <a:schemeClr val="tx1"/>
                </a:solidFill>
              </a:rPr>
              <a:t>	:	</a:t>
            </a:r>
            <a:r>
              <a:rPr lang="en-US" sz="2400" dirty="0" err="1">
                <a:solidFill>
                  <a:srgbClr val="FF0000"/>
                </a:solidFill>
              </a:rPr>
              <a:t>Permisi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Adi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  <a:p>
            <a:pPr>
              <a:tabLst>
                <a:tab pos="628650" algn="l"/>
                <a:tab pos="800100" algn="l"/>
              </a:tabLst>
            </a:pPr>
            <a:r>
              <a:rPr lang="en-US" sz="2400" dirty="0">
                <a:solidFill>
                  <a:schemeClr val="tx1"/>
                </a:solidFill>
              </a:rPr>
              <a:t>		</a:t>
            </a:r>
            <a:r>
              <a:rPr lang="en-US" sz="2400" dirty="0" err="1">
                <a:solidFill>
                  <a:schemeClr val="tx1"/>
                </a:solidFill>
              </a:rPr>
              <a:t>Apakah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topi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itu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milikmu</a:t>
            </a:r>
            <a:r>
              <a:rPr lang="en-US" sz="2400" dirty="0">
                <a:solidFill>
                  <a:schemeClr val="tx1"/>
                </a:solidFill>
              </a:rPr>
              <a:t>?</a:t>
            </a:r>
          </a:p>
          <a:p>
            <a:pPr>
              <a:tabLst>
                <a:tab pos="628650" algn="l"/>
                <a:tab pos="800100" algn="l"/>
              </a:tabLst>
            </a:pPr>
            <a:r>
              <a:rPr lang="en-US" sz="2400" dirty="0" err="1">
                <a:solidFill>
                  <a:schemeClr val="tx1"/>
                </a:solidFill>
              </a:rPr>
              <a:t>Adi</a:t>
            </a:r>
            <a:r>
              <a:rPr lang="en-US" sz="2400" dirty="0">
                <a:solidFill>
                  <a:schemeClr val="tx1"/>
                </a:solidFill>
              </a:rPr>
              <a:t>	:	</a:t>
            </a:r>
            <a:r>
              <a:rPr lang="en-US" sz="2400" dirty="0" err="1">
                <a:solidFill>
                  <a:schemeClr val="tx1"/>
                </a:solidFill>
              </a:rPr>
              <a:t>Ya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topi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itu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milikku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Beni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  <a:p>
            <a:pPr>
              <a:tabLst>
                <a:tab pos="628650" algn="l"/>
                <a:tab pos="800100" algn="l"/>
              </a:tabLst>
            </a:pPr>
            <a:r>
              <a:rPr lang="en-US" sz="2400" dirty="0" err="1">
                <a:solidFill>
                  <a:schemeClr val="tx1"/>
                </a:solidFill>
              </a:rPr>
              <a:t>Beni</a:t>
            </a:r>
            <a:r>
              <a:rPr lang="en-US" sz="2400" dirty="0">
                <a:solidFill>
                  <a:schemeClr val="tx1"/>
                </a:solidFill>
              </a:rPr>
              <a:t>	:	</a:t>
            </a:r>
            <a:r>
              <a:rPr lang="en-US" sz="2400" dirty="0" err="1">
                <a:solidFill>
                  <a:schemeClr val="tx1"/>
                </a:solidFill>
              </a:rPr>
              <a:t>Wah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topimu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bagus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sekali</a:t>
            </a:r>
            <a:r>
              <a:rPr lang="en-US" sz="2400" dirty="0">
                <a:solidFill>
                  <a:schemeClr val="tx1"/>
                </a:solidFill>
              </a:rPr>
              <a:t>!</a:t>
            </a:r>
          </a:p>
          <a:p>
            <a:pPr>
              <a:tabLst>
                <a:tab pos="628650" algn="l"/>
                <a:tab pos="800100" algn="l"/>
              </a:tabLst>
            </a:pPr>
            <a:r>
              <a:rPr lang="en-US" sz="2400" dirty="0" err="1">
                <a:solidFill>
                  <a:schemeClr val="tx1"/>
                </a:solidFill>
              </a:rPr>
              <a:t>Adi</a:t>
            </a:r>
            <a:r>
              <a:rPr lang="en-US" sz="2400" dirty="0">
                <a:solidFill>
                  <a:schemeClr val="tx1"/>
                </a:solidFill>
              </a:rPr>
              <a:t>	:	</a:t>
            </a:r>
            <a:r>
              <a:rPr lang="en-US" sz="2400" dirty="0" err="1">
                <a:solidFill>
                  <a:srgbClr val="FF0000"/>
                </a:solidFill>
              </a:rPr>
              <a:t>Terima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kasih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Beni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  <a:p>
            <a:pPr>
              <a:tabLst>
                <a:tab pos="628650" algn="l"/>
                <a:tab pos="800100" algn="l"/>
              </a:tabLst>
            </a:pPr>
            <a:r>
              <a:rPr lang="en-US" sz="2400" dirty="0" err="1">
                <a:solidFill>
                  <a:schemeClr val="tx1"/>
                </a:solidFill>
              </a:rPr>
              <a:t>Beni</a:t>
            </a:r>
            <a:r>
              <a:rPr lang="en-US" sz="2400" dirty="0">
                <a:solidFill>
                  <a:schemeClr val="tx1"/>
                </a:solidFill>
              </a:rPr>
              <a:t>	:	</a:t>
            </a:r>
            <a:r>
              <a:rPr lang="en-US" sz="2400" dirty="0" err="1">
                <a:solidFill>
                  <a:schemeClr val="tx1"/>
                </a:solidFill>
              </a:rPr>
              <a:t>Apakah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aku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boleh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meminjam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topi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itu</a:t>
            </a:r>
            <a:r>
              <a:rPr lang="en-US" sz="2400" dirty="0">
                <a:solidFill>
                  <a:schemeClr val="tx1"/>
                </a:solidFill>
              </a:rPr>
              <a:t>?</a:t>
            </a:r>
          </a:p>
          <a:p>
            <a:pPr>
              <a:tabLst>
                <a:tab pos="628650" algn="l"/>
                <a:tab pos="800100" algn="l"/>
              </a:tabLst>
            </a:pPr>
            <a:r>
              <a:rPr lang="en-US" sz="2400" dirty="0" err="1">
                <a:solidFill>
                  <a:schemeClr val="tx1"/>
                </a:solidFill>
              </a:rPr>
              <a:t>Adi</a:t>
            </a:r>
            <a:r>
              <a:rPr lang="en-US" sz="2400" dirty="0">
                <a:solidFill>
                  <a:schemeClr val="tx1"/>
                </a:solidFill>
              </a:rPr>
              <a:t>	:	</a:t>
            </a:r>
            <a:r>
              <a:rPr lang="en-US" sz="2400" dirty="0" err="1">
                <a:solidFill>
                  <a:srgbClr val="FF0000"/>
                </a:solidFill>
              </a:rPr>
              <a:t>Silakan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Beni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460056"/>
            <a:ext cx="579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Bacalah</a:t>
            </a:r>
            <a:r>
              <a:rPr lang="en-US" sz="2400" b="1" dirty="0"/>
              <a:t> </a:t>
            </a:r>
            <a:r>
              <a:rPr lang="en-US" sz="2400" b="1" dirty="0" err="1"/>
              <a:t>percakapan</a:t>
            </a:r>
            <a:r>
              <a:rPr lang="en-US" sz="2400" b="1" dirty="0"/>
              <a:t> </a:t>
            </a:r>
            <a:r>
              <a:rPr lang="en-US" sz="2400" b="1" dirty="0" err="1"/>
              <a:t>berikut</a:t>
            </a:r>
            <a:r>
              <a:rPr lang="en-US" sz="2400" b="1" dirty="0"/>
              <a:t>.</a:t>
            </a:r>
            <a:endParaRPr lang="id-ID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535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E:\ELISA\PPT ESPS\2016\ESPS edisi kurnas\PERINTILAN ESPS KURNAS\papan tulis kecil.png">
            <a:extLst>
              <a:ext uri="{FF2B5EF4-FFF2-40B4-BE49-F238E27FC236}">
                <a16:creationId xmlns:a16="http://schemas.microsoft.com/office/drawing/2014/main" id="{81386D72-BB38-8ACD-96EE-A4EF758C9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60" y="914934"/>
            <a:ext cx="6934200" cy="4349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604960" y="1276350"/>
            <a:ext cx="6019800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</a:rPr>
              <a:t>Ingatlah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kembali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tentang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cara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menulis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cerita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pengalaman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</a:rPr>
              <a:t>Cerita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pengalaman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ditulis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dengan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urutan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awal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cerita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tengah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cerita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dan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akhir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cerita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</a:rPr>
              <a:t>Kamu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dapat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menulis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cerita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pengalaman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menggunakan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ungkapan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id-ID" sz="2400" i="1" dirty="0">
                <a:solidFill>
                  <a:schemeClr val="bg1"/>
                </a:solidFill>
                <a:cs typeface="Arial" pitchFamily="34" charset="0"/>
              </a:rPr>
              <a:t>permisi, silakan, </a:t>
            </a:r>
            <a:r>
              <a:rPr lang="id-ID" sz="2400" dirty="0">
                <a:solidFill>
                  <a:schemeClr val="bg1"/>
                </a:solidFill>
                <a:cs typeface="Arial" pitchFamily="34" charset="0"/>
              </a:rPr>
              <a:t>dan </a:t>
            </a:r>
            <a:r>
              <a:rPr lang="id-ID" sz="2400" i="1" dirty="0">
                <a:solidFill>
                  <a:schemeClr val="bg1"/>
                </a:solidFill>
                <a:cs typeface="Arial" pitchFamily="34" charset="0"/>
              </a:rPr>
              <a:t>terima kasih</a:t>
            </a:r>
            <a:r>
              <a:rPr lang="en-US" sz="2400" i="1" dirty="0">
                <a:solidFill>
                  <a:schemeClr val="bg1"/>
                </a:solidFill>
                <a:cs typeface="Arial" pitchFamily="34" charset="0"/>
              </a:rPr>
              <a:t>.</a:t>
            </a:r>
            <a:endParaRPr lang="en-US" sz="2400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7747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654" y="1406486"/>
            <a:ext cx="4111493" cy="3449694"/>
          </a:xfrm>
          <a:prstGeom prst="rect">
            <a:avLst/>
          </a:prstGeom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304800" y="110192"/>
            <a:ext cx="5791200" cy="851178"/>
            <a:chOff x="457199" y="-126500"/>
            <a:chExt cx="5790952" cy="850890"/>
          </a:xfrm>
        </p:grpSpPr>
        <p:sp>
          <p:nvSpPr>
            <p:cNvPr id="8" name="Rectangle 15"/>
            <p:cNvSpPr>
              <a:spLocks noChangeArrowheads="1"/>
            </p:cNvSpPr>
            <p:nvPr/>
          </p:nvSpPr>
          <p:spPr bwMode="auto">
            <a:xfrm>
              <a:off x="457199" y="201347"/>
              <a:ext cx="5790952" cy="523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id-ID" sz="2800" b="1" dirty="0">
                  <a:ln w="0"/>
                  <a:latin typeface="+mj-lt"/>
                  <a:cs typeface="Arial" panose="020B0604020202020204" pitchFamily="34" charset="0"/>
                </a:rPr>
                <a:t>MENJALIN KERUKUNAN</a:t>
              </a:r>
            </a:p>
          </p:txBody>
        </p:sp>
        <p:sp>
          <p:nvSpPr>
            <p:cNvPr id="9" name="Rectangle 16"/>
            <p:cNvSpPr>
              <a:spLocks noChangeArrowheads="1"/>
            </p:cNvSpPr>
            <p:nvPr/>
          </p:nvSpPr>
          <p:spPr bwMode="auto">
            <a:xfrm>
              <a:off x="457200" y="-126500"/>
              <a:ext cx="1263433" cy="523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id-ID" sz="2800" b="1" dirty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BAB </a:t>
              </a:r>
              <a:r>
                <a:rPr lang="id-ID" altLang="id-ID" sz="2800" b="1" dirty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5</a:t>
              </a:r>
              <a:endParaRPr lang="en-US" altLang="id-ID" sz="28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1" y="243481"/>
            <a:ext cx="77341" cy="1417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95833" y="742950"/>
            <a:ext cx="5321513" cy="3796427"/>
            <a:chOff x="70455" y="1748836"/>
            <a:chExt cx="3304822" cy="3796427"/>
          </a:xfrm>
        </p:grpSpPr>
        <p:sp>
          <p:nvSpPr>
            <p:cNvPr id="4" name="Rectangle 3"/>
            <p:cNvSpPr/>
            <p:nvPr/>
          </p:nvSpPr>
          <p:spPr>
            <a:xfrm>
              <a:off x="157161" y="1866232"/>
              <a:ext cx="1873175" cy="3810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165704" y="1748836"/>
              <a:ext cx="3209572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id-ID" sz="2000" b="1" noProof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TUJUAN PEMBELAJARAN:</a:t>
              </a:r>
              <a:endParaRPr lang="en-US" sz="2000" b="1" noProof="1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70455" y="2221276"/>
              <a:ext cx="3304822" cy="3323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447675" indent="-447675"/>
              <a:r>
                <a:rPr lang="en-US" altLang="id-ID" sz="1500" dirty="0">
                  <a:latin typeface="+mj-lt"/>
                </a:rPr>
                <a:t>1.5	</a:t>
              </a:r>
              <a:r>
                <a:rPr lang="id-ID" altLang="id-ID" sz="1500" dirty="0">
                  <a:latin typeface="+mj-lt"/>
                </a:rPr>
                <a:t>menjelaskan informasi dan kata sapaan dari fabel (menyimak)</a:t>
              </a:r>
              <a:r>
                <a:rPr lang="en-US" altLang="id-ID" sz="1500" dirty="0">
                  <a:latin typeface="+mj-lt"/>
                </a:rPr>
                <a:t>;</a:t>
              </a:r>
              <a:endParaRPr lang="id-ID" altLang="id-ID" sz="1500" dirty="0">
                <a:latin typeface="+mj-lt"/>
              </a:endParaRPr>
            </a:p>
            <a:p>
              <a:pPr marL="447675" indent="-447675"/>
              <a:r>
                <a:rPr lang="en-US" altLang="id-ID" sz="1500" dirty="0">
                  <a:latin typeface="+mj-lt"/>
                </a:rPr>
                <a:t>3.8	</a:t>
              </a:r>
              <a:r>
                <a:rPr lang="id-ID" altLang="id-ID" sz="1500" dirty="0">
                  <a:latin typeface="+mj-lt"/>
                </a:rPr>
                <a:t>menyampaikan pendapat tentang gambar pada fabel melalui diskusi (berbicara)</a:t>
              </a:r>
              <a:r>
                <a:rPr lang="en-US" altLang="id-ID" sz="1500" dirty="0">
                  <a:latin typeface="+mj-lt"/>
                </a:rPr>
                <a:t>;</a:t>
              </a:r>
              <a:endParaRPr lang="id-ID" altLang="id-ID" sz="1500" dirty="0">
                <a:latin typeface="+mj-lt"/>
              </a:endParaRPr>
            </a:p>
            <a:p>
              <a:pPr marL="447675" indent="-447675"/>
              <a:r>
                <a:rPr lang="en-US" altLang="id-ID" sz="1500" dirty="0">
                  <a:latin typeface="+mj-lt"/>
                </a:rPr>
                <a:t>4.15	</a:t>
              </a:r>
              <a:r>
                <a:rPr lang="id-ID" altLang="id-ID" sz="1500" dirty="0">
                  <a:latin typeface="+mj-lt"/>
                </a:rPr>
                <a:t>menggunakan tanda koma dalam kalimat (menulis)</a:t>
              </a:r>
              <a:r>
                <a:rPr lang="en-US" altLang="id-ID" sz="1500" dirty="0">
                  <a:latin typeface="+mj-lt"/>
                </a:rPr>
                <a:t>;</a:t>
              </a:r>
              <a:endParaRPr lang="id-ID" altLang="id-ID" sz="1500" dirty="0">
                <a:latin typeface="+mj-lt"/>
              </a:endParaRPr>
            </a:p>
            <a:p>
              <a:pPr marL="447675" indent="-447675"/>
              <a:r>
                <a:rPr lang="en-US" altLang="id-ID" sz="1500" dirty="0">
                  <a:latin typeface="+mj-lt"/>
                </a:rPr>
                <a:t>2.7	</a:t>
              </a:r>
              <a:r>
                <a:rPr lang="id-ID" altLang="id-ID" sz="1500" dirty="0">
                  <a:latin typeface="+mj-lt"/>
                </a:rPr>
                <a:t>mengidentifikasi kata benda, kata sifat, dan antonim (membaca dan memirsa)</a:t>
              </a:r>
              <a:r>
                <a:rPr lang="en-US" altLang="id-ID" sz="1500" dirty="0">
                  <a:latin typeface="+mj-lt"/>
                </a:rPr>
                <a:t>;</a:t>
              </a:r>
            </a:p>
            <a:p>
              <a:pPr marL="447675" indent="-447675"/>
              <a:r>
                <a:rPr lang="en-US" altLang="id-ID" sz="1500" dirty="0">
                  <a:latin typeface="+mj-lt"/>
                </a:rPr>
                <a:t>4.16	</a:t>
              </a:r>
              <a:r>
                <a:rPr lang="id-ID" altLang="id-ID" sz="1500" dirty="0">
                  <a:latin typeface="+mj-lt"/>
                </a:rPr>
                <a:t>mengategorikan kata kunci atau informasi berdasarkan gambar (menulis)</a:t>
              </a:r>
              <a:r>
                <a:rPr lang="en-US" altLang="id-ID" sz="1500" dirty="0">
                  <a:latin typeface="+mj-lt"/>
                </a:rPr>
                <a:t>;</a:t>
              </a:r>
            </a:p>
            <a:p>
              <a:pPr marL="447675" indent="-447675"/>
              <a:r>
                <a:rPr lang="en-US" altLang="id-ID" sz="1500" dirty="0">
                  <a:latin typeface="+mj-lt"/>
                </a:rPr>
                <a:t>3.9	</a:t>
              </a:r>
              <a:r>
                <a:rPr lang="id-ID" altLang="id-ID" sz="1500" dirty="0">
                  <a:latin typeface="+mj-lt"/>
                </a:rPr>
                <a:t>memperagakan percakapan berisi ungkapan </a:t>
              </a:r>
              <a:r>
                <a:rPr lang="id-ID" altLang="id-ID" sz="1500" i="1" dirty="0">
                  <a:latin typeface="+mj-lt"/>
                </a:rPr>
                <a:t>permisi, </a:t>
              </a:r>
              <a:endParaRPr lang="en-US" altLang="id-ID" sz="1500" i="1" dirty="0">
                <a:latin typeface="+mj-lt"/>
              </a:endParaRPr>
            </a:p>
            <a:p>
              <a:pPr marL="447675" indent="-447675"/>
              <a:r>
                <a:rPr lang="en-US" altLang="id-ID" sz="1500" i="1" dirty="0">
                  <a:latin typeface="+mj-lt"/>
                </a:rPr>
                <a:t>	</a:t>
              </a:r>
              <a:r>
                <a:rPr lang="id-ID" altLang="id-ID" sz="1500" i="1" dirty="0">
                  <a:latin typeface="+mj-lt"/>
                </a:rPr>
                <a:t>silakan, </a:t>
              </a:r>
              <a:r>
                <a:rPr lang="id-ID" altLang="id-ID" sz="1500" dirty="0">
                  <a:latin typeface="+mj-lt"/>
                </a:rPr>
                <a:t>dan </a:t>
              </a:r>
              <a:r>
                <a:rPr lang="id-ID" altLang="id-ID" sz="1500" i="1" dirty="0">
                  <a:latin typeface="+mj-lt"/>
                </a:rPr>
                <a:t>terima kasih</a:t>
              </a:r>
              <a:r>
                <a:rPr lang="id-ID" altLang="id-ID" sz="1500" dirty="0">
                  <a:latin typeface="+mj-lt"/>
                </a:rPr>
                <a:t> (berbicara)</a:t>
              </a:r>
              <a:r>
                <a:rPr lang="en-US" altLang="id-ID" sz="1500" dirty="0">
                  <a:latin typeface="+mj-lt"/>
                </a:rPr>
                <a:t>;</a:t>
              </a:r>
            </a:p>
            <a:p>
              <a:pPr marL="447675" indent="-447675"/>
              <a:r>
                <a:rPr lang="en-US" altLang="id-ID" sz="1500" dirty="0">
                  <a:latin typeface="+mj-lt"/>
                </a:rPr>
                <a:t>4.17	</a:t>
              </a:r>
              <a:r>
                <a:rPr lang="id-ID" altLang="id-ID" sz="1500" dirty="0">
                  <a:latin typeface="+mj-lt"/>
                </a:rPr>
                <a:t>menuliskan cerita pengalaman dengan bantuan </a:t>
              </a:r>
              <a:endParaRPr lang="en-US" altLang="id-ID" sz="1500" dirty="0">
                <a:latin typeface="+mj-lt"/>
              </a:endParaRPr>
            </a:p>
            <a:p>
              <a:pPr marL="447675" indent="-447675"/>
              <a:r>
                <a:rPr lang="en-US" altLang="id-ID" sz="1500" dirty="0">
                  <a:latin typeface="+mj-lt"/>
                </a:rPr>
                <a:t>	</a:t>
              </a:r>
              <a:r>
                <a:rPr lang="id-ID" altLang="id-ID" sz="1500" dirty="0">
                  <a:latin typeface="+mj-lt"/>
                </a:rPr>
                <a:t>pertanyaan menggunakan tanda baca dan huruf kapital </a:t>
              </a:r>
              <a:endParaRPr lang="en-US" altLang="id-ID" sz="1500" dirty="0">
                <a:latin typeface="+mj-lt"/>
              </a:endParaRPr>
            </a:p>
            <a:p>
              <a:pPr marL="447675" indent="-447675"/>
              <a:r>
                <a:rPr lang="en-US" altLang="id-ID" sz="1500" dirty="0">
                  <a:latin typeface="+mj-lt"/>
                </a:rPr>
                <a:t>	</a:t>
              </a:r>
              <a:r>
                <a:rPr lang="id-ID" altLang="id-ID" sz="1500" dirty="0">
                  <a:latin typeface="+mj-lt"/>
                </a:rPr>
                <a:t>yang tepat (menulis).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301745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7071"/>
            <a:ext cx="4419600" cy="49695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33400" y="245110"/>
            <a:ext cx="4038600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buSzPct val="100000"/>
              <a:buFont typeface="+mj-lt"/>
              <a:buAutoNum type="alphaUcPeriod"/>
            </a:pPr>
            <a:r>
              <a:rPr lang="id-ID" sz="2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Dongeng tentang Hewan</a:t>
            </a:r>
            <a:endParaRPr lang="en-US" sz="2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66800" y="1047750"/>
            <a:ext cx="6324600" cy="3603129"/>
            <a:chOff x="1943100" y="1986268"/>
            <a:chExt cx="5257800" cy="3175704"/>
          </a:xfrm>
          <a:solidFill>
            <a:schemeClr val="bg1"/>
          </a:solidFill>
        </p:grpSpPr>
        <p:sp>
          <p:nvSpPr>
            <p:cNvPr id="11" name="TextBox 10"/>
            <p:cNvSpPr txBox="1"/>
            <p:nvPr/>
          </p:nvSpPr>
          <p:spPr>
            <a:xfrm>
              <a:off x="2286000" y="2114550"/>
              <a:ext cx="4572000" cy="1815882"/>
            </a:xfrm>
            <a:prstGeom prst="rect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d-ID" sz="2800" dirty="0">
                  <a:solidFill>
                    <a:schemeClr val="bg1"/>
                  </a:solidFill>
                </a:rPr>
                <a:t>Kamu dapat menceritakan kembali isi cerita.</a:t>
              </a:r>
            </a:p>
            <a:p>
              <a:r>
                <a:rPr lang="id-ID" sz="2800" dirty="0">
                  <a:solidFill>
                    <a:schemeClr val="bg1"/>
                  </a:solidFill>
                </a:rPr>
                <a:t>Kamu dapat menggunakan bantuan gambar seri.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943100" y="1986268"/>
              <a:ext cx="5257800" cy="2880000"/>
            </a:xfrm>
            <a:prstGeom prst="rect">
              <a:avLst/>
            </a:prstGeom>
            <a:grpFill/>
            <a:ln w="57150">
              <a:solidFill>
                <a:schemeClr val="accent3">
                  <a:lumMod val="75000"/>
                </a:schemeClr>
              </a:solidFill>
              <a:prstDash val="sysDot"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endParaRPr lang="id-ID" sz="28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19300" y="2053429"/>
              <a:ext cx="5143500" cy="31085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d-ID" sz="2800" dirty="0"/>
                <a:t>Ada dongeng yang tokoh-tokohnya adalah hewan.</a:t>
              </a:r>
              <a:endParaRPr lang="en-US" sz="2800" dirty="0"/>
            </a:p>
            <a:p>
              <a:r>
                <a:rPr lang="en-US" sz="2800" dirty="0" err="1"/>
                <a:t>Dongeng</a:t>
              </a:r>
              <a:r>
                <a:rPr lang="en-US" sz="2800" dirty="0"/>
                <a:t> </a:t>
              </a:r>
              <a:r>
                <a:rPr lang="en-US" sz="2800" dirty="0" err="1"/>
                <a:t>ini</a:t>
              </a:r>
              <a:r>
                <a:rPr lang="en-US" sz="2800" dirty="0"/>
                <a:t> </a:t>
              </a:r>
              <a:r>
                <a:rPr lang="en-US" sz="2800" dirty="0" err="1"/>
                <a:t>disebut</a:t>
              </a:r>
              <a:r>
                <a:rPr lang="en-US" sz="2800" dirty="0"/>
                <a:t> </a:t>
              </a:r>
              <a:r>
                <a:rPr lang="en-US" sz="2800" dirty="0" err="1"/>
                <a:t>fabel</a:t>
              </a:r>
              <a:r>
                <a:rPr lang="en-US" sz="2800" dirty="0"/>
                <a:t>.</a:t>
              </a:r>
              <a:endParaRPr lang="id-ID" sz="2800" dirty="0"/>
            </a:p>
            <a:p>
              <a:r>
                <a:rPr lang="id-ID" sz="2800" dirty="0"/>
                <a:t>Cerita dalam fabel tidak benar-benar terjadi. </a:t>
              </a:r>
              <a:endParaRPr lang="en-US" sz="2800" dirty="0"/>
            </a:p>
            <a:p>
              <a:r>
                <a:rPr lang="id-ID" sz="2800" dirty="0"/>
                <a:t>Namun, fabel memiliki amanat yang dapat ditiru dalam kehidupan sehari-hari.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34515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74865" y="285750"/>
            <a:ext cx="34737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id-ID" sz="2400" b="1" dirty="0"/>
              <a:t>Informasi dalam Fabel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863681"/>
            <a:ext cx="61722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d-ID" sz="2000" dirty="0"/>
              <a:t>Informasi dalam fabel dapat berupa unsur-unsur cerita.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2140622"/>
              </p:ext>
            </p:extLst>
          </p:nvPr>
        </p:nvGraphicFramePr>
        <p:xfrm>
          <a:off x="838200" y="1351897"/>
          <a:ext cx="7434072" cy="29464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3484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55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Tokoh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F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d-ID" b="0" dirty="0"/>
                        <a:t>Pelaku</a:t>
                      </a:r>
                      <a:r>
                        <a:rPr lang="id-ID" b="0" baseline="0" dirty="0"/>
                        <a:t> dalam cerita.</a:t>
                      </a:r>
                      <a:endParaRPr lang="id-ID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b="1" dirty="0"/>
                        <a:t>Watak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F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Sifat</a:t>
                      </a:r>
                      <a:r>
                        <a:rPr lang="en-US" dirty="0"/>
                        <a:t> yang </a:t>
                      </a:r>
                      <a:r>
                        <a:rPr lang="en-US" dirty="0" err="1"/>
                        <a:t>dimiliki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tokoh</a:t>
                      </a:r>
                      <a:r>
                        <a:rPr lang="id-ID" dirty="0"/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17147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b="1" dirty="0"/>
                        <a:t>Alur</a:t>
                      </a:r>
                      <a:r>
                        <a:rPr lang="id-ID" b="1" baseline="0" dirty="0"/>
                        <a:t> </a:t>
                      </a:r>
                      <a:endParaRPr lang="id-ID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F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Jalannya</a:t>
                      </a:r>
                      <a:r>
                        <a:rPr lang="id-ID" baseline="0" dirty="0"/>
                        <a:t> cerita.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5155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b="1" dirty="0"/>
                        <a:t>Amanat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F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Pesan dalam cerita.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90997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b="1" dirty="0"/>
                        <a:t>Latar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F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Keterangan</a:t>
                      </a:r>
                      <a:r>
                        <a:rPr lang="id-ID" baseline="0" dirty="0"/>
                        <a:t> tentang suasana, tempat, dan waktu dalam cerita.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id-ID" baseline="0" dirty="0"/>
                        <a:t>Latar suasana, seperti sepi dan ramai.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id-ID" baseline="0" dirty="0"/>
                        <a:t>Latar tempat, seperti di rumah.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id-ID" baseline="0" dirty="0"/>
                        <a:t>Latar waktu, seperti pagi hari.</a:t>
                      </a:r>
                      <a:endParaRPr lang="id-ID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6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89338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44243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46265" y="438803"/>
            <a:ext cx="3832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id-ID" sz="2400" b="1" dirty="0"/>
              <a:t>Kata Sapaan dalam Fabel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3400" y="1016734"/>
            <a:ext cx="632460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d-ID" sz="2000" dirty="0"/>
              <a:t>Kata sapaan digunakan untuk menyapa orang lain. </a:t>
            </a:r>
            <a:endParaRPr lang="en-US" sz="2000" dirty="0"/>
          </a:p>
          <a:p>
            <a:r>
              <a:rPr lang="id-ID" sz="2000" dirty="0"/>
              <a:t>Dalam fabel, ada kata sapaan.</a:t>
            </a:r>
          </a:p>
          <a:p>
            <a:r>
              <a:rPr lang="id-ID" sz="2000" dirty="0"/>
              <a:t>Berikut beberapa kata sapaan dan contohnya.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371600" y="2134648"/>
            <a:ext cx="6423000" cy="2037302"/>
            <a:chOff x="1371600" y="2134648"/>
            <a:chExt cx="6423000" cy="2037302"/>
          </a:xfrm>
          <a:solidFill>
            <a:srgbClr val="FEC6FE"/>
          </a:solidFill>
        </p:grpSpPr>
        <p:grpSp>
          <p:nvGrpSpPr>
            <p:cNvPr id="8" name="Group 7"/>
            <p:cNvGrpSpPr/>
            <p:nvPr/>
          </p:nvGrpSpPr>
          <p:grpSpPr>
            <a:xfrm>
              <a:off x="1371600" y="2134648"/>
              <a:ext cx="6423000" cy="2037302"/>
              <a:chOff x="685800" y="1657350"/>
              <a:chExt cx="5834400" cy="2520000"/>
            </a:xfrm>
            <a:grpFill/>
          </p:grpSpPr>
          <p:sp>
            <p:nvSpPr>
              <p:cNvPr id="14" name="Rectangle 13"/>
              <p:cNvSpPr/>
              <p:nvPr/>
            </p:nvSpPr>
            <p:spPr>
              <a:xfrm>
                <a:off x="685800" y="1657350"/>
                <a:ext cx="1872000" cy="2520000"/>
              </a:xfrm>
              <a:prstGeom prst="rect">
                <a:avLst/>
              </a:prstGeom>
              <a:grp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>
                  <a:lnSpc>
                    <a:spcPct val="150000"/>
                  </a:lnSpc>
                </a:pPr>
                <a:r>
                  <a:rPr lang="id-ID" sz="2000" b="1" dirty="0">
                    <a:solidFill>
                      <a:schemeClr val="tx1"/>
                    </a:solidFill>
                  </a:rPr>
                  <a:t>Nama Diri</a:t>
                </a:r>
              </a:p>
              <a:p>
                <a:pPr algn="ctr">
                  <a:lnSpc>
                    <a:spcPct val="150000"/>
                  </a:lnSpc>
                </a:pPr>
                <a:endParaRPr lang="id-ID" sz="2000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id-ID" sz="2000" dirty="0">
                    <a:solidFill>
                      <a:schemeClr val="tx1"/>
                    </a:solidFill>
                  </a:rPr>
                  <a:t>Contohnya, Kancil dan Kura-Kura.</a:t>
                </a: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2667000" y="1657350"/>
                <a:ext cx="1872000" cy="2520000"/>
              </a:xfrm>
              <a:prstGeom prst="rect">
                <a:avLst/>
              </a:prstGeom>
              <a:grp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>
                  <a:lnSpc>
                    <a:spcPct val="150000"/>
                  </a:lnSpc>
                </a:pPr>
                <a:r>
                  <a:rPr lang="id-ID" sz="2000" b="1" dirty="0">
                    <a:solidFill>
                      <a:schemeClr val="tx1"/>
                    </a:solidFill>
                  </a:rPr>
                  <a:t>Sapaan Keluarga</a:t>
                </a:r>
              </a:p>
              <a:p>
                <a:pPr algn="ctr">
                  <a:lnSpc>
                    <a:spcPct val="150000"/>
                  </a:lnSpc>
                </a:pPr>
                <a:endParaRPr lang="id-ID" sz="2000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id-ID" sz="2000" dirty="0">
                    <a:solidFill>
                      <a:schemeClr val="tx1"/>
                    </a:solidFill>
                  </a:rPr>
                  <a:t>Contohnya, ayah, ibu, dan kakak.</a:t>
                </a: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4648200" y="1657350"/>
                <a:ext cx="1872000" cy="2520000"/>
              </a:xfrm>
              <a:prstGeom prst="rect">
                <a:avLst/>
              </a:prstGeom>
              <a:grp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id-ID" sz="2000" b="1" dirty="0">
                    <a:solidFill>
                      <a:schemeClr val="tx1"/>
                    </a:solidFill>
                  </a:rPr>
                  <a:t>Nama Gelar atau Pekerjaan</a:t>
                </a:r>
              </a:p>
              <a:p>
                <a:pPr algn="ctr"/>
                <a:endParaRPr lang="id-ID" sz="2000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id-ID" sz="2000" dirty="0">
                    <a:solidFill>
                      <a:schemeClr val="tx1"/>
                    </a:solidFill>
                  </a:rPr>
                  <a:t>Contohnya, tuan, nona, pak guru, dan dokter.</a:t>
                </a:r>
              </a:p>
            </p:txBody>
          </p:sp>
        </p:grpSp>
        <p:cxnSp>
          <p:nvCxnSpPr>
            <p:cNvPr id="3" name="Straight Connector 2"/>
            <p:cNvCxnSpPr/>
            <p:nvPr/>
          </p:nvCxnSpPr>
          <p:spPr>
            <a:xfrm>
              <a:off x="1371600" y="2958098"/>
              <a:ext cx="2060856" cy="0"/>
            </a:xfrm>
            <a:prstGeom prst="line">
              <a:avLst/>
            </a:prstGeom>
            <a:grpFill/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3552672" y="2960572"/>
              <a:ext cx="2060856" cy="0"/>
            </a:xfrm>
            <a:prstGeom prst="line">
              <a:avLst/>
            </a:prstGeom>
            <a:grpFill/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733744" y="2963046"/>
              <a:ext cx="2060856" cy="0"/>
            </a:xfrm>
            <a:prstGeom prst="line">
              <a:avLst/>
            </a:prstGeom>
            <a:grpFill/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644443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845" y="2811814"/>
            <a:ext cx="5670660" cy="23880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53005" y="416064"/>
            <a:ext cx="680979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err="1"/>
              <a:t>Dalam</a:t>
            </a:r>
            <a:r>
              <a:rPr lang="en-US" sz="2000" dirty="0"/>
              <a:t> </a:t>
            </a:r>
            <a:r>
              <a:rPr lang="en-US" sz="2000" dirty="0" err="1"/>
              <a:t>kalimat</a:t>
            </a:r>
            <a:r>
              <a:rPr lang="en-US" sz="2000" dirty="0"/>
              <a:t>, </a:t>
            </a:r>
            <a:r>
              <a:rPr lang="en-US" sz="2000" dirty="0" err="1"/>
              <a:t>contoh</a:t>
            </a:r>
            <a:r>
              <a:rPr lang="en-US" sz="2000" dirty="0"/>
              <a:t> </a:t>
            </a:r>
            <a:r>
              <a:rPr lang="id-ID" sz="2000" dirty="0"/>
              <a:t>kata sapaan </a:t>
            </a:r>
            <a:r>
              <a:rPr lang="en-US" sz="2000" dirty="0"/>
              <a:t>yang </a:t>
            </a:r>
            <a:r>
              <a:rPr lang="en-US" sz="2000" dirty="0" err="1"/>
              <a:t>disajikan</a:t>
            </a:r>
            <a:r>
              <a:rPr lang="en-US" sz="2000" dirty="0"/>
              <a:t> </a:t>
            </a:r>
            <a:r>
              <a:rPr lang="en-US" sz="2000" dirty="0" err="1"/>
              <a:t>sebelumnya</a:t>
            </a:r>
            <a:endParaRPr lang="en-US" sz="2000" dirty="0"/>
          </a:p>
          <a:p>
            <a:r>
              <a:rPr lang="id-ID" sz="2000" dirty="0"/>
              <a:t>perlu diawali dengan huruf kapital.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04800" y="1276350"/>
            <a:ext cx="3661288" cy="990600"/>
            <a:chOff x="694617" y="2055450"/>
            <a:chExt cx="3661288" cy="990600"/>
          </a:xfrm>
        </p:grpSpPr>
        <p:sp>
          <p:nvSpPr>
            <p:cNvPr id="7" name="Pentagon 6"/>
            <p:cNvSpPr/>
            <p:nvPr/>
          </p:nvSpPr>
          <p:spPr>
            <a:xfrm>
              <a:off x="1151905" y="2190750"/>
              <a:ext cx="3204000" cy="720000"/>
            </a:xfrm>
            <a:prstGeom prst="homePlate">
              <a:avLst/>
            </a:prstGeom>
            <a:solidFill>
              <a:srgbClr val="FEC6FE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73050" algn="ctr"/>
              <a:r>
                <a:rPr lang="id-ID" dirty="0">
                  <a:solidFill>
                    <a:schemeClr val="tx1"/>
                  </a:solidFill>
                </a:rPr>
                <a:t>Hai, </a:t>
              </a:r>
              <a:r>
                <a:rPr lang="id-ID" b="1" dirty="0">
                  <a:solidFill>
                    <a:srgbClr val="FF0000"/>
                  </a:solidFill>
                </a:rPr>
                <a:t>T</a:t>
              </a:r>
              <a:r>
                <a:rPr lang="id-ID" b="1" dirty="0">
                  <a:solidFill>
                    <a:schemeClr val="tx1"/>
                  </a:solidFill>
                </a:rPr>
                <a:t>upai</a:t>
              </a:r>
              <a:r>
                <a:rPr lang="id-ID" dirty="0">
                  <a:solidFill>
                    <a:schemeClr val="tx1"/>
                  </a:solidFill>
                </a:rPr>
                <a:t>, tunggu aku.</a:t>
              </a:r>
            </a:p>
          </p:txBody>
        </p:sp>
        <p:sp>
          <p:nvSpPr>
            <p:cNvPr id="8" name="Diamond 7"/>
            <p:cNvSpPr/>
            <p:nvPr/>
          </p:nvSpPr>
          <p:spPr>
            <a:xfrm>
              <a:off x="694617" y="2055450"/>
              <a:ext cx="990000" cy="990600"/>
            </a:xfrm>
            <a:prstGeom prst="diamond">
              <a:avLst/>
            </a:prstGeom>
            <a:solidFill>
              <a:srgbClr val="DFEEBC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400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114800" y="1276350"/>
            <a:ext cx="3699000" cy="990600"/>
            <a:chOff x="4305600" y="3562350"/>
            <a:chExt cx="3699000" cy="990600"/>
          </a:xfrm>
        </p:grpSpPr>
        <p:sp>
          <p:nvSpPr>
            <p:cNvPr id="20" name="Pentagon 19"/>
            <p:cNvSpPr/>
            <p:nvPr/>
          </p:nvSpPr>
          <p:spPr>
            <a:xfrm>
              <a:off x="4800600" y="3739650"/>
              <a:ext cx="3204000" cy="720000"/>
            </a:xfrm>
            <a:prstGeom prst="homePlate">
              <a:avLst/>
            </a:prstGeom>
            <a:solidFill>
              <a:srgbClr val="FEC6FE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0850"/>
              <a:r>
                <a:rPr lang="id-ID" dirty="0">
                  <a:solidFill>
                    <a:schemeClr val="tx1"/>
                  </a:solidFill>
                </a:rPr>
                <a:t>Aku izin bermain bola, ya, </a:t>
              </a:r>
              <a:r>
                <a:rPr lang="id-ID" b="1" dirty="0">
                  <a:solidFill>
                    <a:srgbClr val="FF0000"/>
                  </a:solidFill>
                </a:rPr>
                <a:t>I</a:t>
              </a:r>
              <a:r>
                <a:rPr lang="id-ID" b="1" dirty="0">
                  <a:solidFill>
                    <a:schemeClr val="tx1"/>
                  </a:solidFill>
                </a:rPr>
                <a:t>bu</a:t>
              </a:r>
              <a:r>
                <a:rPr lang="id-ID" dirty="0">
                  <a:solidFill>
                    <a:schemeClr val="tx1"/>
                  </a:solidFill>
                </a:rPr>
                <a:t>.</a:t>
              </a:r>
            </a:p>
          </p:txBody>
        </p:sp>
        <p:sp>
          <p:nvSpPr>
            <p:cNvPr id="23" name="Diamond 22"/>
            <p:cNvSpPr/>
            <p:nvPr/>
          </p:nvSpPr>
          <p:spPr>
            <a:xfrm>
              <a:off x="4305600" y="3562350"/>
              <a:ext cx="990000" cy="990600"/>
            </a:xfrm>
            <a:prstGeom prst="diamond">
              <a:avLst/>
            </a:prstGeom>
            <a:solidFill>
              <a:srgbClr val="DFEEBC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400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905000" y="2295034"/>
            <a:ext cx="3669505" cy="990600"/>
            <a:chOff x="4506544" y="2266950"/>
            <a:chExt cx="3669505" cy="990600"/>
          </a:xfrm>
        </p:grpSpPr>
        <p:sp>
          <p:nvSpPr>
            <p:cNvPr id="26" name="Pentagon 25"/>
            <p:cNvSpPr/>
            <p:nvPr/>
          </p:nvSpPr>
          <p:spPr>
            <a:xfrm>
              <a:off x="4972049" y="2413481"/>
              <a:ext cx="3204000" cy="720000"/>
            </a:xfrm>
            <a:prstGeom prst="homePlate">
              <a:avLst/>
            </a:prstGeom>
            <a:solidFill>
              <a:srgbClr val="FEC6FE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34988"/>
              <a:r>
                <a:rPr lang="id-ID" dirty="0">
                  <a:solidFill>
                    <a:schemeClr val="tx1"/>
                  </a:solidFill>
                </a:rPr>
                <a:t>Selamat siang, </a:t>
              </a:r>
              <a:r>
                <a:rPr lang="id-ID" b="1" dirty="0">
                  <a:solidFill>
                    <a:srgbClr val="FF0000"/>
                  </a:solidFill>
                </a:rPr>
                <a:t>B</a:t>
              </a:r>
              <a:r>
                <a:rPr lang="id-ID" b="1" dirty="0">
                  <a:solidFill>
                    <a:schemeClr val="tx1"/>
                  </a:solidFill>
                </a:rPr>
                <a:t>u </a:t>
              </a:r>
              <a:r>
                <a:rPr lang="id-ID" b="1" dirty="0">
                  <a:solidFill>
                    <a:srgbClr val="FF0000"/>
                  </a:solidFill>
                </a:rPr>
                <a:t>G</a:t>
              </a:r>
              <a:r>
                <a:rPr lang="id-ID" b="1" dirty="0">
                  <a:solidFill>
                    <a:schemeClr val="tx1"/>
                  </a:solidFill>
                </a:rPr>
                <a:t>uru</a:t>
              </a:r>
              <a:r>
                <a:rPr lang="id-ID" dirty="0">
                  <a:solidFill>
                    <a:schemeClr val="tx1"/>
                  </a:solidFill>
                </a:rPr>
                <a:t>.</a:t>
              </a:r>
            </a:p>
          </p:txBody>
        </p:sp>
        <p:sp>
          <p:nvSpPr>
            <p:cNvPr id="28" name="Diamond 27"/>
            <p:cNvSpPr/>
            <p:nvPr/>
          </p:nvSpPr>
          <p:spPr>
            <a:xfrm>
              <a:off x="4506544" y="2266950"/>
              <a:ext cx="990000" cy="990600"/>
            </a:xfrm>
            <a:prstGeom prst="diamond">
              <a:avLst/>
            </a:prstGeom>
            <a:solidFill>
              <a:srgbClr val="DFEEBC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400" dirty="0">
                  <a:solidFill>
                    <a:schemeClr val="tx1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52462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200150"/>
            <a:ext cx="5230368" cy="47122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46265" y="438803"/>
            <a:ext cx="312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id-ID" sz="2400" b="1" dirty="0"/>
              <a:t>Gambar pada Fabel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6265" y="1885950"/>
            <a:ext cx="4419600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d-ID" sz="2400" dirty="0"/>
              <a:t>Setiap gambar memiliki informasi. Informasi dalam gambar dapat berupa tokoh, peristiwa, tempat, waktu peristiwa, dan sebagainya.</a:t>
            </a:r>
          </a:p>
        </p:txBody>
      </p:sp>
    </p:spTree>
    <p:extLst>
      <p:ext uri="{BB962C8B-B14F-4D97-AF65-F5344CB8AC3E}">
        <p14:creationId xmlns:p14="http://schemas.microsoft.com/office/powerpoint/2010/main" val="6460238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E:\ELISA\PPT ESPS\2016\ESPS edisi kurnas\PERINTILAN ESPS KURNAS\papan tulis kecil.png">
            <a:extLst>
              <a:ext uri="{FF2B5EF4-FFF2-40B4-BE49-F238E27FC236}">
                <a16:creationId xmlns:a16="http://schemas.microsoft.com/office/drawing/2014/main" id="{81386D72-BB38-8ACD-96EE-A4EF758C9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550" y="1378032"/>
            <a:ext cx="51689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7071"/>
            <a:ext cx="4724400" cy="49695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609600" y="257174"/>
            <a:ext cx="4114800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buSzPct val="100000"/>
              <a:buFont typeface="+mj-lt"/>
              <a:buAutoNum type="alphaUcPeriod" startAt="2"/>
            </a:pPr>
            <a:r>
              <a:rPr lang="id-ID" sz="2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Tanda Koma pada Kalimat</a:t>
            </a:r>
            <a:endParaRPr lang="en-US" sz="2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86000" y="1928158"/>
            <a:ext cx="4572000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id-ID" sz="2400" dirty="0">
                <a:solidFill>
                  <a:schemeClr val="bg1"/>
                </a:solidFill>
              </a:rPr>
              <a:t>Fabel tersusun dari kalimat-kalimat.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id-ID" sz="2400" dirty="0">
                <a:solidFill>
                  <a:schemeClr val="bg1"/>
                </a:solidFill>
              </a:rPr>
              <a:t>Kalimat memiliki tanda baca.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id-ID" sz="2400" dirty="0">
                <a:solidFill>
                  <a:schemeClr val="bg1"/>
                </a:solidFill>
              </a:rPr>
              <a:t>Salah satu tanda baca adalah tanda koma (,).</a:t>
            </a:r>
          </a:p>
        </p:txBody>
      </p:sp>
    </p:spTree>
    <p:extLst>
      <p:ext uri="{BB962C8B-B14F-4D97-AF65-F5344CB8AC3E}">
        <p14:creationId xmlns:p14="http://schemas.microsoft.com/office/powerpoint/2010/main" val="38186485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ounded Rectangle 47"/>
          <p:cNvSpPr/>
          <p:nvPr/>
        </p:nvSpPr>
        <p:spPr>
          <a:xfrm>
            <a:off x="381000" y="1657350"/>
            <a:ext cx="2590800" cy="1225397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dirty="0">
                <a:solidFill>
                  <a:schemeClr val="tx1"/>
                </a:solidFill>
              </a:rPr>
              <a:t>Tanda koma digunakan untuk memisahkan bagian-bagian yang diperinci.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838200" y="971550"/>
            <a:ext cx="7239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d-ID" sz="2400" b="1" dirty="0"/>
              <a:t>Penggunaan Tanda Koma (,)</a:t>
            </a:r>
          </a:p>
        </p:txBody>
      </p:sp>
      <p:sp>
        <p:nvSpPr>
          <p:cNvPr id="2" name="Oval 1"/>
          <p:cNvSpPr/>
          <p:nvPr/>
        </p:nvSpPr>
        <p:spPr>
          <a:xfrm>
            <a:off x="4114800" y="2114550"/>
            <a:ext cx="900000" cy="900000"/>
          </a:xfrm>
          <a:prstGeom prst="ellipse">
            <a:avLst/>
          </a:prstGeom>
          <a:solidFill>
            <a:srgbClr val="FEC6FE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82550" algn="ctr"/>
            <a:r>
              <a:rPr lang="id-ID" sz="9600" b="1" dirty="0">
                <a:solidFill>
                  <a:schemeClr val="tx1"/>
                </a:solidFill>
                <a:latin typeface="Times New Roman"/>
                <a:cs typeface="Times New Roman"/>
              </a:rPr>
              <a:t>‚</a:t>
            </a:r>
            <a:endParaRPr lang="id-ID" sz="9600" dirty="0">
              <a:solidFill>
                <a:schemeClr val="tx1"/>
              </a:solidFill>
            </a:endParaRPr>
          </a:p>
        </p:txBody>
      </p:sp>
      <p:cxnSp>
        <p:nvCxnSpPr>
          <p:cNvPr id="6" name="Elbow Connector 5"/>
          <p:cNvCxnSpPr>
            <a:stCxn id="2" idx="1"/>
          </p:cNvCxnSpPr>
          <p:nvPr/>
        </p:nvCxnSpPr>
        <p:spPr>
          <a:xfrm rot="16200000" flipV="1">
            <a:off x="3467100" y="1466850"/>
            <a:ext cx="284202" cy="1274802"/>
          </a:xfrm>
          <a:prstGeom prst="bentConnector2">
            <a:avLst/>
          </a:prstGeom>
          <a:ln w="38100">
            <a:solidFill>
              <a:srgbClr val="C00000"/>
            </a:solidFill>
            <a:prstDash val="sysDot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>
            <a:stCxn id="2" idx="5"/>
          </p:cNvCxnSpPr>
          <p:nvPr/>
        </p:nvCxnSpPr>
        <p:spPr>
          <a:xfrm rot="16200000" flipH="1">
            <a:off x="5187798" y="2577948"/>
            <a:ext cx="527202" cy="1136802"/>
          </a:xfrm>
          <a:prstGeom prst="bentConnector2">
            <a:avLst/>
          </a:prstGeom>
          <a:ln w="38100">
            <a:solidFill>
              <a:srgbClr val="C00000"/>
            </a:solidFill>
            <a:prstDash val="sysDot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ounded Rectangle 48"/>
          <p:cNvSpPr/>
          <p:nvPr/>
        </p:nvSpPr>
        <p:spPr>
          <a:xfrm>
            <a:off x="6019800" y="2797251"/>
            <a:ext cx="2590800" cy="1225397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dirty="0">
                <a:solidFill>
                  <a:schemeClr val="tx1"/>
                </a:solidFill>
              </a:rPr>
              <a:t>Tanda koma digunakan sebelum kata penghubung, seperti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id-ID" i="1" dirty="0">
                <a:solidFill>
                  <a:schemeClr val="tx1"/>
                </a:solidFill>
              </a:rPr>
              <a:t>tetapi.</a:t>
            </a:r>
            <a:endParaRPr lang="id-ID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9236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27" grpId="0"/>
      <p:bldP spid="2" grpId="0" animBg="1"/>
      <p:bldP spid="4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1283</TotalTime>
  <Words>747</Words>
  <Application>Microsoft Office PowerPoint</Application>
  <PresentationFormat>On-screen Show (16:9)</PresentationFormat>
  <Paragraphs>124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Aulia Dwiningtyas Putri</dc:creator>
  <cp:lastModifiedBy>08_points ZeroEight Points</cp:lastModifiedBy>
  <cp:revision>119</cp:revision>
  <dcterms:created xsi:type="dcterms:W3CDTF">2022-01-17T01:37:52Z</dcterms:created>
  <dcterms:modified xsi:type="dcterms:W3CDTF">2023-03-24T00:28:20Z</dcterms:modified>
</cp:coreProperties>
</file>