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1ED64"/>
    <a:srgbClr val="8DD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EC80C-8131-4A1D-8E7C-BF8AE94E1441}" type="datetimeFigureOut">
              <a:rPr lang="id-ID" smtClean="0"/>
              <a:t>10/05/2022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B4A5D-2468-4E1B-B1A8-CD98A8AE74F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544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987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203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860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423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05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094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07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cantumkan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font 10pt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92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72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15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1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456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368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411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29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28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0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4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3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62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44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4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8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0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5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2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79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264"/>
            <a:ext cx="1219200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2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400"/>
            <a:ext cx="49784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000" y="1782462"/>
            <a:ext cx="6765157" cy="625359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1768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MEDIA MENGAJAR</a:t>
            </a:r>
            <a:endParaRPr kumimoji="1" lang="ja-JP" altLang="en-US" sz="4267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240" y="4024373"/>
            <a:ext cx="2752677" cy="42056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 SD/MI KELAS 1</a:t>
            </a:r>
            <a:endParaRPr kumimoji="0" lang="id-ID" sz="2133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933" y="1193800"/>
            <a:ext cx="3106468" cy="438358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5441507" y="2674581"/>
            <a:ext cx="5994400" cy="75442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8E9D01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Seni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8E9D01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8E9D01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Budaya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8E9D01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26" y="1360932"/>
            <a:ext cx="2938207" cy="42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B60C1E5-71DA-3057-6384-A903265335A3}"/>
              </a:ext>
            </a:extLst>
          </p:cNvPr>
          <p:cNvGrpSpPr/>
          <p:nvPr/>
        </p:nvGrpSpPr>
        <p:grpSpPr>
          <a:xfrm>
            <a:off x="0" y="0"/>
            <a:ext cx="12210474" cy="6858000"/>
            <a:chOff x="0" y="0"/>
            <a:chExt cx="1221047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CA1AE51-6930-5240-B7FB-9D1F6E626704}"/>
                </a:ext>
              </a:extLst>
            </p:cNvPr>
            <p:cNvSpPr/>
            <p:nvPr/>
          </p:nvSpPr>
          <p:spPr>
            <a:xfrm>
              <a:off x="0" y="3643745"/>
              <a:ext cx="12192000" cy="3214255"/>
            </a:xfrm>
            <a:prstGeom prst="rect">
              <a:avLst/>
            </a:prstGeom>
            <a:solidFill>
              <a:srgbClr val="F1ED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DE5BC2C3-6348-8AFA-A91B-0EBE45830839}"/>
                </a:ext>
              </a:extLst>
            </p:cNvPr>
            <p:cNvSpPr/>
            <p:nvPr/>
          </p:nvSpPr>
          <p:spPr>
            <a:xfrm>
              <a:off x="0" y="0"/>
              <a:ext cx="5878578" cy="3643745"/>
            </a:xfrm>
            <a:prstGeom prst="rect">
              <a:avLst/>
            </a:prstGeom>
            <a:solidFill>
              <a:srgbClr val="8DD2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E5B9E24-FC36-9BEE-8B43-033A53974A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40"/>
            <a:stretch/>
          </p:blipFill>
          <p:spPr>
            <a:xfrm>
              <a:off x="5878578" y="0"/>
              <a:ext cx="6331896" cy="630381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338368"/>
            <a:ext cx="6156038" cy="783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199" y="359044"/>
            <a:ext cx="5080001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B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Mari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Bermain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Musik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298863"/>
            <a:ext cx="7949283" cy="759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5636" y="1298863"/>
            <a:ext cx="6566171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1.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Bernyanyi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dengan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Pola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Irama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7837" y="2361643"/>
            <a:ext cx="4691471" cy="141577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Irama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memiliki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pola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irama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95BB6A3-A4C8-95F5-2E2D-C728CC205807}"/>
              </a:ext>
            </a:extLst>
          </p:cNvPr>
          <p:cNvSpPr txBox="1"/>
          <p:nvPr/>
        </p:nvSpPr>
        <p:spPr>
          <a:xfrm>
            <a:off x="517838" y="3925859"/>
            <a:ext cx="4691471" cy="207749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Pola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irama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adalah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panjang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pendekny</a:t>
            </a:r>
            <a:r>
              <a:rPr lang="en-US" sz="4300" b="1" dirty="0">
                <a:solidFill>
                  <a:prstClr val="black"/>
                </a:solidFill>
                <a:latin typeface="Calibri"/>
              </a:rPr>
              <a:t>a </a:t>
            </a:r>
            <a:r>
              <a:rPr lang="en-US" sz="4300" b="1" dirty="0" err="1">
                <a:solidFill>
                  <a:prstClr val="black"/>
                </a:solidFill>
                <a:latin typeface="Calibri"/>
              </a:rPr>
              <a:t>bunyi</a:t>
            </a:r>
            <a:r>
              <a:rPr lang="en-US" sz="4300" b="1" dirty="0">
                <a:solidFill>
                  <a:prstClr val="black"/>
                </a:solidFill>
                <a:latin typeface="Calibri"/>
              </a:rPr>
              <a:t>.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FEF39E-E05D-7D50-1771-4830770275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206843"/>
            <a:ext cx="12161520" cy="70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628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E4D3EB-B9DB-4A1B-B583-B39942973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31" y="1121984"/>
            <a:ext cx="2949976" cy="49720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8ED063E-EF43-FA53-0FF7-BCD5669F5522}"/>
              </a:ext>
            </a:extLst>
          </p:cNvPr>
          <p:cNvSpPr txBox="1"/>
          <p:nvPr/>
        </p:nvSpPr>
        <p:spPr>
          <a:xfrm rot="21347624">
            <a:off x="10539040" y="2149101"/>
            <a:ext cx="132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Prok</a:t>
            </a:r>
            <a:r>
              <a:rPr lang="en-US" sz="3600" b="1" dirty="0"/>
              <a:t>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4C63CD4-03C4-3DDC-2D0E-DC84628E7E48}"/>
              </a:ext>
            </a:extLst>
          </p:cNvPr>
          <p:cNvSpPr txBox="1"/>
          <p:nvPr/>
        </p:nvSpPr>
        <p:spPr>
          <a:xfrm rot="593272">
            <a:off x="10476573" y="2799479"/>
            <a:ext cx="16424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/>
              <a:t>Prok</a:t>
            </a:r>
            <a:r>
              <a:rPr lang="en-US" sz="5000" b="1" dirty="0"/>
              <a:t>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1DC7D71-3B5A-2FEF-A4EF-EDEC4B493660}"/>
              </a:ext>
            </a:extLst>
          </p:cNvPr>
          <p:cNvSpPr txBox="1"/>
          <p:nvPr/>
        </p:nvSpPr>
        <p:spPr>
          <a:xfrm rot="20990061">
            <a:off x="10265884" y="1696104"/>
            <a:ext cx="132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Prok</a:t>
            </a:r>
            <a:r>
              <a:rPr lang="en-US" sz="2400" b="1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338368"/>
            <a:ext cx="6156038" cy="783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199" y="359044"/>
            <a:ext cx="5080001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B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Mari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Bermain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Musik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298863"/>
            <a:ext cx="7666183" cy="759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90216" y="1298863"/>
            <a:ext cx="6566171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1.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Bernyanyi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dengan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Pola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Irama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206" y="2320078"/>
            <a:ext cx="6284744" cy="1415772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Pola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irama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dapat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dihitung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sesuai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ketukan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95BB6A3-A4C8-95F5-2E2D-C728CC205807}"/>
              </a:ext>
            </a:extLst>
          </p:cNvPr>
          <p:cNvSpPr txBox="1"/>
          <p:nvPr/>
        </p:nvSpPr>
        <p:spPr>
          <a:xfrm>
            <a:off x="864204" y="3967424"/>
            <a:ext cx="6284745" cy="1415772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Ketukan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adalah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bunyi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disusun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teratur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FEF39E-E05D-7D50-1771-4830770275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206843"/>
            <a:ext cx="12161520" cy="70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10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5" grpId="0"/>
      <p:bldP spid="12" grpId="0"/>
      <p:bldP spid="19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338368"/>
            <a:ext cx="6156038" cy="783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199" y="359044"/>
            <a:ext cx="5080001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B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Mari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Bermain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Musik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298863"/>
            <a:ext cx="7666183" cy="759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90216" y="1298863"/>
            <a:ext cx="6566171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1.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Bernyanyi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dengan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Pola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Irama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2978" y="4947168"/>
            <a:ext cx="10483274" cy="646331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Bunyi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tepuk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tangan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teratur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disebut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irama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FEF39E-E05D-7D50-1771-4830770275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206843"/>
            <a:ext cx="12161520" cy="70536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8189757-9249-9891-B6FF-935C83218B3F}"/>
              </a:ext>
            </a:extLst>
          </p:cNvPr>
          <p:cNvGrpSpPr/>
          <p:nvPr/>
        </p:nvGrpSpPr>
        <p:grpSpPr>
          <a:xfrm>
            <a:off x="711199" y="2571596"/>
            <a:ext cx="10843032" cy="1714808"/>
            <a:chOff x="1090216" y="2290426"/>
            <a:chExt cx="10843032" cy="17148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0BAF3985-DC08-7201-1318-09D59C947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0216" y="2290426"/>
              <a:ext cx="2032840" cy="171363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C600333-3ABF-2400-747C-DB161C121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92764" y="2291600"/>
              <a:ext cx="2032840" cy="171363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4812296-659A-DDC0-840F-596A0C856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5312" y="2290426"/>
              <a:ext cx="2032840" cy="171363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2C528AC5-50CC-C3D7-842E-C4CBBDE1B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97860" y="2290426"/>
              <a:ext cx="2032840" cy="171363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261855FD-3484-3162-7BA1-F8840E520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0408" y="2290426"/>
              <a:ext cx="2032840" cy="1713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1013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3B30201-27B2-8628-F160-D7A6A968FC9F}"/>
              </a:ext>
            </a:extLst>
          </p:cNvPr>
          <p:cNvSpPr/>
          <p:nvPr/>
        </p:nvSpPr>
        <p:spPr>
          <a:xfrm>
            <a:off x="1695825" y="3048867"/>
            <a:ext cx="4285856" cy="2377599"/>
          </a:xfrm>
          <a:prstGeom prst="roundRect">
            <a:avLst>
              <a:gd name="adj" fmla="val 1084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9881AC63-6DBA-E571-D2AE-05A106E235AA}"/>
              </a:ext>
            </a:extLst>
          </p:cNvPr>
          <p:cNvSpPr/>
          <p:nvPr/>
        </p:nvSpPr>
        <p:spPr>
          <a:xfrm>
            <a:off x="7368396" y="3048867"/>
            <a:ext cx="4285856" cy="2377599"/>
          </a:xfrm>
          <a:prstGeom prst="roundRect">
            <a:avLst>
              <a:gd name="adj" fmla="val 1084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49CA5BF-DBD5-29E0-21C2-9F16BF79AF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379159"/>
            <a:ext cx="7949283" cy="7596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1C4000B-2F0E-83DC-2F32-384556C056BE}"/>
              </a:ext>
            </a:extLst>
          </p:cNvPr>
          <p:cNvSpPr/>
          <p:nvPr/>
        </p:nvSpPr>
        <p:spPr>
          <a:xfrm>
            <a:off x="1117927" y="379159"/>
            <a:ext cx="6566171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2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Gerak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Wajah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saat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Bernyanyi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E387E4-2823-BB0F-08BB-D6FAD7F11C15}"/>
              </a:ext>
            </a:extLst>
          </p:cNvPr>
          <p:cNvSpPr txBox="1"/>
          <p:nvPr/>
        </p:nvSpPr>
        <p:spPr>
          <a:xfrm>
            <a:off x="602985" y="1380970"/>
            <a:ext cx="6933888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Kita </a:t>
            </a:r>
            <a:r>
              <a:rPr lang="en-US" sz="4000" b="1" dirty="0" err="1"/>
              <a:t>harus</a:t>
            </a:r>
            <a:r>
              <a:rPr lang="en-US" sz="4000" b="1" dirty="0"/>
              <a:t> </a:t>
            </a:r>
            <a:r>
              <a:rPr lang="en-US" sz="4000" b="1" dirty="0" err="1"/>
              <a:t>memperhatikan</a:t>
            </a:r>
            <a:r>
              <a:rPr lang="en-US" sz="4000" b="1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gerak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wajah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/>
              <a:t>saat</a:t>
            </a:r>
            <a:r>
              <a:rPr lang="en-US" sz="4000" b="1" dirty="0"/>
              <a:t> </a:t>
            </a:r>
            <a:r>
              <a:rPr lang="en-US" sz="4000" b="1" dirty="0" err="1"/>
              <a:t>bernyanyi</a:t>
            </a:r>
            <a:r>
              <a:rPr lang="en-US" sz="4000" b="1" dirty="0"/>
              <a:t>.</a:t>
            </a:r>
            <a:endParaRPr lang="id-ID" sz="40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C1FFD34-62A1-BD72-C687-9C682690F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1842">
            <a:off x="564341" y="3389507"/>
            <a:ext cx="2274980" cy="20287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78B326F-5044-9CC0-B1BC-8B29431067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930">
            <a:off x="6280827" y="3405931"/>
            <a:ext cx="2303558" cy="19959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811B0E4-32BC-8D8B-DAE2-794CD030DD7C}"/>
              </a:ext>
            </a:extLst>
          </p:cNvPr>
          <p:cNvSpPr txBox="1"/>
          <p:nvPr/>
        </p:nvSpPr>
        <p:spPr>
          <a:xfrm>
            <a:off x="911761" y="5426466"/>
            <a:ext cx="1568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Senang</a:t>
            </a:r>
            <a:endParaRPr lang="en-US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FB200B1-55A1-38A7-8C37-2A481695313E}"/>
              </a:ext>
            </a:extLst>
          </p:cNvPr>
          <p:cNvSpPr txBox="1"/>
          <p:nvPr/>
        </p:nvSpPr>
        <p:spPr>
          <a:xfrm>
            <a:off x="6584332" y="5468924"/>
            <a:ext cx="1568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Sedih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A6F31A-1503-58A9-E03C-7A0F98A0E954}"/>
              </a:ext>
            </a:extLst>
          </p:cNvPr>
          <p:cNvSpPr txBox="1"/>
          <p:nvPr/>
        </p:nvSpPr>
        <p:spPr>
          <a:xfrm>
            <a:off x="2779782" y="3206614"/>
            <a:ext cx="2851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Gerak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wajah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senang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saat</a:t>
            </a:r>
            <a:r>
              <a:rPr lang="en-US" sz="3200" b="1" dirty="0"/>
              <a:t> </a:t>
            </a:r>
            <a:r>
              <a:rPr lang="en-US" sz="3200" b="1" dirty="0" err="1"/>
              <a:t>menyanyikan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lagu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senang</a:t>
            </a:r>
            <a:r>
              <a:rPr lang="en-US" sz="3200" b="1" dirty="0"/>
              <a:t>.</a:t>
            </a:r>
            <a:endParaRPr lang="id-ID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0108624-1EC2-06D3-232D-714048D15FB9}"/>
              </a:ext>
            </a:extLst>
          </p:cNvPr>
          <p:cNvSpPr txBox="1"/>
          <p:nvPr/>
        </p:nvSpPr>
        <p:spPr>
          <a:xfrm>
            <a:off x="8487855" y="3206614"/>
            <a:ext cx="2851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Gerak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wajah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sedih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/>
              <a:t>saat</a:t>
            </a:r>
            <a:r>
              <a:rPr lang="en-US" sz="3200" b="1" dirty="0"/>
              <a:t> </a:t>
            </a:r>
            <a:r>
              <a:rPr lang="en-US" sz="3200" b="1" dirty="0" err="1"/>
              <a:t>menyanyikan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lagu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sedih</a:t>
            </a:r>
            <a:r>
              <a:rPr lang="en-US" sz="3200" b="1" dirty="0"/>
              <a:t>.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2311338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15" grpId="0"/>
      <p:bldP spid="12" grpId="0" animBg="1"/>
      <p:bldP spid="19" grpId="0"/>
      <p:bldP spid="20" grpId="0"/>
      <p:bldP spid="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49CA5BF-DBD5-29E0-21C2-9F16BF79AF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379159"/>
            <a:ext cx="7949283" cy="7596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1C4000B-2F0E-83DC-2F32-384556C056BE}"/>
              </a:ext>
            </a:extLst>
          </p:cNvPr>
          <p:cNvSpPr/>
          <p:nvPr/>
        </p:nvSpPr>
        <p:spPr>
          <a:xfrm>
            <a:off x="1117927" y="379159"/>
            <a:ext cx="6566171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3.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Mengenal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Lagu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Nasional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E387E4-2823-BB0F-08BB-D6FAD7F11C15}"/>
              </a:ext>
            </a:extLst>
          </p:cNvPr>
          <p:cNvSpPr txBox="1"/>
          <p:nvPr/>
        </p:nvSpPr>
        <p:spPr>
          <a:xfrm>
            <a:off x="602986" y="1380970"/>
            <a:ext cx="7521788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Lagu</a:t>
            </a:r>
            <a:r>
              <a:rPr lang="en-US" sz="4000" b="1" dirty="0"/>
              <a:t> </a:t>
            </a:r>
            <a:r>
              <a:rPr lang="en-US" sz="4000" b="1" dirty="0" err="1"/>
              <a:t>nasional</a:t>
            </a:r>
            <a:r>
              <a:rPr lang="en-US" sz="4000" b="1" dirty="0"/>
              <a:t> </a:t>
            </a:r>
            <a:r>
              <a:rPr lang="en-US" sz="4000" b="1" dirty="0" err="1"/>
              <a:t>merupakan</a:t>
            </a:r>
            <a:r>
              <a:rPr lang="en-US" sz="4000" b="1" dirty="0"/>
              <a:t> </a:t>
            </a:r>
            <a:r>
              <a:rPr lang="en-US" sz="4000" b="1" dirty="0" err="1"/>
              <a:t>lagu</a:t>
            </a:r>
            <a:r>
              <a:rPr lang="en-US" sz="4000" b="1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bertema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nasionalisme</a:t>
            </a:r>
            <a:r>
              <a:rPr lang="en-US" sz="4000" b="1" dirty="0">
                <a:solidFill>
                  <a:srgbClr val="FF0000"/>
                </a:solidFill>
              </a:rPr>
              <a:t> dan </a:t>
            </a:r>
            <a:r>
              <a:rPr lang="en-US" sz="4000" b="1" dirty="0" err="1">
                <a:solidFill>
                  <a:srgbClr val="FF0000"/>
                </a:solidFill>
              </a:rPr>
              <a:t>kepahlawanan</a:t>
            </a:r>
            <a:r>
              <a:rPr lang="en-US" sz="4000" b="1" dirty="0"/>
              <a:t>. </a:t>
            </a:r>
            <a:endParaRPr lang="id-ID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AADEB8-996F-2021-0F65-915D4397D2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35" y="379159"/>
            <a:ext cx="3214681" cy="56270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7882721-3A22-E2F9-6DF5-5E2FBBE642C3}"/>
              </a:ext>
            </a:extLst>
          </p:cNvPr>
          <p:cNvSpPr txBox="1"/>
          <p:nvPr/>
        </p:nvSpPr>
        <p:spPr>
          <a:xfrm>
            <a:off x="602985" y="3658395"/>
            <a:ext cx="8023550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Contoh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lagu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nasional</a:t>
            </a:r>
            <a:r>
              <a:rPr lang="en-US" sz="4000" b="1" dirty="0"/>
              <a:t>, </a:t>
            </a:r>
            <a:r>
              <a:rPr lang="en-US" sz="4000" b="1" dirty="0" err="1"/>
              <a:t>yaitu</a:t>
            </a:r>
            <a:r>
              <a:rPr lang="en-US" sz="4000" b="1" dirty="0"/>
              <a:t> Garuda Pancasila, Hari Merdeka, </a:t>
            </a:r>
            <a:r>
              <a:rPr lang="en-US" sz="4000" b="1" dirty="0" err="1"/>
              <a:t>Maju</a:t>
            </a:r>
            <a:r>
              <a:rPr lang="en-US" sz="4000" b="1" dirty="0"/>
              <a:t> </a:t>
            </a:r>
            <a:r>
              <a:rPr lang="en-US" sz="4000" b="1" dirty="0" err="1"/>
              <a:t>Tak</a:t>
            </a:r>
            <a:r>
              <a:rPr lang="en-US" sz="4000" b="1" dirty="0"/>
              <a:t> </a:t>
            </a:r>
            <a:r>
              <a:rPr lang="en-US" sz="4000" b="1" dirty="0" err="1"/>
              <a:t>Gentar</a:t>
            </a:r>
            <a:r>
              <a:rPr lang="en-US" sz="4000" b="1" dirty="0"/>
              <a:t>, dan Indonesia Raya</a:t>
            </a:r>
            <a:endParaRPr lang="id-ID" sz="4000" b="1" dirty="0"/>
          </a:p>
        </p:txBody>
      </p:sp>
    </p:spTree>
    <p:extLst>
      <p:ext uri="{BB962C8B-B14F-4D97-AF65-F5344CB8AC3E}">
        <p14:creationId xmlns:p14="http://schemas.microsoft.com/office/powerpoint/2010/main" val="5895844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49CA5BF-DBD5-29E0-21C2-9F16BF79AF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" y="379159"/>
            <a:ext cx="6899078" cy="7596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1C4000B-2F0E-83DC-2F32-384556C056BE}"/>
              </a:ext>
            </a:extLst>
          </p:cNvPr>
          <p:cNvSpPr/>
          <p:nvPr/>
        </p:nvSpPr>
        <p:spPr>
          <a:xfrm>
            <a:off x="1117928" y="379159"/>
            <a:ext cx="5379126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4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Mengenal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Lagu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Daerah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E387E4-2823-BB0F-08BB-D6FAD7F11C15}"/>
              </a:ext>
            </a:extLst>
          </p:cNvPr>
          <p:cNvSpPr txBox="1"/>
          <p:nvPr/>
        </p:nvSpPr>
        <p:spPr>
          <a:xfrm>
            <a:off x="602986" y="1345368"/>
            <a:ext cx="7521788" cy="116955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500" b="1" dirty="0" err="1"/>
              <a:t>Lagu</a:t>
            </a:r>
            <a:r>
              <a:rPr lang="en-US" sz="3500" b="1" dirty="0"/>
              <a:t> </a:t>
            </a:r>
            <a:r>
              <a:rPr lang="en-US" sz="3500" b="1" dirty="0" err="1"/>
              <a:t>daerah</a:t>
            </a:r>
            <a:r>
              <a:rPr lang="en-US" sz="3500" b="1" dirty="0"/>
              <a:t> </a:t>
            </a:r>
            <a:r>
              <a:rPr lang="en-US" sz="3500" b="1" dirty="0" err="1"/>
              <a:t>adalah</a:t>
            </a:r>
            <a:r>
              <a:rPr lang="en-US" sz="3500" b="1" dirty="0"/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lagu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khas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dari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suatu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daerah</a:t>
            </a:r>
            <a:r>
              <a:rPr lang="en-US" sz="3500" b="1" dirty="0"/>
              <a:t>. </a:t>
            </a:r>
            <a:endParaRPr lang="id-ID" sz="35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7882721-3A22-E2F9-6DF5-5E2FBBE642C3}"/>
              </a:ext>
            </a:extLst>
          </p:cNvPr>
          <p:cNvSpPr txBox="1"/>
          <p:nvPr/>
        </p:nvSpPr>
        <p:spPr>
          <a:xfrm>
            <a:off x="602985" y="3546713"/>
            <a:ext cx="8565078" cy="224676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0070C0"/>
                </a:solidFill>
              </a:rPr>
              <a:t>Contoh</a:t>
            </a:r>
            <a:r>
              <a:rPr lang="en-US" sz="3500" b="1" dirty="0">
                <a:solidFill>
                  <a:srgbClr val="0070C0"/>
                </a:solidFill>
              </a:rPr>
              <a:t> </a:t>
            </a:r>
            <a:r>
              <a:rPr lang="en-US" sz="3500" b="1" dirty="0" err="1">
                <a:solidFill>
                  <a:srgbClr val="0070C0"/>
                </a:solidFill>
              </a:rPr>
              <a:t>lagu</a:t>
            </a:r>
            <a:r>
              <a:rPr lang="en-US" sz="3500" b="1" dirty="0">
                <a:solidFill>
                  <a:srgbClr val="0070C0"/>
                </a:solidFill>
              </a:rPr>
              <a:t> </a:t>
            </a:r>
            <a:r>
              <a:rPr lang="en-US" sz="3500" b="1" dirty="0" err="1">
                <a:solidFill>
                  <a:srgbClr val="0070C0"/>
                </a:solidFill>
              </a:rPr>
              <a:t>daerah</a:t>
            </a:r>
            <a:r>
              <a:rPr lang="en-US" sz="3500" b="1" dirty="0"/>
              <a:t>, </a:t>
            </a:r>
            <a:r>
              <a:rPr lang="en-US" sz="3500" b="1" dirty="0" err="1"/>
              <a:t>yaitu</a:t>
            </a:r>
            <a:r>
              <a:rPr lang="en-US" sz="3500" b="1" dirty="0"/>
              <a:t> </a:t>
            </a:r>
            <a:r>
              <a:rPr lang="en-US" sz="3500" b="1" dirty="0" err="1"/>
              <a:t>Soleram</a:t>
            </a:r>
            <a:r>
              <a:rPr lang="en-US" sz="3500" b="1" dirty="0"/>
              <a:t>, </a:t>
            </a:r>
            <a:r>
              <a:rPr lang="en-US" sz="3500" b="1" dirty="0" err="1"/>
              <a:t>Injit-Injit</a:t>
            </a:r>
            <a:r>
              <a:rPr lang="en-US" sz="3500" b="1" dirty="0"/>
              <a:t> </a:t>
            </a:r>
            <a:r>
              <a:rPr lang="en-US" sz="3500" b="1" dirty="0" err="1"/>
              <a:t>Semut</a:t>
            </a:r>
            <a:r>
              <a:rPr lang="en-US" sz="3500" b="1" dirty="0"/>
              <a:t>, </a:t>
            </a:r>
            <a:r>
              <a:rPr lang="en-US" sz="3500" b="1" dirty="0" err="1"/>
              <a:t>Kicir-Kicir</a:t>
            </a:r>
            <a:r>
              <a:rPr lang="en-US" sz="3500" b="1" dirty="0"/>
              <a:t>, </a:t>
            </a:r>
            <a:r>
              <a:rPr lang="en-US" sz="3500" b="1" dirty="0" err="1"/>
              <a:t>Ampar-Ampar</a:t>
            </a:r>
            <a:r>
              <a:rPr lang="en-US" sz="3500" b="1" dirty="0"/>
              <a:t> Pisang, </a:t>
            </a:r>
            <a:r>
              <a:rPr lang="en-US" sz="3500" b="1" dirty="0" err="1"/>
              <a:t>Cubleg-Cubleg</a:t>
            </a:r>
            <a:r>
              <a:rPr lang="en-US" sz="3500" b="1" dirty="0"/>
              <a:t> </a:t>
            </a:r>
            <a:r>
              <a:rPr lang="en-US" sz="3500" b="1" dirty="0" err="1"/>
              <a:t>Suweng</a:t>
            </a:r>
            <a:r>
              <a:rPr lang="en-US" sz="3500" b="1" dirty="0"/>
              <a:t>, </a:t>
            </a:r>
            <a:r>
              <a:rPr lang="en-US" sz="3500" b="1" dirty="0" err="1"/>
              <a:t>Ayam</a:t>
            </a:r>
            <a:r>
              <a:rPr lang="en-US" sz="3500" b="1" dirty="0"/>
              <a:t> Den </a:t>
            </a:r>
            <a:r>
              <a:rPr lang="en-US" sz="3500" b="1" dirty="0" err="1"/>
              <a:t>Lapeh</a:t>
            </a:r>
            <a:r>
              <a:rPr lang="en-US" sz="3500" b="1" dirty="0"/>
              <a:t>, dan </a:t>
            </a:r>
            <a:r>
              <a:rPr lang="en-US" sz="3500" b="1" dirty="0" err="1"/>
              <a:t>Apuse</a:t>
            </a:r>
            <a:r>
              <a:rPr lang="en-US" sz="3500" b="1" dirty="0"/>
              <a:t>.</a:t>
            </a:r>
            <a:endParaRPr lang="id-ID" sz="35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2EDF63-50FC-D022-FF40-6A3ACA15AF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896" y="637482"/>
            <a:ext cx="2900277" cy="5364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64F0BF-E2FC-FC99-0099-CF404A5873B7}"/>
              </a:ext>
            </a:extLst>
          </p:cNvPr>
          <p:cNvSpPr txBox="1"/>
          <p:nvPr/>
        </p:nvSpPr>
        <p:spPr>
          <a:xfrm>
            <a:off x="602985" y="2704409"/>
            <a:ext cx="8156003" cy="63094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500" b="1" dirty="0" err="1"/>
              <a:t>Lagu</a:t>
            </a:r>
            <a:r>
              <a:rPr lang="en-US" sz="3500" b="1" dirty="0"/>
              <a:t> </a:t>
            </a:r>
            <a:r>
              <a:rPr lang="en-US" sz="3500" b="1" dirty="0" err="1"/>
              <a:t>daerah</a:t>
            </a:r>
            <a:r>
              <a:rPr lang="en-US" sz="3500" b="1" dirty="0"/>
              <a:t> </a:t>
            </a:r>
            <a:r>
              <a:rPr lang="en-US" sz="3500" b="1" dirty="0" err="1">
                <a:solidFill>
                  <a:srgbClr val="00B050"/>
                </a:solidFill>
              </a:rPr>
              <a:t>menggunakan</a:t>
            </a:r>
            <a:r>
              <a:rPr lang="en-US" sz="3500" b="1" dirty="0">
                <a:solidFill>
                  <a:srgbClr val="00B050"/>
                </a:solidFill>
              </a:rPr>
              <a:t> </a:t>
            </a:r>
            <a:r>
              <a:rPr lang="en-US" sz="3500" b="1" dirty="0" err="1">
                <a:solidFill>
                  <a:srgbClr val="00B050"/>
                </a:solidFill>
              </a:rPr>
              <a:t>bahasa</a:t>
            </a:r>
            <a:r>
              <a:rPr lang="en-US" sz="3500" b="1" dirty="0">
                <a:solidFill>
                  <a:srgbClr val="00B050"/>
                </a:solidFill>
              </a:rPr>
              <a:t> </a:t>
            </a:r>
            <a:r>
              <a:rPr lang="en-US" sz="3500" b="1" dirty="0" err="1">
                <a:solidFill>
                  <a:srgbClr val="00B050"/>
                </a:solidFill>
              </a:rPr>
              <a:t>daerah</a:t>
            </a:r>
            <a:r>
              <a:rPr lang="en-US" sz="3500" b="1" dirty="0"/>
              <a:t>. </a:t>
            </a:r>
            <a:endParaRPr lang="id-ID" sz="3500" b="1" dirty="0"/>
          </a:p>
        </p:txBody>
      </p:sp>
    </p:spTree>
    <p:extLst>
      <p:ext uri="{BB962C8B-B14F-4D97-AF65-F5344CB8AC3E}">
        <p14:creationId xmlns:p14="http://schemas.microsoft.com/office/powerpoint/2010/main" val="457954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10553" y="690683"/>
            <a:ext cx="10608849" cy="1057917"/>
            <a:chOff x="1547607" y="3368313"/>
            <a:chExt cx="7402077" cy="612226"/>
          </a:xfrm>
        </p:grpSpPr>
        <p:sp>
          <p:nvSpPr>
            <p:cNvPr id="17" name="Parallelogram 16"/>
            <p:cNvSpPr/>
            <p:nvPr/>
          </p:nvSpPr>
          <p:spPr>
            <a:xfrm>
              <a:off x="1547607" y="3371295"/>
              <a:ext cx="7331595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425648" y="3368313"/>
              <a:ext cx="6524036" cy="609600"/>
            </a:xfrm>
            <a:prstGeom prst="rect">
              <a:avLst/>
            </a:prstGeom>
          </p:spPr>
          <p:txBody>
            <a:bodyPr vert="horz" lIns="48000" tIns="48000" rIns="48000" bIns="48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632753" rtl="0" eaLnBrk="1" fontAlgn="auto" latinLnBrk="0" hangingPunct="1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A513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nn-NO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Seni Musik: Menyanyi Sesuai Irama</a:t>
              </a: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1352" y="447737"/>
            <a:ext cx="1543896" cy="154389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5BB8D1"/>
              </a:solidFill>
              <a:effectLst/>
              <a:uLnTx/>
              <a:uFillTx/>
              <a:latin typeface="Open Sans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8392" y="447752"/>
            <a:ext cx="1543896" cy="154389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5BB8D1"/>
              </a:solidFill>
              <a:effectLst/>
              <a:uLnTx/>
              <a:uFillTx/>
              <a:latin typeface="Open Sans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8392" y="447751"/>
            <a:ext cx="1543896" cy="1543896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0" cap="none" spc="0" normalizeH="0" baseline="0" noProof="0">
              <a:ln>
                <a:noFill/>
              </a:ln>
              <a:solidFill>
                <a:srgbClr val="5BB8D1"/>
              </a:solidFill>
              <a:effectLst/>
              <a:uLnTx/>
              <a:uFillTx/>
              <a:latin typeface="Open Sans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730" y="599236"/>
            <a:ext cx="1337222" cy="1339140"/>
            <a:chOff x="2895601" y="-542991"/>
            <a:chExt cx="960519" cy="961895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96531" y="-488577"/>
              <a:ext cx="757870" cy="537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453" y="-119089"/>
              <a:ext cx="331842" cy="537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267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rPr>
                <a:t>6</a:t>
              </a:r>
              <a:endParaRPr kumimoji="0" lang="en-US" sz="4267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7574" y="2601943"/>
            <a:ext cx="5241077" cy="610111"/>
            <a:chOff x="298981" y="2086583"/>
            <a:chExt cx="3930808" cy="45758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940" y="2746461"/>
            <a:ext cx="5241077" cy="610111"/>
            <a:chOff x="298981" y="2086583"/>
            <a:chExt cx="3930808" cy="457583"/>
          </a:xfrm>
        </p:grpSpPr>
        <p:sp>
          <p:nvSpPr>
            <p:cNvPr id="3" name="Rectangle 2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0700" y="2742437"/>
            <a:ext cx="4356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Tujuan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Pembelajaran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489" y="3429001"/>
            <a:ext cx="6156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Mengidentifikasi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jenis-jenis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nada.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Mengidentifikasi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jenis-jenis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alat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musik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Menyanyikan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lagu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nasional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dan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lagu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daerah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Menyanyikan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lagu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sesuai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irama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217C429-7DDC-8D5E-1FED-C01F297C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817" y="1888893"/>
            <a:ext cx="5697694" cy="42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9" y="338368"/>
            <a:ext cx="8109527" cy="783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199" y="359044"/>
            <a:ext cx="7130473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A. Tinggi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Rendah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Nada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dalam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Lagu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298863"/>
            <a:ext cx="7949283" cy="759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5636" y="1298863"/>
            <a:ext cx="6566171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1.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Mengenal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Jenis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Nada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9898" y="2322734"/>
            <a:ext cx="5046102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Saat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bernyanyi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kita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mengeluarkan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suara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F71300B-F9E2-DCCB-74B5-9B3472858B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29" y="582302"/>
            <a:ext cx="4484955" cy="56933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95BB6A3-A4C8-95F5-2E2D-C728CC205807}"/>
              </a:ext>
            </a:extLst>
          </p:cNvPr>
          <p:cNvSpPr txBox="1"/>
          <p:nvPr/>
        </p:nvSpPr>
        <p:spPr>
          <a:xfrm>
            <a:off x="1049898" y="3910414"/>
            <a:ext cx="5046102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suara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tinggi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EF21D2-0540-2EDB-52D9-C6DC6BE97B18}"/>
              </a:ext>
            </a:extLst>
          </p:cNvPr>
          <p:cNvSpPr txBox="1"/>
          <p:nvPr/>
        </p:nvSpPr>
        <p:spPr>
          <a:xfrm>
            <a:off x="1049898" y="4851251"/>
            <a:ext cx="5046102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suara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rendah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1749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0A3E110-56F6-B728-F6F0-34F03C6DBE19}"/>
              </a:ext>
            </a:extLst>
          </p:cNvPr>
          <p:cNvSpPr/>
          <p:nvPr/>
        </p:nvSpPr>
        <p:spPr>
          <a:xfrm>
            <a:off x="-354811" y="1554638"/>
            <a:ext cx="6913418" cy="3037306"/>
          </a:xfrm>
          <a:prstGeom prst="roundRect">
            <a:avLst>
              <a:gd name="adj" fmla="val 10701"/>
            </a:avLst>
          </a:prstGeom>
          <a:solidFill>
            <a:srgbClr val="FFFFCC"/>
          </a:solidFill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379159"/>
            <a:ext cx="7949283" cy="759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7927" y="379159"/>
            <a:ext cx="6566171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1.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Mengenal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Jenis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Nada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E43130-0218-1382-EA67-27929458B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2087">
            <a:off x="7113728" y="1646640"/>
            <a:ext cx="5786958" cy="2893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55875C2-4EEC-E038-F4D8-4A112C748E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38"/>
          <a:stretch/>
        </p:blipFill>
        <p:spPr>
          <a:xfrm flipH="1">
            <a:off x="4592118" y="3280855"/>
            <a:ext cx="3692898" cy="3037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0FE92B-1794-F74D-92B9-1F05456CE1BF}"/>
              </a:ext>
            </a:extLst>
          </p:cNvPr>
          <p:cNvSpPr txBox="1"/>
          <p:nvPr/>
        </p:nvSpPr>
        <p:spPr>
          <a:xfrm>
            <a:off x="262142" y="1842655"/>
            <a:ext cx="54633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/>
              <a:t>Suara</a:t>
            </a:r>
            <a:r>
              <a:rPr lang="en-US" sz="5000" b="1" dirty="0"/>
              <a:t> yang </a:t>
            </a:r>
            <a:r>
              <a:rPr lang="en-US" sz="5000" b="1" dirty="0" err="1"/>
              <a:t>tinggi</a:t>
            </a:r>
            <a:r>
              <a:rPr lang="en-US" sz="5000" b="1" dirty="0"/>
              <a:t> </a:t>
            </a:r>
            <a:r>
              <a:rPr lang="en-US" sz="5000" b="1" dirty="0" err="1"/>
              <a:t>rendahnya</a:t>
            </a:r>
            <a:r>
              <a:rPr lang="en-US" sz="5000" b="1" dirty="0"/>
              <a:t> </a:t>
            </a:r>
            <a:r>
              <a:rPr lang="en-US" sz="5000" b="1" dirty="0" err="1"/>
              <a:t>teratur</a:t>
            </a:r>
            <a:r>
              <a:rPr lang="en-US" sz="5000" b="1" dirty="0"/>
              <a:t> </a:t>
            </a:r>
            <a:r>
              <a:rPr lang="en-US" sz="5000" b="1" dirty="0" err="1"/>
              <a:t>disebut</a:t>
            </a:r>
            <a:r>
              <a:rPr lang="en-US" sz="5000" b="1" dirty="0"/>
              <a:t> </a:t>
            </a:r>
            <a:r>
              <a:rPr lang="en-US" sz="5000" b="1" dirty="0">
                <a:solidFill>
                  <a:srgbClr val="00B050"/>
                </a:solidFill>
              </a:rPr>
              <a:t>nada</a:t>
            </a:r>
            <a:r>
              <a:rPr lang="en-US" sz="5000" b="1" dirty="0"/>
              <a:t>.</a:t>
            </a:r>
            <a:endParaRPr lang="id-ID" sz="5000" b="1" dirty="0"/>
          </a:p>
        </p:txBody>
      </p:sp>
    </p:spTree>
    <p:extLst>
      <p:ext uri="{BB962C8B-B14F-4D97-AF65-F5344CB8AC3E}">
        <p14:creationId xmlns:p14="http://schemas.microsoft.com/office/powerpoint/2010/main" val="38943516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CA56121-26D0-CE9F-4A39-FE516EE5F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244" y="1121984"/>
            <a:ext cx="3062794" cy="49862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49CA5BF-DBD5-29E0-21C2-9F16BF79A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379159"/>
            <a:ext cx="7949283" cy="7596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1C4000B-2F0E-83DC-2F32-384556C056BE}"/>
              </a:ext>
            </a:extLst>
          </p:cNvPr>
          <p:cNvSpPr/>
          <p:nvPr/>
        </p:nvSpPr>
        <p:spPr>
          <a:xfrm>
            <a:off x="1117927" y="379159"/>
            <a:ext cx="6566171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1.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Mengenal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Jenis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79966C-01FC-7928-DD92-34AA25FD6440}"/>
              </a:ext>
            </a:extLst>
          </p:cNvPr>
          <p:cNvSpPr txBox="1"/>
          <p:nvPr/>
        </p:nvSpPr>
        <p:spPr>
          <a:xfrm>
            <a:off x="474962" y="1246909"/>
            <a:ext cx="552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Ada </a:t>
            </a:r>
            <a:r>
              <a:rPr lang="en-US" sz="3600" b="1" dirty="0" err="1"/>
              <a:t>banyak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tingkatan</a:t>
            </a:r>
            <a:r>
              <a:rPr lang="en-US" sz="3600" b="1" dirty="0">
                <a:solidFill>
                  <a:srgbClr val="FF0000"/>
                </a:solidFill>
              </a:rPr>
              <a:t> nada</a:t>
            </a:r>
            <a:r>
              <a:rPr lang="en-US" sz="3600" b="1" dirty="0"/>
              <a:t>.</a:t>
            </a:r>
            <a:endParaRPr lang="id-ID" sz="3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315B3F7-339B-14BC-ED6E-9F6C23B796C2}"/>
              </a:ext>
            </a:extLst>
          </p:cNvPr>
          <p:cNvSpPr txBox="1"/>
          <p:nvPr/>
        </p:nvSpPr>
        <p:spPr>
          <a:xfrm>
            <a:off x="474962" y="1893240"/>
            <a:ext cx="8179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Tingkatan</a:t>
            </a:r>
            <a:r>
              <a:rPr lang="en-US" sz="3600" b="1" dirty="0"/>
              <a:t> nada </a:t>
            </a:r>
            <a:r>
              <a:rPr lang="en-US" sz="3600" b="1" dirty="0" err="1"/>
              <a:t>disebut</a:t>
            </a:r>
            <a:r>
              <a:rPr lang="en-US" sz="3600" b="1" dirty="0"/>
              <a:t> juga </a:t>
            </a:r>
            <a:r>
              <a:rPr lang="en-US" sz="3600" b="1" dirty="0" err="1">
                <a:solidFill>
                  <a:srgbClr val="00B050"/>
                </a:solidFill>
              </a:rPr>
              <a:t>tangga</a:t>
            </a:r>
            <a:r>
              <a:rPr lang="en-US" sz="3600" b="1" dirty="0">
                <a:solidFill>
                  <a:srgbClr val="00B050"/>
                </a:solidFill>
              </a:rPr>
              <a:t> nada</a:t>
            </a:r>
            <a:r>
              <a:rPr lang="en-US" sz="3600" b="1" dirty="0"/>
              <a:t>.</a:t>
            </a:r>
            <a:endParaRPr lang="id-ID" sz="36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E4119AF-020B-F55C-0AE6-338763EE391F}"/>
              </a:ext>
            </a:extLst>
          </p:cNvPr>
          <p:cNvGrpSpPr/>
          <p:nvPr/>
        </p:nvGrpSpPr>
        <p:grpSpPr>
          <a:xfrm>
            <a:off x="1573604" y="2646095"/>
            <a:ext cx="6110494" cy="3355634"/>
            <a:chOff x="1573604" y="2646095"/>
            <a:chExt cx="6110494" cy="33556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3A97254-5342-8C71-176A-4B76BB63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296" t="27840" r="17727" b="13316"/>
            <a:stretch/>
          </p:blipFill>
          <p:spPr>
            <a:xfrm>
              <a:off x="1702100" y="2646095"/>
              <a:ext cx="5981998" cy="335563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74C8CD5-11DB-7CAD-0389-3B478D77CF4F}"/>
                </a:ext>
              </a:extLst>
            </p:cNvPr>
            <p:cNvSpPr/>
            <p:nvPr/>
          </p:nvSpPr>
          <p:spPr>
            <a:xfrm>
              <a:off x="1573604" y="2646095"/>
              <a:ext cx="3982069" cy="41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8915945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CA56121-26D0-CE9F-4A39-FE516EE5F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244" y="1121984"/>
            <a:ext cx="3062794" cy="49862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49CA5BF-DBD5-29E0-21C2-9F16BF79A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379159"/>
            <a:ext cx="7949283" cy="7596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1C4000B-2F0E-83DC-2F32-384556C056BE}"/>
              </a:ext>
            </a:extLst>
          </p:cNvPr>
          <p:cNvSpPr/>
          <p:nvPr/>
        </p:nvSpPr>
        <p:spPr>
          <a:xfrm>
            <a:off x="1117927" y="379159"/>
            <a:ext cx="6566171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2.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Sumber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Bunyi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79966C-01FC-7928-DD92-34AA25FD6440}"/>
              </a:ext>
            </a:extLst>
          </p:cNvPr>
          <p:cNvSpPr txBox="1"/>
          <p:nvPr/>
        </p:nvSpPr>
        <p:spPr>
          <a:xfrm>
            <a:off x="602984" y="1283985"/>
            <a:ext cx="873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Bunyi</a:t>
            </a:r>
            <a:r>
              <a:rPr lang="en-US" sz="4000" b="1" dirty="0"/>
              <a:t> </a:t>
            </a:r>
            <a:r>
              <a:rPr lang="en-US" sz="4000" b="1" dirty="0" err="1"/>
              <a:t>dihasilkan</a:t>
            </a:r>
            <a:r>
              <a:rPr lang="en-US" sz="4000" b="1" dirty="0"/>
              <a:t> </a:t>
            </a:r>
            <a:r>
              <a:rPr lang="en-US" sz="4000" b="1" dirty="0" err="1"/>
              <a:t>dari</a:t>
            </a:r>
            <a:r>
              <a:rPr lang="en-US" sz="4000" b="1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sumber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bunyi</a:t>
            </a:r>
            <a:r>
              <a:rPr lang="en-US" sz="4000" b="1" dirty="0"/>
              <a:t>.</a:t>
            </a:r>
            <a:endParaRPr lang="id-ID" sz="4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315B3F7-339B-14BC-ED6E-9F6C23B796C2}"/>
              </a:ext>
            </a:extLst>
          </p:cNvPr>
          <p:cNvSpPr txBox="1"/>
          <p:nvPr/>
        </p:nvSpPr>
        <p:spPr>
          <a:xfrm>
            <a:off x="602984" y="2059486"/>
            <a:ext cx="3734287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Ada </a:t>
            </a:r>
            <a:r>
              <a:rPr lang="en-US" sz="4000" b="1" dirty="0" err="1">
                <a:solidFill>
                  <a:srgbClr val="00B050"/>
                </a:solidFill>
              </a:rPr>
              <a:t>bunyi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alam</a:t>
            </a:r>
            <a:endParaRPr lang="id-ID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77FECC-5D4A-A808-9C25-A49A949A9F67}"/>
              </a:ext>
            </a:extLst>
          </p:cNvPr>
          <p:cNvSpPr txBox="1"/>
          <p:nvPr/>
        </p:nvSpPr>
        <p:spPr>
          <a:xfrm>
            <a:off x="4503923" y="2059486"/>
            <a:ext cx="3983668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Ada </a:t>
            </a:r>
            <a:r>
              <a:rPr lang="en-US" sz="4000" b="1" dirty="0" err="1">
                <a:solidFill>
                  <a:srgbClr val="0070C0"/>
                </a:solidFill>
              </a:rPr>
              <a:t>bunyi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buatan</a:t>
            </a:r>
            <a:endParaRPr lang="id-ID" sz="4000" b="1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D2C275B4-C211-07CB-06C3-D917DD776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513668"/>
              </p:ext>
            </p:extLst>
          </p:nvPr>
        </p:nvGraphicFramePr>
        <p:xfrm>
          <a:off x="602984" y="2912568"/>
          <a:ext cx="7884607" cy="2926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72034">
                  <a:extLst>
                    <a:ext uri="{9D8B030D-6E8A-4147-A177-3AD203B41FA5}">
                      <a16:colId xmlns:a16="http://schemas.microsoft.com/office/drawing/2014/main" xmlns="" val="2274353301"/>
                    </a:ext>
                  </a:extLst>
                </a:gridCol>
                <a:gridCol w="4012573">
                  <a:extLst>
                    <a:ext uri="{9D8B030D-6E8A-4147-A177-3AD203B41FA5}">
                      <a16:colId xmlns:a16="http://schemas.microsoft.com/office/drawing/2014/main" xmlns="" val="496806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/>
                        <a:t>Sumber</a:t>
                      </a:r>
                      <a:r>
                        <a:rPr lang="en-US" sz="3000" dirty="0"/>
                        <a:t> </a:t>
                      </a:r>
                      <a:r>
                        <a:rPr lang="en-US" sz="3000" dirty="0" err="1"/>
                        <a:t>Bunyi</a:t>
                      </a:r>
                      <a:r>
                        <a:rPr lang="en-US" sz="3000" dirty="0"/>
                        <a:t> </a:t>
                      </a:r>
                      <a:r>
                        <a:rPr lang="en-US" sz="3000" dirty="0" err="1"/>
                        <a:t>Alam</a:t>
                      </a:r>
                      <a:endParaRPr lang="id-ID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/>
                        <a:t>Sumber</a:t>
                      </a:r>
                      <a:r>
                        <a:rPr lang="en-US" sz="3000" dirty="0"/>
                        <a:t> </a:t>
                      </a:r>
                      <a:r>
                        <a:rPr lang="en-US" sz="3000" dirty="0" err="1"/>
                        <a:t>Bunyi</a:t>
                      </a:r>
                      <a:r>
                        <a:rPr lang="en-US" sz="3000" dirty="0"/>
                        <a:t> </a:t>
                      </a:r>
                      <a:r>
                        <a:rPr lang="en-US" sz="3000" dirty="0" err="1"/>
                        <a:t>Buatan</a:t>
                      </a:r>
                      <a:endParaRPr lang="id-ID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2359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sz="3000" dirty="0" err="1"/>
                        <a:t>Ombak</a:t>
                      </a:r>
                      <a:endParaRPr lang="en-US" sz="3000" dirty="0"/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3000" dirty="0" err="1"/>
                        <a:t>Angin</a:t>
                      </a:r>
                      <a:endParaRPr lang="en-US" sz="3000" dirty="0"/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3000" dirty="0" err="1"/>
                        <a:t>Hujan</a:t>
                      </a:r>
                      <a:endParaRPr lang="en-US" sz="3000" dirty="0"/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3000" dirty="0" err="1"/>
                        <a:t>Katak</a:t>
                      </a:r>
                      <a:endParaRPr lang="en-US" sz="3000" dirty="0"/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3000" dirty="0" err="1"/>
                        <a:t>Ayam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sz="3000" dirty="0"/>
                        <a:t>Alat </a:t>
                      </a:r>
                      <a:r>
                        <a:rPr lang="en-US" sz="3000" dirty="0" err="1"/>
                        <a:t>musik</a:t>
                      </a:r>
                      <a:r>
                        <a:rPr lang="en-US" sz="3000" dirty="0"/>
                        <a:t> </a:t>
                      </a:r>
                      <a:r>
                        <a:rPr lang="en-US" sz="3000" dirty="0" err="1"/>
                        <a:t>ritmis</a:t>
                      </a:r>
                      <a:endParaRPr lang="en-US" sz="3000" dirty="0"/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3000" dirty="0"/>
                        <a:t>Alat </a:t>
                      </a:r>
                      <a:r>
                        <a:rPr lang="en-US" sz="3000" dirty="0" err="1"/>
                        <a:t>musik</a:t>
                      </a:r>
                      <a:r>
                        <a:rPr lang="en-US" sz="3000" dirty="0"/>
                        <a:t> </a:t>
                      </a:r>
                      <a:r>
                        <a:rPr lang="en-US" sz="3000" dirty="0" err="1"/>
                        <a:t>melodis</a:t>
                      </a:r>
                      <a:endParaRPr lang="id-ID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974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3307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1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49CA5BF-DBD5-29E0-21C2-9F16BF79AF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379159"/>
            <a:ext cx="7949283" cy="7596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1C4000B-2F0E-83DC-2F32-384556C056BE}"/>
              </a:ext>
            </a:extLst>
          </p:cNvPr>
          <p:cNvSpPr/>
          <p:nvPr/>
        </p:nvSpPr>
        <p:spPr>
          <a:xfrm>
            <a:off x="1117927" y="379159"/>
            <a:ext cx="6566171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3.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Mengenal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Jenis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Alat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Musik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E2D997-A318-99E1-9136-B57F3C2061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716" y="1760964"/>
            <a:ext cx="3305205" cy="42760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E387E4-2823-BB0F-08BB-D6FAD7F11C15}"/>
              </a:ext>
            </a:extLst>
          </p:cNvPr>
          <p:cNvSpPr txBox="1"/>
          <p:nvPr/>
        </p:nvSpPr>
        <p:spPr>
          <a:xfrm>
            <a:off x="602984" y="1283985"/>
            <a:ext cx="873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Alat </a:t>
            </a:r>
            <a:r>
              <a:rPr lang="en-US" sz="4000" b="1" dirty="0" err="1"/>
              <a:t>musik</a:t>
            </a:r>
            <a:r>
              <a:rPr lang="en-US" sz="4000" b="1" dirty="0"/>
              <a:t> </a:t>
            </a:r>
            <a:r>
              <a:rPr lang="en-US" sz="4000" b="1" dirty="0" err="1"/>
              <a:t>dibedakan</a:t>
            </a:r>
            <a:r>
              <a:rPr lang="en-US" sz="4000" b="1" dirty="0"/>
              <a:t> </a:t>
            </a:r>
            <a:r>
              <a:rPr lang="en-US" sz="4000" b="1" dirty="0" err="1"/>
              <a:t>menjadi</a:t>
            </a:r>
            <a:r>
              <a:rPr lang="en-US" sz="4000" b="1" dirty="0"/>
              <a:t> </a:t>
            </a:r>
            <a:r>
              <a:rPr lang="en-US" sz="4000" b="1" dirty="0" err="1"/>
              <a:t>dua</a:t>
            </a:r>
            <a:r>
              <a:rPr lang="en-US" sz="4000" b="1" dirty="0"/>
              <a:t>.</a:t>
            </a:r>
            <a:endParaRPr lang="id-ID" sz="4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8BBF2B-2B42-7622-3333-3EB03E987A38}"/>
              </a:ext>
            </a:extLst>
          </p:cNvPr>
          <p:cNvSpPr txBox="1"/>
          <p:nvPr/>
        </p:nvSpPr>
        <p:spPr>
          <a:xfrm>
            <a:off x="602984" y="2059486"/>
            <a:ext cx="3734287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Ada </a:t>
            </a:r>
            <a:r>
              <a:rPr lang="en-US" sz="4000" b="1" dirty="0" err="1">
                <a:solidFill>
                  <a:srgbClr val="00B050"/>
                </a:solidFill>
              </a:rPr>
              <a:t>alat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musik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ritmis</a:t>
            </a:r>
            <a:endParaRPr lang="id-ID" sz="4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4F64349-A3BB-CD6E-2A14-EE4CB3B4D0F6}"/>
              </a:ext>
            </a:extLst>
          </p:cNvPr>
          <p:cNvSpPr txBox="1"/>
          <p:nvPr/>
        </p:nvSpPr>
        <p:spPr>
          <a:xfrm>
            <a:off x="4503923" y="2059486"/>
            <a:ext cx="3620850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Ada </a:t>
            </a:r>
            <a:r>
              <a:rPr lang="en-US" sz="4000" b="1" dirty="0" err="1">
                <a:solidFill>
                  <a:srgbClr val="0070C0"/>
                </a:solidFill>
              </a:rPr>
              <a:t>alat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musik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melodis</a:t>
            </a:r>
            <a:endParaRPr lang="id-ID" sz="4000" b="1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FF695B1D-8A5D-E60F-B8FF-E3B2E444A72A}"/>
              </a:ext>
            </a:extLst>
          </p:cNvPr>
          <p:cNvSpPr/>
          <p:nvPr/>
        </p:nvSpPr>
        <p:spPr>
          <a:xfrm>
            <a:off x="2186109" y="3504066"/>
            <a:ext cx="429585" cy="5553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xmlns="" id="{34D76F8E-EBEB-940C-FB14-6E46B61D0CA9}"/>
              </a:ext>
            </a:extLst>
          </p:cNvPr>
          <p:cNvSpPr/>
          <p:nvPr/>
        </p:nvSpPr>
        <p:spPr>
          <a:xfrm>
            <a:off x="6030330" y="3504065"/>
            <a:ext cx="429585" cy="5553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7BACCC4F-5285-5697-90DC-D00893BB0316}"/>
              </a:ext>
            </a:extLst>
          </p:cNvPr>
          <p:cNvSpPr/>
          <p:nvPr/>
        </p:nvSpPr>
        <p:spPr>
          <a:xfrm>
            <a:off x="702311" y="4180523"/>
            <a:ext cx="3397179" cy="1856509"/>
          </a:xfrm>
          <a:prstGeom prst="cloud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xmlns="" id="{2B0D0D84-9647-311C-D392-682F635FE217}"/>
              </a:ext>
            </a:extLst>
          </p:cNvPr>
          <p:cNvSpPr/>
          <p:nvPr/>
        </p:nvSpPr>
        <p:spPr>
          <a:xfrm>
            <a:off x="4532433" y="4180523"/>
            <a:ext cx="3397179" cy="1856509"/>
          </a:xfrm>
          <a:prstGeom prst="cloud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CF27AD-F137-7913-D0D7-64560D91E221}"/>
              </a:ext>
            </a:extLst>
          </p:cNvPr>
          <p:cNvSpPr txBox="1"/>
          <p:nvPr/>
        </p:nvSpPr>
        <p:spPr>
          <a:xfrm>
            <a:off x="869503" y="4600945"/>
            <a:ext cx="3105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Tidak</a:t>
            </a:r>
            <a:r>
              <a:rPr lang="en-US" sz="3000" b="1" dirty="0"/>
              <a:t> </a:t>
            </a:r>
            <a:r>
              <a:rPr lang="en-US" sz="3000" b="1" dirty="0" err="1"/>
              <a:t>memiliki</a:t>
            </a:r>
            <a:r>
              <a:rPr lang="en-US" sz="3000" b="1" dirty="0"/>
              <a:t> nada.</a:t>
            </a:r>
            <a:endParaRPr lang="id-ID" sz="3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A7E1E49-18BB-2751-F422-4E45F5CCAAC2}"/>
              </a:ext>
            </a:extLst>
          </p:cNvPr>
          <p:cNvSpPr txBox="1"/>
          <p:nvPr/>
        </p:nvSpPr>
        <p:spPr>
          <a:xfrm>
            <a:off x="4727594" y="4600945"/>
            <a:ext cx="3105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Menghasilkan</a:t>
            </a:r>
            <a:r>
              <a:rPr lang="en-US" sz="3000" b="1" dirty="0"/>
              <a:t> nada.</a:t>
            </a:r>
            <a:endParaRPr lang="id-ID" sz="3000" b="1" dirty="0"/>
          </a:p>
        </p:txBody>
      </p:sp>
    </p:spTree>
    <p:extLst>
      <p:ext uri="{BB962C8B-B14F-4D97-AF65-F5344CB8AC3E}">
        <p14:creationId xmlns:p14="http://schemas.microsoft.com/office/powerpoint/2010/main" val="11990437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 animBg="1"/>
      <p:bldP spid="17" grpId="0" animBg="1"/>
      <p:bldP spid="5" grpId="0" animBg="1"/>
      <p:bldP spid="18" grpId="0" animBg="1"/>
      <p:bldP spid="7" grpId="0" animBg="1"/>
      <p:bldP spid="7" grpId="1" animBg="1"/>
      <p:bldP spid="19" grpId="0" animBg="1"/>
      <p:bldP spid="19" grpId="1" animBg="1"/>
      <p:bldP spid="8" grpId="0"/>
      <p:bldP spid="8" grpId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49CA5BF-DBD5-29E0-21C2-9F16BF79AF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379159"/>
            <a:ext cx="7949283" cy="7596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1C4000B-2F0E-83DC-2F32-384556C056BE}"/>
              </a:ext>
            </a:extLst>
          </p:cNvPr>
          <p:cNvSpPr/>
          <p:nvPr/>
        </p:nvSpPr>
        <p:spPr>
          <a:xfrm>
            <a:off x="1117927" y="379159"/>
            <a:ext cx="6566171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3.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Mengenal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Jenis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Alat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Musik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E387E4-2823-BB0F-08BB-D6FAD7F11C15}"/>
              </a:ext>
            </a:extLst>
          </p:cNvPr>
          <p:cNvSpPr txBox="1"/>
          <p:nvPr/>
        </p:nvSpPr>
        <p:spPr>
          <a:xfrm>
            <a:off x="602984" y="1283985"/>
            <a:ext cx="10688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Ayo, </a:t>
            </a:r>
            <a:r>
              <a:rPr lang="en-US" sz="4000" b="1" dirty="0" err="1"/>
              <a:t>perhatikan</a:t>
            </a:r>
            <a:r>
              <a:rPr lang="en-US" sz="4000" b="1" dirty="0"/>
              <a:t> </a:t>
            </a:r>
            <a:r>
              <a:rPr lang="en-US" sz="4000" b="1" dirty="0" err="1"/>
              <a:t>contoh</a:t>
            </a:r>
            <a:r>
              <a:rPr lang="en-US" sz="4000" b="1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alat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musik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ritmis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/>
              <a:t>berikut</a:t>
            </a:r>
            <a:r>
              <a:rPr lang="en-US" sz="4000" b="1" dirty="0"/>
              <a:t>.</a:t>
            </a:r>
            <a:endParaRPr lang="id-ID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1295832-A26F-E63B-1BDD-AE136465B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66" y="2355044"/>
            <a:ext cx="1779998" cy="1298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9E4F92-D846-49FE-00D4-7C97E7914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058" y="2213289"/>
            <a:ext cx="1779998" cy="1582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E6FA4D-6DE5-55BF-DC1C-06B40D662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1475" y="2251882"/>
            <a:ext cx="889774" cy="1612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A25EFD-D9C4-C6E4-364E-163D95E74D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484" y="3532264"/>
            <a:ext cx="1941344" cy="1767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C75B7F-09AA-CE7D-4D7C-5E9785F47B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804" y="3871608"/>
            <a:ext cx="1578172" cy="14391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BBA12B-39A5-CA56-A458-E165294F1CB5}"/>
              </a:ext>
            </a:extLst>
          </p:cNvPr>
          <p:cNvSpPr txBox="1"/>
          <p:nvPr/>
        </p:nvSpPr>
        <p:spPr>
          <a:xfrm>
            <a:off x="699966" y="3808067"/>
            <a:ext cx="177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Tamborin</a:t>
            </a:r>
            <a:endParaRPr lang="id-ID" sz="2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67F3AF-94BC-7FBA-8F12-489A9EFC61BB}"/>
              </a:ext>
            </a:extLst>
          </p:cNvPr>
          <p:cNvSpPr txBox="1"/>
          <p:nvPr/>
        </p:nvSpPr>
        <p:spPr>
          <a:xfrm>
            <a:off x="4538058" y="3882263"/>
            <a:ext cx="177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Drum</a:t>
            </a:r>
            <a:endParaRPr lang="id-ID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3E5A422-382E-C1E3-77D4-AC3C85FC5D50}"/>
              </a:ext>
            </a:extLst>
          </p:cNvPr>
          <p:cNvSpPr txBox="1"/>
          <p:nvPr/>
        </p:nvSpPr>
        <p:spPr>
          <a:xfrm>
            <a:off x="9336363" y="3882263"/>
            <a:ext cx="177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Triangle</a:t>
            </a:r>
            <a:endParaRPr lang="id-ID" sz="2800" b="1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7B16B73-53CD-233D-6B8B-65FFC4E68E7E}"/>
              </a:ext>
            </a:extLst>
          </p:cNvPr>
          <p:cNvSpPr txBox="1"/>
          <p:nvPr/>
        </p:nvSpPr>
        <p:spPr>
          <a:xfrm>
            <a:off x="7216157" y="5299283"/>
            <a:ext cx="177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Gong</a:t>
            </a:r>
            <a:endParaRPr lang="id-ID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5B9FA11-5E2E-23E8-E2E8-5FA4977C1622}"/>
              </a:ext>
            </a:extLst>
          </p:cNvPr>
          <p:cNvSpPr txBox="1"/>
          <p:nvPr/>
        </p:nvSpPr>
        <p:spPr>
          <a:xfrm>
            <a:off x="2083172" y="5299283"/>
            <a:ext cx="177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Marakas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3119798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49CA5BF-DBD5-29E0-21C2-9F16BF79AF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379159"/>
            <a:ext cx="7949283" cy="7596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1C4000B-2F0E-83DC-2F32-384556C056BE}"/>
              </a:ext>
            </a:extLst>
          </p:cNvPr>
          <p:cNvSpPr/>
          <p:nvPr/>
        </p:nvSpPr>
        <p:spPr>
          <a:xfrm>
            <a:off x="1117927" y="379159"/>
            <a:ext cx="6566171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3.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Mengenal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Jenis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Alat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Musik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E387E4-2823-BB0F-08BB-D6FAD7F11C15}"/>
              </a:ext>
            </a:extLst>
          </p:cNvPr>
          <p:cNvSpPr txBox="1"/>
          <p:nvPr/>
        </p:nvSpPr>
        <p:spPr>
          <a:xfrm>
            <a:off x="602984" y="1283985"/>
            <a:ext cx="10986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Ayo, </a:t>
            </a:r>
            <a:r>
              <a:rPr lang="en-US" sz="4000" b="1" dirty="0" err="1"/>
              <a:t>perhatikan</a:t>
            </a:r>
            <a:r>
              <a:rPr lang="en-US" sz="4000" b="1" dirty="0"/>
              <a:t> </a:t>
            </a:r>
            <a:r>
              <a:rPr lang="en-US" sz="4000" b="1" dirty="0" err="1"/>
              <a:t>contoh</a:t>
            </a:r>
            <a:r>
              <a:rPr lang="en-US" sz="4000" b="1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alat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musik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melodis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/>
              <a:t>berikut</a:t>
            </a:r>
            <a:r>
              <a:rPr lang="en-US" sz="4000" b="1" dirty="0"/>
              <a:t>.</a:t>
            </a:r>
            <a:endParaRPr lang="id-ID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BBA12B-39A5-CA56-A458-E165294F1CB5}"/>
              </a:ext>
            </a:extLst>
          </p:cNvPr>
          <p:cNvSpPr txBox="1"/>
          <p:nvPr/>
        </p:nvSpPr>
        <p:spPr>
          <a:xfrm>
            <a:off x="602984" y="4446201"/>
            <a:ext cx="177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Piano</a:t>
            </a:r>
            <a:endParaRPr lang="id-ID" sz="2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67F3AF-94BC-7FBA-8F12-489A9EFC61BB}"/>
              </a:ext>
            </a:extLst>
          </p:cNvPr>
          <p:cNvSpPr txBox="1"/>
          <p:nvPr/>
        </p:nvSpPr>
        <p:spPr>
          <a:xfrm>
            <a:off x="2892873" y="5307694"/>
            <a:ext cx="201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Harmonika</a:t>
            </a:r>
            <a:endParaRPr lang="id-ID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3E5A422-382E-C1E3-77D4-AC3C85FC5D50}"/>
              </a:ext>
            </a:extLst>
          </p:cNvPr>
          <p:cNvSpPr txBox="1"/>
          <p:nvPr/>
        </p:nvSpPr>
        <p:spPr>
          <a:xfrm>
            <a:off x="10013019" y="5009197"/>
            <a:ext cx="177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Suling</a:t>
            </a:r>
            <a:endParaRPr lang="id-ID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7B16B73-53CD-233D-6B8B-65FFC4E68E7E}"/>
              </a:ext>
            </a:extLst>
          </p:cNvPr>
          <p:cNvSpPr txBox="1"/>
          <p:nvPr/>
        </p:nvSpPr>
        <p:spPr>
          <a:xfrm>
            <a:off x="5494034" y="4632169"/>
            <a:ext cx="177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Harpa</a:t>
            </a:r>
            <a:endParaRPr lang="id-ID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5B9FA11-5E2E-23E8-E2E8-5FA4977C1622}"/>
              </a:ext>
            </a:extLst>
          </p:cNvPr>
          <p:cNvSpPr txBox="1"/>
          <p:nvPr/>
        </p:nvSpPr>
        <p:spPr>
          <a:xfrm>
            <a:off x="7697953" y="5352442"/>
            <a:ext cx="177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Akordeon</a:t>
            </a:r>
            <a:endParaRPr lang="id-ID" sz="28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9942645-B1FC-DF5A-8E8D-5B24670516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r="14954"/>
          <a:stretch/>
        </p:blipFill>
        <p:spPr>
          <a:xfrm>
            <a:off x="602984" y="1991871"/>
            <a:ext cx="2015525" cy="2523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A237167-28E3-1674-0A2F-6D8CC61D5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9" t="21749" r="15594" b="20121"/>
          <a:stretch/>
        </p:blipFill>
        <p:spPr>
          <a:xfrm>
            <a:off x="2618748" y="3855458"/>
            <a:ext cx="2875525" cy="1413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25C20B5-CC36-A0E9-A884-B5045015C5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5" b="9495"/>
          <a:stretch/>
        </p:blipFill>
        <p:spPr>
          <a:xfrm>
            <a:off x="9374893" y="2304286"/>
            <a:ext cx="2402951" cy="26651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65FF97-E292-EF6F-FB67-E16FA80CEA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t="3799" r="14379"/>
          <a:stretch/>
        </p:blipFill>
        <p:spPr>
          <a:xfrm>
            <a:off x="5844988" y="2041419"/>
            <a:ext cx="1335469" cy="26651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5240872-92A5-5312-68A7-5CB5B92F6A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625" y="3387485"/>
            <a:ext cx="2231941" cy="181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825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404</Words>
  <Application>Microsoft Office PowerPoint</Application>
  <PresentationFormat>Widescreen</PresentationFormat>
  <Paragraphs>97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Open Sans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Alivia Arianda</dc:creator>
  <cp:lastModifiedBy>Nur Alivia Arianda</cp:lastModifiedBy>
  <cp:revision>8</cp:revision>
  <dcterms:created xsi:type="dcterms:W3CDTF">2022-05-04T14:28:23Z</dcterms:created>
  <dcterms:modified xsi:type="dcterms:W3CDTF">2022-05-10T06:45:23Z</dcterms:modified>
</cp:coreProperties>
</file>