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7" r:id="rId2"/>
    <p:sldId id="308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FFC000"/>
    <a:srgbClr val="FF6600"/>
    <a:srgbClr val="3155ED"/>
    <a:srgbClr val="F2F2F2"/>
    <a:srgbClr val="83D103"/>
    <a:srgbClr val="FF99FF"/>
    <a:srgbClr val="FFFF09"/>
    <a:srgbClr val="66FF66"/>
    <a:srgbClr val="41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684" autoAdjust="0"/>
  </p:normalViewPr>
  <p:slideViewPr>
    <p:cSldViewPr snapToGrid="0">
      <p:cViewPr varScale="1">
        <p:scale>
          <a:sx n="66" d="100"/>
          <a:sy n="66" d="100"/>
        </p:scale>
        <p:origin x="-8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0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51033"/>
            <a:ext cx="12192001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087" y="4024373"/>
            <a:ext cx="2772983" cy="42062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2" y="1338810"/>
            <a:ext cx="2951576" cy="4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PANJANG DAN BERAT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730" y="3189786"/>
            <a:ext cx="3971943" cy="1881992"/>
            <a:chOff x="821730" y="3189786"/>
            <a:chExt cx="3971943" cy="1881992"/>
          </a:xfrm>
        </p:grpSpPr>
        <p:sp>
          <p:nvSpPr>
            <p:cNvPr id="31" name="Rectangle 30"/>
            <p:cNvSpPr/>
            <p:nvPr/>
          </p:nvSpPr>
          <p:spPr>
            <a:xfrm>
              <a:off x="821730" y="3748339"/>
              <a:ext cx="397194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err="1" smtClean="0"/>
                <a:t>Menentukan</a:t>
              </a:r>
              <a:r>
                <a:rPr lang="en-US" sz="1600" dirty="0" smtClean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melakukan</a:t>
              </a:r>
              <a:r>
                <a:rPr lang="en-US" sz="1600" dirty="0"/>
                <a:t> </a:t>
              </a:r>
              <a:r>
                <a:rPr lang="en-US" sz="1600" dirty="0" err="1" smtClean="0"/>
                <a:t>pembulatan</a:t>
              </a:r>
              <a:r>
                <a:rPr lang="en-US" sz="1600" dirty="0"/>
                <a:t> </a:t>
              </a:r>
              <a:r>
                <a:rPr lang="en-US" sz="1600" dirty="0" err="1" smtClean="0"/>
                <a:t>hasil</a:t>
              </a:r>
              <a:r>
                <a:rPr lang="en-US" sz="1600" dirty="0" smtClean="0"/>
                <a:t> </a:t>
              </a:r>
              <a:r>
                <a:rPr lang="en-US" sz="1600" dirty="0" err="1"/>
                <a:t>pengukuran</a:t>
              </a:r>
              <a:r>
                <a:rPr lang="en-US" sz="1600" dirty="0"/>
                <a:t> </a:t>
              </a:r>
              <a:r>
                <a:rPr lang="en-US" sz="1600" dirty="0" err="1"/>
                <a:t>panjang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 smtClean="0"/>
                <a:t>berat</a:t>
              </a:r>
              <a:r>
                <a:rPr lang="en-US" sz="1600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sz="1600" dirty="0" err="1" smtClean="0"/>
                <a:t>Menyelesaikan</a:t>
              </a:r>
              <a:r>
                <a:rPr lang="en-US" sz="1600" dirty="0" smtClean="0"/>
                <a:t> </a:t>
              </a:r>
              <a:r>
                <a:rPr lang="en-US" sz="1600" dirty="0" err="1"/>
                <a:t>masalah</a:t>
              </a:r>
              <a:r>
                <a:rPr lang="en-US" sz="1600" dirty="0"/>
                <a:t> </a:t>
              </a:r>
              <a:r>
                <a:rPr lang="en-US" sz="1600" dirty="0" err="1"/>
                <a:t>sehari-hari</a:t>
              </a:r>
              <a:r>
                <a:rPr lang="en-US" sz="1600" dirty="0"/>
                <a:t> yang </a:t>
              </a:r>
              <a:r>
                <a:rPr lang="en-US" sz="1600" dirty="0" err="1"/>
                <a:t>berhubungan</a:t>
              </a:r>
              <a:r>
                <a:rPr lang="en-US" sz="1600" dirty="0"/>
                <a:t>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 smtClean="0"/>
                <a:t>pengukuran</a:t>
              </a:r>
              <a:r>
                <a:rPr lang="en-US" sz="1600" dirty="0"/>
                <a:t> </a:t>
              </a:r>
              <a:r>
                <a:rPr lang="en-US" sz="1600" dirty="0" err="1" smtClean="0"/>
                <a:t>panjang</a:t>
              </a:r>
              <a:r>
                <a:rPr lang="en-US" sz="1600" dirty="0" smtClean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berat</a:t>
              </a:r>
              <a:r>
                <a:rPr lang="en-US" sz="1600" dirty="0"/>
                <a:t>.</a:t>
              </a:r>
              <a:endParaRPr 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1730" y="3189786"/>
              <a:ext cx="2819132" cy="457200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458" y="3218330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09842" y="-1284589"/>
            <a:ext cx="7650548" cy="7650548"/>
            <a:chOff x="11481773" y="423494"/>
            <a:chExt cx="7132320" cy="7132320"/>
          </a:xfrm>
        </p:grpSpPr>
        <p:grpSp>
          <p:nvGrpSpPr>
            <p:cNvPr id="35" name="Group 34"/>
            <p:cNvGrpSpPr/>
            <p:nvPr/>
          </p:nvGrpSpPr>
          <p:grpSpPr>
            <a:xfrm>
              <a:off x="11481773" y="423494"/>
              <a:ext cx="7132320" cy="7132320"/>
              <a:chOff x="-8747562" y="427459"/>
              <a:chExt cx="7132320" cy="71323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-8747562" y="427459"/>
                <a:ext cx="7132320" cy="713232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8328462" y="842301"/>
                <a:ext cx="6309360" cy="630936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8" t="332" r="21396" b="905"/>
            <a:stretch>
              <a:fillRect/>
            </a:stretch>
          </p:blipFill>
          <p:spPr>
            <a:xfrm>
              <a:off x="11975349" y="889959"/>
              <a:ext cx="6155113" cy="621792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8731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23888" y="1425757"/>
            <a:ext cx="3891455" cy="7048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Perhatikan gambar 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106" y="989757"/>
            <a:ext cx="794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Mengukur Panjang ke Satuan cm Terdekat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0194" y="4196260"/>
            <a:ext cx="7373967" cy="933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00" indent="-393700">
              <a:buFont typeface="Wingdings" pitchFamily="2" charset="2"/>
              <a:buChar char="Ø"/>
            </a:pP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Panjang pensil cukup dekat ke 14 cm.</a:t>
            </a:r>
            <a:endParaRPr lang="en-US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93700" indent="-393700"/>
            <a:r>
              <a:rPr lang="en-US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Jadi, panjang pensil ke cm terdekat kira-kira 14 cm.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20194" y="5143500"/>
            <a:ext cx="7373967" cy="933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00" indent="-393700">
              <a:buFont typeface="Wingdings" pitchFamily="2" charset="2"/>
              <a:buChar char="Ø"/>
            </a:pP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Panjang pulpen cukup dekat ke 15 cm.</a:t>
            </a:r>
            <a:endParaRPr lang="en-US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93700" indent="-393700"/>
            <a:r>
              <a:rPr lang="en-US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Jadi, panjang pulpen ke cm terdekat kira-kira 15 cm.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3888" y="244614"/>
            <a:ext cx="4529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Pengukuran</a:t>
            </a:r>
            <a:r>
              <a:rPr lang="en-US" sz="40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Panjang</a:t>
            </a:r>
            <a:endParaRPr lang="en-US" sz="40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2577" y="259523"/>
            <a:ext cx="638939" cy="669668"/>
            <a:chOff x="394825" y="276478"/>
            <a:chExt cx="638939" cy="669668"/>
          </a:xfrm>
        </p:grpSpPr>
        <p:sp>
          <p:nvSpPr>
            <p:cNvPr id="16" name="Oval 1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032" y="276478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4671" y="2190926"/>
            <a:ext cx="5533901" cy="1846278"/>
            <a:chOff x="1650670" y="2096330"/>
            <a:chExt cx="5533901" cy="1846278"/>
          </a:xfrm>
        </p:grpSpPr>
        <p:pic>
          <p:nvPicPr>
            <p:cNvPr id="13" name="Picture 12" descr="gb 2_1.jpg"/>
            <p:cNvPicPr>
              <a:picLocks noChangeAspect="1"/>
            </p:cNvPicPr>
            <p:nvPr/>
          </p:nvPicPr>
          <p:blipFill>
            <a:blip r:embed="rId2"/>
            <a:srcRect l="2145" t="59894" r="4147" b="3543"/>
            <a:stretch>
              <a:fillRect/>
            </a:stretch>
          </p:blipFill>
          <p:spPr>
            <a:xfrm>
              <a:off x="1650670" y="3032975"/>
              <a:ext cx="5533901" cy="909633"/>
            </a:xfrm>
            <a:prstGeom prst="rect">
              <a:avLst/>
            </a:prstGeom>
          </p:spPr>
        </p:pic>
        <p:pic>
          <p:nvPicPr>
            <p:cNvPr id="18" name="Picture 17" descr="MTK 4- penggaris, pulpen, pensil.jpg"/>
            <p:cNvPicPr>
              <a:picLocks noChangeAspect="1"/>
            </p:cNvPicPr>
            <p:nvPr/>
          </p:nvPicPr>
          <p:blipFill>
            <a:blip r:embed="rId3"/>
            <a:srcRect l="4330" r="22331" b="60817"/>
            <a:stretch>
              <a:fillRect/>
            </a:stretch>
          </p:blipFill>
          <p:spPr>
            <a:xfrm>
              <a:off x="1816923" y="2096330"/>
              <a:ext cx="4322619" cy="830396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rot="5400000">
            <a:off x="3034541" y="2764173"/>
            <a:ext cx="7315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40631" y="2976711"/>
            <a:ext cx="2743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925687" y="2760215"/>
            <a:ext cx="7315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14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5601" y="291474"/>
            <a:ext cx="8780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68325" algn="l"/>
              </a:tabLst>
            </a:pP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	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Mengukur dengan Satuan Meter dan Kilometer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4149" y="876249"/>
            <a:ext cx="427090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Perhatikan gambar 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5431" y="4945372"/>
            <a:ext cx="7710779" cy="933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Mengukur benda yang mempunyai ukuran lebih panjang, digunakan satuan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meter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(m) atau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kilometer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(km).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2446" y="2554002"/>
            <a:ext cx="2823144" cy="16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Untuk menuju Daan Mogot harus keluar tol kira-kira 500 m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id-ID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di 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depan.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4" b="37787"/>
          <a:stretch/>
        </p:blipFill>
        <p:spPr>
          <a:xfrm>
            <a:off x="2387688" y="1565986"/>
            <a:ext cx="5048384" cy="30217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3762703" y="2017986"/>
            <a:ext cx="1639614" cy="993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70786" y="2680138"/>
            <a:ext cx="2377440" cy="141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714" y="196545"/>
            <a:ext cx="5625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Mengukur dengan Lebih Teliti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67061" y="700040"/>
            <a:ext cx="4313400" cy="3811001"/>
            <a:chOff x="1094250" y="1066800"/>
            <a:chExt cx="4313400" cy="4019550"/>
          </a:xfrm>
        </p:grpSpPr>
        <p:grpSp>
          <p:nvGrpSpPr>
            <p:cNvPr id="17" name="Group 16"/>
            <p:cNvGrpSpPr/>
            <p:nvPr/>
          </p:nvGrpSpPr>
          <p:grpSpPr>
            <a:xfrm>
              <a:off x="1238250" y="1543050"/>
              <a:ext cx="4006350" cy="3458250"/>
              <a:chOff x="1238250" y="1543050"/>
              <a:chExt cx="4006350" cy="345825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238250" y="1543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rot="5400000">
                <a:off x="1526250" y="1831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814250" y="2119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2102250" y="2402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390250" y="2690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659200" y="2978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947200" y="3266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3228600" y="3546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516600" y="3834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3804600" y="4122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092600" y="4410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380600" y="471330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68600" y="500130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094250" y="1066800"/>
              <a:ext cx="4313400" cy="4019550"/>
              <a:chOff x="1094250" y="1066800"/>
              <a:chExt cx="4313400" cy="401955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094250" y="10668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km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70250" y="16383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hm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03400" y="22098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dam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03200" y="27813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72600" y="33718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dm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48600" y="39433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cm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543650" y="45148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mm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863512" y="792480"/>
            <a:ext cx="3840601" cy="3461535"/>
            <a:chOff x="1790700" y="1108800"/>
            <a:chExt cx="3840601" cy="3637706"/>
          </a:xfrm>
        </p:grpSpPr>
        <p:grpSp>
          <p:nvGrpSpPr>
            <p:cNvPr id="36" name="Group 35"/>
            <p:cNvGrpSpPr/>
            <p:nvPr/>
          </p:nvGrpSpPr>
          <p:grpSpPr>
            <a:xfrm>
              <a:off x="1790700" y="1108800"/>
              <a:ext cx="1004100" cy="720000"/>
              <a:chOff x="1790700" y="1108800"/>
              <a:chExt cx="1004100" cy="720000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55000" y="1676400"/>
              <a:ext cx="1004100" cy="720000"/>
              <a:chOff x="1790700" y="1108800"/>
              <a:chExt cx="1004100" cy="72000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56701" y="2266950"/>
              <a:ext cx="1004100" cy="720000"/>
              <a:chOff x="1790700" y="1108800"/>
              <a:chExt cx="1004100" cy="720000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457200" y="2843878"/>
              <a:ext cx="1004100" cy="720000"/>
              <a:chOff x="1790700" y="1108800"/>
              <a:chExt cx="1004100" cy="72000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051501" y="3430528"/>
              <a:ext cx="1004100" cy="720000"/>
              <a:chOff x="1790700" y="1108800"/>
              <a:chExt cx="1004100" cy="72000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627201" y="4026506"/>
              <a:ext cx="1004100" cy="720000"/>
              <a:chOff x="1790700" y="1108800"/>
              <a:chExt cx="1004100" cy="720000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x 10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802138" y="1101848"/>
            <a:ext cx="3856186" cy="3485393"/>
            <a:chOff x="736947" y="1529568"/>
            <a:chExt cx="3856186" cy="3576938"/>
          </a:xfrm>
        </p:grpSpPr>
        <p:grpSp>
          <p:nvGrpSpPr>
            <p:cNvPr id="52" name="Group 51"/>
            <p:cNvGrpSpPr/>
            <p:nvPr/>
          </p:nvGrpSpPr>
          <p:grpSpPr>
            <a:xfrm flipH="1" flipV="1">
              <a:off x="3589033" y="4386506"/>
              <a:ext cx="1004100" cy="720000"/>
              <a:chOff x="1790700" y="1108800"/>
              <a:chExt cx="1004100" cy="720000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H="1" flipV="1">
              <a:off x="3014551" y="3782606"/>
              <a:ext cx="1004100" cy="720000"/>
              <a:chOff x="1790700" y="1108800"/>
              <a:chExt cx="1004100" cy="720000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flipH="1" flipV="1">
              <a:off x="2464200" y="3233634"/>
              <a:ext cx="1004100" cy="720000"/>
              <a:chOff x="1790700" y="1108800"/>
              <a:chExt cx="1004100" cy="72000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flipH="1" flipV="1">
              <a:off x="1894799" y="2665612"/>
              <a:ext cx="1004100" cy="720000"/>
              <a:chOff x="1790700" y="1108800"/>
              <a:chExt cx="1004100" cy="720000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flipH="1" flipV="1">
              <a:off x="1325398" y="2097590"/>
              <a:ext cx="1004100" cy="720000"/>
              <a:chOff x="1790700" y="1108800"/>
              <a:chExt cx="1004100" cy="720000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flipH="1" flipV="1">
              <a:off x="736947" y="1529568"/>
              <a:ext cx="1004100" cy="720000"/>
              <a:chOff x="1790700" y="1108800"/>
              <a:chExt cx="1004100" cy="720000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 10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2245109" y="4808409"/>
            <a:ext cx="2685022" cy="1381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km	: kilometer</a:t>
            </a:r>
          </a:p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hm	: hektometer</a:t>
            </a:r>
          </a:p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dam	: dekameter</a:t>
            </a:r>
          </a:p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m	: mete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r</a:t>
            </a:r>
            <a:endParaRPr lang="id-ID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516888" y="1036320"/>
            <a:ext cx="2926080" cy="1066800"/>
          </a:xfrm>
          <a:prstGeom prst="roundRect">
            <a:avLst/>
          </a:prstGeom>
          <a:solidFill>
            <a:srgbClr val="FFD85B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Setiap turun satu tangga, maka besarnya dikali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k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an dengan 10.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286000" y="3225165"/>
            <a:ext cx="2926080" cy="1026795"/>
          </a:xfrm>
          <a:prstGeom prst="roundRect">
            <a:avLst/>
          </a:prstGeom>
          <a:solidFill>
            <a:srgbClr val="FFD85B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Setiap naik satu tangga, maka besarnya dibagi dengan 10.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45108" y="4431131"/>
            <a:ext cx="4338572" cy="448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S</a:t>
            </a:r>
            <a:r>
              <a:rPr lang="id-ID" sz="2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atuan pengukuran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panjang</a:t>
            </a:r>
            <a:endParaRPr lang="id-ID" sz="22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03549" y="4808409"/>
            <a:ext cx="2685022" cy="939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dm	: desimeter</a:t>
            </a:r>
          </a:p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cm	: sentimeter</a:t>
            </a:r>
          </a:p>
          <a:p>
            <a:pPr>
              <a:tabLst>
                <a:tab pos="517525" algn="l"/>
              </a:tabLst>
            </a:pP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mm	: milimeter</a:t>
            </a:r>
          </a:p>
        </p:txBody>
      </p:sp>
    </p:spTree>
    <p:extLst>
      <p:ext uri="{BB962C8B-B14F-4D97-AF65-F5344CB8AC3E}">
        <p14:creationId xmlns:p14="http://schemas.microsoft.com/office/powerpoint/2010/main" val="423510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 animBg="1"/>
      <p:bldP spid="76" grpId="0" animBg="1"/>
      <p:bldP spid="77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049" y="678133"/>
            <a:ext cx="352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Perhatikan contoh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6000" y="1112520"/>
            <a:ext cx="23040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1 m = . . . 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93570" y="2056384"/>
            <a:ext cx="4313400" cy="4019550"/>
            <a:chOff x="1094250" y="1066800"/>
            <a:chExt cx="4313400" cy="4019550"/>
          </a:xfrm>
        </p:grpSpPr>
        <p:grpSp>
          <p:nvGrpSpPr>
            <p:cNvPr id="8" name="Group 7"/>
            <p:cNvGrpSpPr/>
            <p:nvPr/>
          </p:nvGrpSpPr>
          <p:grpSpPr>
            <a:xfrm>
              <a:off x="1238250" y="1543050"/>
              <a:ext cx="4006350" cy="3458250"/>
              <a:chOff x="1238250" y="1543050"/>
              <a:chExt cx="4006350" cy="34582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238250" y="1543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526250" y="1831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14250" y="21190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102250" y="2402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390250" y="2690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659200" y="2978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47200" y="32665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3228600" y="3546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516600" y="3834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804600" y="4122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092600" y="441075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380600" y="471330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68600" y="5001300"/>
                <a:ext cx="5760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094250" y="1066800"/>
              <a:ext cx="4313400" cy="4019550"/>
              <a:chOff x="1094250" y="1066800"/>
              <a:chExt cx="4313400" cy="401955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94250" y="10668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km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0250" y="16383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hm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03400" y="22098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dam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03200" y="278130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72600" y="33718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dm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48600" y="39433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cm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43650" y="4514850"/>
                <a:ext cx="864000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mm</a:t>
                </a:r>
              </a:p>
            </p:txBody>
          </p:sp>
        </p:grpSp>
      </p:grpSp>
      <p:sp>
        <p:nvSpPr>
          <p:cNvPr id="30" name="Freeform 29"/>
          <p:cNvSpPr/>
          <p:nvPr/>
        </p:nvSpPr>
        <p:spPr>
          <a:xfrm>
            <a:off x="4247821" y="4002540"/>
            <a:ext cx="309033" cy="438544"/>
          </a:xfrm>
          <a:custGeom>
            <a:avLst/>
            <a:gdLst>
              <a:gd name="connsiteX0" fmla="*/ 0 w 309033"/>
              <a:gd name="connsiteY0" fmla="*/ 38494 h 438544"/>
              <a:gd name="connsiteX1" fmla="*/ 266700 w 309033"/>
              <a:gd name="connsiteY1" fmla="*/ 38494 h 438544"/>
              <a:gd name="connsiteX2" fmla="*/ 304800 w 309033"/>
              <a:gd name="connsiteY2" fmla="*/ 438544 h 4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033" h="438544">
                <a:moveTo>
                  <a:pt x="0" y="38494"/>
                </a:moveTo>
                <a:cubicBezTo>
                  <a:pt x="107950" y="5156"/>
                  <a:pt x="215900" y="-28181"/>
                  <a:pt x="266700" y="38494"/>
                </a:cubicBezTo>
                <a:cubicBezTo>
                  <a:pt x="317500" y="105169"/>
                  <a:pt x="311150" y="271856"/>
                  <a:pt x="304800" y="438544"/>
                </a:cubicBezTo>
              </a:path>
            </a:pathLst>
          </a:custGeom>
          <a:ln w="127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861921" y="4629690"/>
            <a:ext cx="309033" cy="438544"/>
          </a:xfrm>
          <a:custGeom>
            <a:avLst/>
            <a:gdLst>
              <a:gd name="connsiteX0" fmla="*/ 0 w 309033"/>
              <a:gd name="connsiteY0" fmla="*/ 38494 h 438544"/>
              <a:gd name="connsiteX1" fmla="*/ 266700 w 309033"/>
              <a:gd name="connsiteY1" fmla="*/ 38494 h 438544"/>
              <a:gd name="connsiteX2" fmla="*/ 304800 w 309033"/>
              <a:gd name="connsiteY2" fmla="*/ 438544 h 4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033" h="438544">
                <a:moveTo>
                  <a:pt x="0" y="38494"/>
                </a:moveTo>
                <a:cubicBezTo>
                  <a:pt x="107950" y="5156"/>
                  <a:pt x="215900" y="-28181"/>
                  <a:pt x="266700" y="38494"/>
                </a:cubicBezTo>
                <a:cubicBezTo>
                  <a:pt x="317500" y="105169"/>
                  <a:pt x="311150" y="271856"/>
                  <a:pt x="304800" y="438544"/>
                </a:cubicBezTo>
              </a:path>
            </a:pathLst>
          </a:custGeom>
          <a:ln w="127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469571" y="5241090"/>
            <a:ext cx="309033" cy="438544"/>
          </a:xfrm>
          <a:custGeom>
            <a:avLst/>
            <a:gdLst>
              <a:gd name="connsiteX0" fmla="*/ 0 w 309033"/>
              <a:gd name="connsiteY0" fmla="*/ 38494 h 438544"/>
              <a:gd name="connsiteX1" fmla="*/ 266700 w 309033"/>
              <a:gd name="connsiteY1" fmla="*/ 38494 h 438544"/>
              <a:gd name="connsiteX2" fmla="*/ 304800 w 309033"/>
              <a:gd name="connsiteY2" fmla="*/ 438544 h 4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033" h="438544">
                <a:moveTo>
                  <a:pt x="0" y="38494"/>
                </a:moveTo>
                <a:cubicBezTo>
                  <a:pt x="107950" y="5156"/>
                  <a:pt x="215900" y="-28181"/>
                  <a:pt x="266700" y="38494"/>
                </a:cubicBezTo>
                <a:cubicBezTo>
                  <a:pt x="317500" y="105169"/>
                  <a:pt x="311150" y="271856"/>
                  <a:pt x="304800" y="438544"/>
                </a:cubicBezTo>
              </a:path>
            </a:pathLst>
          </a:custGeom>
          <a:ln w="127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65820" y="3510527"/>
            <a:ext cx="1603050" cy="1961644"/>
            <a:chOff x="3034200" y="3228587"/>
            <a:chExt cx="1603050" cy="1961644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034200" y="3584194"/>
              <a:ext cx="1603050" cy="160305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rot="2721036">
              <a:off x="2965939" y="3921409"/>
              <a:ext cx="1961644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200" dirty="0">
                  <a:solidFill>
                    <a:schemeClr val="tx1"/>
                  </a:solidFill>
                  <a:latin typeface="+mj-lt"/>
                </a:rPr>
                <a:t>Turun 3 tangga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774970" y="2262124"/>
            <a:ext cx="2763457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demikian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,</a:t>
            </a:r>
            <a:endParaRPr lang="id-ID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640515" y="2509020"/>
            <a:ext cx="4764492" cy="1257300"/>
            <a:chOff x="4118400" y="2294484"/>
            <a:chExt cx="4764492" cy="1257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941783" y="2294484"/>
                  <a:ext cx="3941109" cy="125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id-ID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1×10×10×10</m:t>
                          </m:r>
                        </m:e>
                      </m:d>
                    </m:oMath>
                  </a14:m>
                  <a:r>
                    <a:rPr lang="id-ID" sz="2400" dirty="0">
                      <a:solidFill>
                        <a:schemeClr val="tx1"/>
                      </a:solidFill>
                      <a:latin typeface="+mj-lt"/>
                    </a:rPr>
                    <a:t> mm</a:t>
                  </a:r>
                </a:p>
                <a:p>
                  <a14:m>
                    <m:oMath xmlns:m="http://schemas.openxmlformats.org/officeDocument/2006/math">
                      <m:r>
                        <a:rPr lang="id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id-ID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a14:m>
                  <a:r>
                    <a:rPr lang="id-ID" sz="2400" dirty="0">
                      <a:solidFill>
                        <a:schemeClr val="tx1"/>
                      </a:solidFill>
                      <a:latin typeface="+mj-lt"/>
                    </a:rPr>
                    <a:t> mm</a:t>
                  </a: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783" y="2294484"/>
                  <a:ext cx="3941109" cy="12573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217812" y="2337778"/>
                  <a:ext cx="768759" cy="741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id-I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id-ID" sz="2400" dirty="0">
                      <a:solidFill>
                        <a:schemeClr val="tx1"/>
                      </a:solidFill>
                      <a:latin typeface="+mj-lt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812" y="2337778"/>
                  <a:ext cx="768759" cy="7417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5873" b="-40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/>
                    <a:t> </a:t>
                  </a:r>
                </a:p>
              </p:txBody>
            </p:sp>
          </mc:Fallback>
        </mc:AlternateContent>
        <p:sp>
          <p:nvSpPr>
            <p:cNvPr id="46" name="Rounded Rectangle 45"/>
            <p:cNvSpPr/>
            <p:nvPr/>
          </p:nvSpPr>
          <p:spPr>
            <a:xfrm>
              <a:off x="4118400" y="2351634"/>
              <a:ext cx="4764492" cy="1110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93570" y="1587848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Penyelesaian</a:t>
            </a:r>
            <a:r>
              <a:rPr lang="en-US" sz="2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5066" y="145270"/>
            <a:ext cx="382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Konversi</a:t>
            </a:r>
            <a:r>
              <a:rPr lang="en-US" sz="28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satuan</a:t>
            </a:r>
            <a:r>
              <a:rPr lang="en-US" sz="28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panjang</a:t>
            </a:r>
            <a:endParaRPr lang="en-US" sz="28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3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  <p:bldP spid="4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455" y="437307"/>
            <a:ext cx="4779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 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Mengukur Jarak Tempuh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2610" y="5114022"/>
            <a:ext cx="8439150" cy="4333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cs typeface="Arial" pitchFamily="34" charset="0"/>
              </a:rPr>
              <a:t>Jadi</a:t>
            </a:r>
            <a:r>
              <a:rPr lang="id-ID" sz="24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jarak yang ditempuh oleh mobil tersebut adalah </a:t>
            </a:r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180 km.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10880" y="4061460"/>
            <a:ext cx="2700000" cy="819150"/>
            <a:chOff x="504000" y="4572000"/>
            <a:chExt cx="2700000" cy="8191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04000" y="4800600"/>
              <a:ext cx="27000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101525" y="4572000"/>
              <a:ext cx="1504950" cy="819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cs typeface="Arial" pitchFamily="34" charset="0"/>
                </a:rPr>
                <a:t>60 km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0880" y="4061460"/>
            <a:ext cx="2700000" cy="819150"/>
            <a:chOff x="504000" y="4572000"/>
            <a:chExt cx="2700000" cy="8191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04000" y="4800600"/>
              <a:ext cx="27000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01525" y="4572000"/>
              <a:ext cx="1504950" cy="819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cs typeface="Arial" pitchFamily="34" charset="0"/>
                </a:rPr>
                <a:t>60 km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10880" y="4061460"/>
            <a:ext cx="2700000" cy="819150"/>
            <a:chOff x="504000" y="4572000"/>
            <a:chExt cx="2700000" cy="8191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4000" y="4800600"/>
              <a:ext cx="27000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101525" y="4572000"/>
              <a:ext cx="1504950" cy="819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cs typeface="Arial" pitchFamily="34" charset="0"/>
                </a:rPr>
                <a:t>60 km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10880" y="3432810"/>
            <a:ext cx="7955280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0880" y="2990998"/>
            <a:ext cx="900000" cy="44181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533650" y="2339306"/>
            <a:ext cx="2286000" cy="438185"/>
          </a:xfrm>
          <a:custGeom>
            <a:avLst/>
            <a:gdLst>
              <a:gd name="connsiteX0" fmla="*/ 0 w 2190750"/>
              <a:gd name="connsiteY0" fmla="*/ 419135 h 438185"/>
              <a:gd name="connsiteX1" fmla="*/ 1162050 w 2190750"/>
              <a:gd name="connsiteY1" fmla="*/ 35 h 438185"/>
              <a:gd name="connsiteX2" fmla="*/ 2190750 w 2190750"/>
              <a:gd name="connsiteY2" fmla="*/ 438185 h 4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0" h="438185">
                <a:moveTo>
                  <a:pt x="0" y="419135"/>
                </a:moveTo>
                <a:cubicBezTo>
                  <a:pt x="398462" y="207997"/>
                  <a:pt x="796925" y="-3140"/>
                  <a:pt x="1162050" y="35"/>
                </a:cubicBezTo>
                <a:cubicBezTo>
                  <a:pt x="1527175" y="3210"/>
                  <a:pt x="1858962" y="220697"/>
                  <a:pt x="2190750" y="438185"/>
                </a:cubicBezTo>
              </a:path>
            </a:pathLst>
          </a:cu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Freeform 21"/>
          <p:cNvSpPr/>
          <p:nvPr/>
        </p:nvSpPr>
        <p:spPr>
          <a:xfrm>
            <a:off x="5143793" y="2354546"/>
            <a:ext cx="2286000" cy="438185"/>
          </a:xfrm>
          <a:custGeom>
            <a:avLst/>
            <a:gdLst>
              <a:gd name="connsiteX0" fmla="*/ 0 w 2190750"/>
              <a:gd name="connsiteY0" fmla="*/ 419135 h 438185"/>
              <a:gd name="connsiteX1" fmla="*/ 1162050 w 2190750"/>
              <a:gd name="connsiteY1" fmla="*/ 35 h 438185"/>
              <a:gd name="connsiteX2" fmla="*/ 2190750 w 2190750"/>
              <a:gd name="connsiteY2" fmla="*/ 438185 h 4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0" h="438185">
                <a:moveTo>
                  <a:pt x="0" y="419135"/>
                </a:moveTo>
                <a:cubicBezTo>
                  <a:pt x="398462" y="207997"/>
                  <a:pt x="796925" y="-3140"/>
                  <a:pt x="1162050" y="35"/>
                </a:cubicBezTo>
                <a:cubicBezTo>
                  <a:pt x="1527175" y="3210"/>
                  <a:pt x="1858962" y="220697"/>
                  <a:pt x="2190750" y="438185"/>
                </a:cubicBezTo>
              </a:path>
            </a:pathLst>
          </a:cu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Freeform 22"/>
          <p:cNvSpPr/>
          <p:nvPr/>
        </p:nvSpPr>
        <p:spPr>
          <a:xfrm>
            <a:off x="7656600" y="2369785"/>
            <a:ext cx="2286000" cy="438185"/>
          </a:xfrm>
          <a:custGeom>
            <a:avLst/>
            <a:gdLst>
              <a:gd name="connsiteX0" fmla="*/ 0 w 2190750"/>
              <a:gd name="connsiteY0" fmla="*/ 419135 h 438185"/>
              <a:gd name="connsiteX1" fmla="*/ 1162050 w 2190750"/>
              <a:gd name="connsiteY1" fmla="*/ 35 h 438185"/>
              <a:gd name="connsiteX2" fmla="*/ 2190750 w 2190750"/>
              <a:gd name="connsiteY2" fmla="*/ 438185 h 4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0" h="438185">
                <a:moveTo>
                  <a:pt x="0" y="419135"/>
                </a:moveTo>
                <a:cubicBezTo>
                  <a:pt x="398462" y="207997"/>
                  <a:pt x="796925" y="-3140"/>
                  <a:pt x="1162050" y="35"/>
                </a:cubicBezTo>
                <a:cubicBezTo>
                  <a:pt x="1527175" y="3210"/>
                  <a:pt x="1858962" y="220697"/>
                  <a:pt x="2190750" y="438185"/>
                </a:cubicBezTo>
              </a:path>
            </a:pathLst>
          </a:cu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1821181" y="3481060"/>
            <a:ext cx="1884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000" dirty="0">
                <a:cs typeface="Arial" panose="020B0604020202020204" pitchFamily="34" charset="0"/>
              </a:rPr>
              <a:t>Mulai berangkat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0275" y="3481060"/>
            <a:ext cx="184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000" dirty="0">
                <a:cs typeface="Arial" panose="020B0604020202020204" pitchFamily="34" charset="0"/>
              </a:rPr>
              <a:t>1 jam kemudian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4131" y="3481060"/>
            <a:ext cx="184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000" dirty="0">
                <a:cs typeface="Arial" panose="020B0604020202020204" pitchFamily="34" charset="0"/>
              </a:rPr>
              <a:t>2 jam kemudian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5936" y="3481060"/>
            <a:ext cx="184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000" dirty="0">
                <a:cs typeface="Arial" panose="020B0604020202020204" pitchFamily="34" charset="0"/>
              </a:rPr>
              <a:t>3 jam kemudian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9454" y="1090662"/>
            <a:ext cx="8439150" cy="84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Sebuah mobil bergerak dengan kecepatan rata-rata 60 km/jam.</a:t>
            </a:r>
          </a:p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Mobil tersebut bergerak selama 3 jam.</a:t>
            </a:r>
          </a:p>
        </p:txBody>
      </p:sp>
    </p:spTree>
    <p:extLst>
      <p:ext uri="{BB962C8B-B14F-4D97-AF65-F5344CB8AC3E}">
        <p14:creationId xmlns:p14="http://schemas.microsoft.com/office/powerpoint/2010/main" val="1166858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3526E-6 L 0.17148 4.3352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48 4.33526E-6 L 0.39479 4.3352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79 4.33526E-6 L 0.60169 -0.002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430" y="927621"/>
            <a:ext cx="962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630238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Mengukur Berat dengan Satuan Gram dan Kilogram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6890" y="1622782"/>
            <a:ext cx="4270902" cy="437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Perhatikan gambar 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3572" y="5082725"/>
            <a:ext cx="7488628" cy="80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Satuan yang biasa digunakan untuk mengukur berat ada dua, yaitu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gram (g)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dan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kilogram (kg)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3105" y="3562072"/>
            <a:ext cx="2628232" cy="78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Berat orang tersebut adalah 88 kg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id-ID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87" y="2188240"/>
            <a:ext cx="3153643" cy="26480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t="16299" r="36489" b="57414"/>
          <a:stretch/>
        </p:blipFill>
        <p:spPr>
          <a:xfrm>
            <a:off x="7409718" y="2095222"/>
            <a:ext cx="1739340" cy="1378346"/>
          </a:xfrm>
          <a:prstGeom prst="ellipse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c 13"/>
          <p:cNvSpPr/>
          <p:nvPr/>
        </p:nvSpPr>
        <p:spPr>
          <a:xfrm rot="20752392">
            <a:off x="3339687" y="2302552"/>
            <a:ext cx="4415631" cy="1617012"/>
          </a:xfrm>
          <a:prstGeom prst="arc">
            <a:avLst>
              <a:gd name="adj1" fmla="val 12758890"/>
              <a:gd name="adj2" fmla="val 20968681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8199" y="164083"/>
            <a:ext cx="397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Pengukuran</a:t>
            </a:r>
            <a:r>
              <a:rPr lang="en-US" sz="40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Berat</a:t>
            </a:r>
            <a:endParaRPr lang="en-US" sz="40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3278" y="180291"/>
            <a:ext cx="638939" cy="669668"/>
            <a:chOff x="394825" y="276478"/>
            <a:chExt cx="638939" cy="669668"/>
          </a:xfrm>
        </p:grpSpPr>
        <p:sp>
          <p:nvSpPr>
            <p:cNvPr id="16" name="Oval 1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196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984" y="133519"/>
            <a:ext cx="6578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 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Satuan Pengukuran Berat yang Lain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12228" y="718294"/>
            <a:ext cx="4896493" cy="4768107"/>
            <a:chOff x="124789" y="-531263"/>
            <a:chExt cx="5506512" cy="5277769"/>
          </a:xfrm>
        </p:grpSpPr>
        <p:grpSp>
          <p:nvGrpSpPr>
            <p:cNvPr id="28" name="Group 27"/>
            <p:cNvGrpSpPr/>
            <p:nvPr/>
          </p:nvGrpSpPr>
          <p:grpSpPr>
            <a:xfrm>
              <a:off x="124789" y="-531263"/>
              <a:ext cx="2670011" cy="2360063"/>
              <a:chOff x="124789" y="-531263"/>
              <a:chExt cx="2670011" cy="2360063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122298" y="756112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06398" y="569906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066642" y="167474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50742" y="-18732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24789" y="-34505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08889" y="-531263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355000" y="1676400"/>
              <a:ext cx="1004100" cy="720000"/>
              <a:chOff x="1790700" y="1108800"/>
              <a:chExt cx="1004100" cy="720000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56701" y="2266950"/>
              <a:ext cx="1004100" cy="720000"/>
              <a:chOff x="1790700" y="1108800"/>
              <a:chExt cx="1004100" cy="72000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457200" y="2843878"/>
              <a:ext cx="1004100" cy="720000"/>
              <a:chOff x="1790700" y="1108800"/>
              <a:chExt cx="1004100" cy="72000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51501" y="3430528"/>
              <a:ext cx="1004100" cy="720000"/>
              <a:chOff x="1790700" y="1108800"/>
              <a:chExt cx="1004100" cy="72000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627201" y="4026506"/>
              <a:ext cx="1004100" cy="720000"/>
              <a:chOff x="1790700" y="1108800"/>
              <a:chExt cx="1004100" cy="720000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x 10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792540" y="1093292"/>
            <a:ext cx="5071301" cy="4865549"/>
            <a:chOff x="-941560" y="-144835"/>
            <a:chExt cx="5452763" cy="5251341"/>
          </a:xfrm>
        </p:grpSpPr>
        <p:grpSp>
          <p:nvGrpSpPr>
            <p:cNvPr id="47" name="Group 46"/>
            <p:cNvGrpSpPr/>
            <p:nvPr/>
          </p:nvGrpSpPr>
          <p:grpSpPr>
            <a:xfrm flipH="1" flipV="1">
              <a:off x="3523488" y="4386506"/>
              <a:ext cx="987715" cy="720000"/>
              <a:chOff x="1872630" y="1108800"/>
              <a:chExt cx="987715" cy="720000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872630" y="129500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4" name="Rectangle 63"/>
              <p:cNvSpPr/>
              <p:nvPr/>
            </p:nvSpPr>
            <p:spPr>
              <a:xfrm flipV="1">
                <a:off x="2140345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flipH="1" flipV="1">
              <a:off x="2916234" y="3782606"/>
              <a:ext cx="1036874" cy="720000"/>
              <a:chOff x="1856243" y="1108800"/>
              <a:chExt cx="1036874" cy="720000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1856243" y="129500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2" name="Rectangle 61"/>
              <p:cNvSpPr/>
              <p:nvPr/>
            </p:nvSpPr>
            <p:spPr>
              <a:xfrm flipV="1">
                <a:off x="2173117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flipH="1" flipV="1">
              <a:off x="2382268" y="3233634"/>
              <a:ext cx="1036875" cy="720000"/>
              <a:chOff x="1839857" y="1108800"/>
              <a:chExt cx="1036875" cy="72000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1839857" y="129500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V="1">
                <a:off x="2156731" y="1108800"/>
                <a:ext cx="720001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flipH="1" flipV="1">
              <a:off x="1829255" y="2665612"/>
              <a:ext cx="1004100" cy="720000"/>
              <a:chOff x="1856244" y="1108800"/>
              <a:chExt cx="1004100" cy="720000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1856244" y="129500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8" name="Rectangle 57"/>
              <p:cNvSpPr/>
              <p:nvPr/>
            </p:nvSpPr>
            <p:spPr>
              <a:xfrm flipV="1">
                <a:off x="2140344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flipH="1" flipV="1">
              <a:off x="1259854" y="2097590"/>
              <a:ext cx="1020487" cy="720000"/>
              <a:chOff x="1839857" y="1108800"/>
              <a:chExt cx="1020487" cy="720000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839857" y="1295007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Rectangle 55"/>
              <p:cNvSpPr/>
              <p:nvPr/>
            </p:nvSpPr>
            <p:spPr>
              <a:xfrm flipV="1">
                <a:off x="2140344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 flipV="1">
              <a:off x="-941560" y="-144835"/>
              <a:ext cx="2682607" cy="2394403"/>
              <a:chOff x="1790700" y="1108800"/>
              <a:chExt cx="2682607" cy="239440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1790700" y="1295006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V="1">
                <a:off x="2074800" y="1108800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361904" y="1904832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2646004" y="1718626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2893949" y="2472000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9" name="Rectangle 88"/>
              <p:cNvSpPr/>
              <p:nvPr/>
            </p:nvSpPr>
            <p:spPr>
              <a:xfrm flipV="1">
                <a:off x="3178049" y="2285794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488257" y="2969409"/>
                <a:ext cx="309033" cy="438544"/>
              </a:xfrm>
              <a:custGeom>
                <a:avLst/>
                <a:gdLst>
                  <a:gd name="connsiteX0" fmla="*/ 0 w 309033"/>
                  <a:gd name="connsiteY0" fmla="*/ 38494 h 438544"/>
                  <a:gd name="connsiteX1" fmla="*/ 266700 w 309033"/>
                  <a:gd name="connsiteY1" fmla="*/ 38494 h 438544"/>
                  <a:gd name="connsiteX2" fmla="*/ 304800 w 309033"/>
                  <a:gd name="connsiteY2" fmla="*/ 438544 h 43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033" h="438544">
                    <a:moveTo>
                      <a:pt x="0" y="38494"/>
                    </a:moveTo>
                    <a:cubicBezTo>
                      <a:pt x="107950" y="5156"/>
                      <a:pt x="215900" y="-28181"/>
                      <a:pt x="266700" y="38494"/>
                    </a:cubicBezTo>
                    <a:cubicBezTo>
                      <a:pt x="317500" y="105169"/>
                      <a:pt x="311150" y="271856"/>
                      <a:pt x="304800" y="438544"/>
                    </a:cubicBezTo>
                  </a:path>
                </a:pathLst>
              </a:custGeom>
              <a:ln w="12700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V="1">
                <a:off x="3753307" y="2783203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  <a:r>
                  <a:rPr lang="id-ID" sz="2000" dirty="0">
                    <a:solidFill>
                      <a:schemeClr val="tx1"/>
                    </a:solidFill>
                    <a:cs typeface="Arial" pitchFamily="34" charset="0"/>
                  </a:rPr>
                  <a:t> 10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3104282" y="681868"/>
            <a:ext cx="5491078" cy="5200772"/>
            <a:chOff x="772562" y="788548"/>
            <a:chExt cx="6138322" cy="5685488"/>
          </a:xfrm>
        </p:grpSpPr>
        <p:grpSp>
          <p:nvGrpSpPr>
            <p:cNvPr id="4" name="Group 3"/>
            <p:cNvGrpSpPr/>
            <p:nvPr/>
          </p:nvGrpSpPr>
          <p:grpSpPr>
            <a:xfrm>
              <a:off x="772562" y="788548"/>
              <a:ext cx="6138322" cy="5685488"/>
              <a:chOff x="-713636" y="-632458"/>
              <a:chExt cx="6138322" cy="568548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38250" y="1543050"/>
                <a:ext cx="4006350" cy="3458250"/>
                <a:chOff x="1238250" y="1543050"/>
                <a:chExt cx="4006350" cy="345825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38250" y="15430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1526250" y="18310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814250" y="21190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2102250" y="24025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390250" y="26905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659200" y="29785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947200" y="32665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3228600" y="35467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16600" y="38347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3804600" y="41227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092600" y="441075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380600" y="471330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668600" y="5001300"/>
                  <a:ext cx="576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-713636" y="-632458"/>
                <a:ext cx="6138322" cy="5685488"/>
                <a:chOff x="-713636" y="-632458"/>
                <a:chExt cx="6138322" cy="5685488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094250" y="1066800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kg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670250" y="1638300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hg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303400" y="2143159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dag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803201" y="2731319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g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372600" y="3321868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dg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948600" y="3860048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cg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560686" y="4481530"/>
                  <a:ext cx="864000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mg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1555" y="-102807"/>
                  <a:ext cx="1180953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kuintal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-713636" y="-632458"/>
                  <a:ext cx="1029234" cy="57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2400" dirty="0">
                      <a:solidFill>
                        <a:schemeClr val="tx1"/>
                      </a:solidFill>
                      <a:cs typeface="Arial" pitchFamily="34" charset="0"/>
                    </a:rPr>
                    <a:t>ton</a:t>
                  </a:r>
                </a:p>
              </p:txBody>
            </p:sp>
          </p:grpSp>
        </p:grpSp>
        <p:cxnSp>
          <p:nvCxnSpPr>
            <p:cNvPr id="65" name="Straight Connector 64"/>
            <p:cNvCxnSpPr/>
            <p:nvPr/>
          </p:nvCxnSpPr>
          <p:spPr>
            <a:xfrm>
              <a:off x="2127895" y="2403862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415895" y="2691862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551895" y="1825743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839895" y="2113743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61643" y="1249743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249643" y="1537743"/>
              <a:ext cx="57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ounded Rectangle 91"/>
          <p:cNvSpPr/>
          <p:nvPr/>
        </p:nvSpPr>
        <p:spPr>
          <a:xfrm>
            <a:off x="6993009" y="1662544"/>
            <a:ext cx="3200400" cy="1097280"/>
          </a:xfrm>
          <a:prstGeom prst="roundRect">
            <a:avLst/>
          </a:prstGeom>
          <a:solidFill>
            <a:srgbClr val="FFD85B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cs typeface="Arial" pitchFamily="34" charset="0"/>
              </a:rPr>
              <a:t>Setiap turun satu tangga, maka besarnya dikali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id-ID" sz="2200" dirty="0">
                <a:solidFill>
                  <a:schemeClr val="tx1"/>
                </a:solidFill>
                <a:cs typeface="Arial" pitchFamily="34" charset="0"/>
              </a:rPr>
              <a:t>an dengan 10.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222889" y="4343300"/>
            <a:ext cx="3200400" cy="1097280"/>
          </a:xfrm>
          <a:prstGeom prst="roundRect">
            <a:avLst/>
          </a:prstGeom>
          <a:solidFill>
            <a:srgbClr val="FFD85B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cs typeface="Arial" pitchFamily="34" charset="0"/>
              </a:rPr>
              <a:t>Setiap naik satu tangga, maka besarnya dibagi dengan 10.</a:t>
            </a:r>
          </a:p>
        </p:txBody>
      </p:sp>
    </p:spTree>
    <p:extLst>
      <p:ext uri="{BB962C8B-B14F-4D97-AF65-F5344CB8AC3E}">
        <p14:creationId xmlns:p14="http://schemas.microsoft.com/office/powerpoint/2010/main" val="2017963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1903</TotalTime>
  <Words>390</Words>
  <Application>Microsoft Office PowerPoint</Application>
  <PresentationFormat>Custom</PresentationFormat>
  <Paragraphs>118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Tuti Aprianti</cp:lastModifiedBy>
  <cp:revision>151</cp:revision>
  <dcterms:created xsi:type="dcterms:W3CDTF">2016-07-20T04:47:34Z</dcterms:created>
  <dcterms:modified xsi:type="dcterms:W3CDTF">2022-04-18T03:03:24Z</dcterms:modified>
</cp:coreProperties>
</file>