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ppt/tags/tag21.xml" ContentType="application/vnd.openxmlformats-officedocument.presentationml.tags+xml"/>
  <Override PartName="/ppt/notesSlides/notesSlide19.xml" ContentType="application/vnd.openxmlformats-officedocument.presentationml.notesSlide+xml"/>
  <Override PartName="/ppt/tags/tag22.xml" ContentType="application/vnd.openxmlformats-officedocument.presentationml.tags+xml"/>
  <Override PartName="/ppt/notesSlides/notesSlide20.xml" ContentType="application/vnd.openxmlformats-officedocument.presentationml.notesSlide+xml"/>
  <Override PartName="/ppt/tags/tag23.xml" ContentType="application/vnd.openxmlformats-officedocument.presentationml.tags+xml"/>
  <Override PartName="/ppt/notesSlides/notesSlide21.xml" ContentType="application/vnd.openxmlformats-officedocument.presentationml.notesSlide+xml"/>
  <Override PartName="/ppt/tags/tag24.xml" ContentType="application/vnd.openxmlformats-officedocument.presentationml.tags+xml"/>
  <Override PartName="/ppt/notesSlides/notesSlide22.xml" ContentType="application/vnd.openxmlformats-officedocument.presentationml.notesSlide+xml"/>
  <Override PartName="/ppt/tags/tag25.xml" ContentType="application/vnd.openxmlformats-officedocument.presentationml.tags+xml"/>
  <Override PartName="/ppt/notesSlides/notesSlide23.xml" ContentType="application/vnd.openxmlformats-officedocument.presentationml.notesSlide+xml"/>
  <Override PartName="/ppt/tags/tag26.xml" ContentType="application/vnd.openxmlformats-officedocument.presentationml.tags+xml"/>
  <Override PartName="/ppt/notesSlides/notesSlide24.xml" ContentType="application/vnd.openxmlformats-officedocument.presentationml.notesSlide+xml"/>
  <Override PartName="/ppt/tags/tag27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58" r:id="rId3"/>
    <p:sldId id="262" r:id="rId4"/>
    <p:sldId id="263" r:id="rId5"/>
    <p:sldId id="264" r:id="rId6"/>
    <p:sldId id="266" r:id="rId7"/>
    <p:sldId id="283" r:id="rId8"/>
    <p:sldId id="303" r:id="rId9"/>
    <p:sldId id="304" r:id="rId10"/>
    <p:sldId id="305" r:id="rId11"/>
    <p:sldId id="306" r:id="rId12"/>
    <p:sldId id="307" r:id="rId13"/>
    <p:sldId id="285" r:id="rId14"/>
    <p:sldId id="308" r:id="rId15"/>
    <p:sldId id="309" r:id="rId16"/>
    <p:sldId id="288" r:id="rId17"/>
    <p:sldId id="289" r:id="rId18"/>
    <p:sldId id="310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311" r:id="rId27"/>
    <p:sldId id="300" r:id="rId28"/>
    <p:sldId id="301" r:id="rId29"/>
    <p:sldId id="302" r:id="rId3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FF"/>
    <a:srgbClr val="00B0F0"/>
    <a:srgbClr val="BFD101"/>
    <a:srgbClr val="803E1B"/>
    <a:srgbClr val="E3E3E2"/>
    <a:srgbClr val="4695D8"/>
    <a:srgbClr val="00B050"/>
    <a:srgbClr val="FFCC66"/>
    <a:srgbClr val="8E9D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53" autoAdjust="0"/>
  </p:normalViewPr>
  <p:slideViewPr>
    <p:cSldViewPr>
      <p:cViewPr varScale="1">
        <p:scale>
          <a:sx n="99" d="100"/>
          <a:sy n="99" d="100"/>
        </p:scale>
        <p:origin x="108" y="1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B6CB9-FC61-42C7-AB0E-E239B60C3C51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EA237-A359-4CC0-951A-F3A14D13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07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38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3011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507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11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303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4714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0836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507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4103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528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22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dirty="0" err="1" smtClean="0"/>
              <a:t>terdapat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r>
              <a:rPr lang="en-US" dirty="0" smtClean="0"/>
              <a:t> </a:t>
            </a:r>
            <a:r>
              <a:rPr lang="en-US" dirty="0" err="1" smtClean="0"/>
              <a:t>cantumkan</a:t>
            </a:r>
            <a:r>
              <a:rPr lang="en-US" dirty="0" smtClean="0"/>
              <a:t> </a:t>
            </a:r>
            <a:r>
              <a:rPr lang="en-US" dirty="0" err="1" smtClean="0"/>
              <a:t>sumber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r>
              <a:rPr lang="en-US" dirty="0" smtClean="0"/>
              <a:t> </a:t>
            </a:r>
            <a:r>
              <a:rPr lang="en-US" dirty="0" err="1" smtClean="0"/>
              <a:t>dgn</a:t>
            </a:r>
            <a:r>
              <a:rPr lang="en-US" dirty="0" smtClean="0"/>
              <a:t> </a:t>
            </a:r>
            <a:r>
              <a:rPr lang="en-US" dirty="0" err="1" smtClean="0"/>
              <a:t>ukuran</a:t>
            </a:r>
            <a:r>
              <a:rPr lang="en-US" dirty="0" smtClean="0"/>
              <a:t> font 10pt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394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0678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234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999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1018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140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49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14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394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80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033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62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39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86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80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96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20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9789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780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729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81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78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69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81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03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32198"/>
            <a:ext cx="914400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9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5" Type="http://schemas.openxmlformats.org/officeDocument/2006/relationships/image" Target="../media/image26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5" Type="http://schemas.openxmlformats.org/officeDocument/2006/relationships/image" Target="../media/image39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6.png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5" Type="http://schemas.openxmlformats.org/officeDocument/2006/relationships/image" Target="../media/image39.pn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Relationship Id="rId5" Type="http://schemas.openxmlformats.org/officeDocument/2006/relationships/image" Target="../media/image54.jpe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5.xml"/><Relationship Id="rId5" Type="http://schemas.openxmlformats.org/officeDocument/2006/relationships/image" Target="../media/image6.pn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26.png"/><Relationship Id="rId9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Relationship Id="rId5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8.xml"/><Relationship Id="rId7" Type="http://schemas.microsoft.com/office/2007/relationships/hdphoto" Target="../media/hdphoto1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80" cy="5143500"/>
          </a:xfrm>
          <a:prstGeom prst="rect">
            <a:avLst/>
          </a:prstGeom>
        </p:spPr>
      </p:pic>
      <p:cxnSp>
        <p:nvCxnSpPr>
          <p:cNvPr id="9" name="直線コネクタ 9"/>
          <p:cNvCxnSpPr/>
          <p:nvPr/>
        </p:nvCxnSpPr>
        <p:spPr>
          <a:xfrm>
            <a:off x="4572000" y="28765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810000" y="1336846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11875" y="3018279"/>
            <a:ext cx="2070118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KELA</a:t>
            </a:r>
            <a:r>
              <a:rPr lang="id-ID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d-ID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</a:p>
        </p:txBody>
      </p:sp>
      <p:sp>
        <p:nvSpPr>
          <p:cNvPr id="13" name="Cube 12"/>
          <p:cNvSpPr/>
          <p:nvPr/>
        </p:nvSpPr>
        <p:spPr>
          <a:xfrm>
            <a:off x="1784949" y="895350"/>
            <a:ext cx="2329851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テキスト プレースホルダー 11"/>
          <p:cNvSpPr txBox="1">
            <a:spLocks/>
          </p:cNvSpPr>
          <p:nvPr/>
        </p:nvSpPr>
        <p:spPr>
          <a:xfrm>
            <a:off x="4081130" y="2005935"/>
            <a:ext cx="4495800" cy="565815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2800" b="1" dirty="0" err="1" smtClean="0">
                <a:solidFill>
                  <a:srgbClr val="8E9D01"/>
                </a:solidFill>
                <a:cs typeface="Arial" pitchFamily="34" charset="0"/>
              </a:rPr>
              <a:t>Seni</a:t>
            </a:r>
            <a:r>
              <a:rPr lang="en-US" sz="2800" b="1" dirty="0" smtClean="0">
                <a:solidFill>
                  <a:srgbClr val="8E9D01"/>
                </a:solidFill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8E9D01"/>
                </a:solidFill>
                <a:cs typeface="Arial" pitchFamily="34" charset="0"/>
              </a:rPr>
              <a:t>Budaya</a:t>
            </a:r>
            <a:endParaRPr lang="en-US" sz="2800" b="1" dirty="0" smtClean="0">
              <a:solidFill>
                <a:srgbClr val="8E9D01"/>
              </a:solidFill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52132" t="21555" r="18907" b="11234"/>
          <a:stretch/>
        </p:blipFill>
        <p:spPr>
          <a:xfrm>
            <a:off x="1773034" y="996431"/>
            <a:ext cx="2240280" cy="318660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980">
        <p14:reveal/>
      </p:transition>
    </mc:Choice>
    <mc:Fallback xmlns="">
      <p:transition spd="slow" advTm="59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4"/>
          <a:stretch/>
        </p:blipFill>
        <p:spPr>
          <a:xfrm>
            <a:off x="152400" y="197031"/>
            <a:ext cx="6858000" cy="45083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5800" y="594291"/>
            <a:ext cx="38100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0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Macam-Macam</a:t>
            </a:r>
            <a:r>
              <a:rPr lang="en-US" sz="30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Garis</a:t>
            </a:r>
            <a:endParaRPr lang="en-US" sz="30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5"/>
          <a:stretch/>
        </p:blipFill>
        <p:spPr>
          <a:xfrm>
            <a:off x="6677501" y="1503496"/>
            <a:ext cx="1952006" cy="327805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057400" y="1352550"/>
            <a:ext cx="2718048" cy="2135056"/>
            <a:chOff x="2057400" y="1352550"/>
            <a:chExt cx="2718048" cy="2135056"/>
          </a:xfrm>
        </p:grpSpPr>
        <p:grpSp>
          <p:nvGrpSpPr>
            <p:cNvPr id="8" name="Group 7"/>
            <p:cNvGrpSpPr/>
            <p:nvPr/>
          </p:nvGrpSpPr>
          <p:grpSpPr>
            <a:xfrm>
              <a:off x="2057400" y="1352550"/>
              <a:ext cx="2718048" cy="2135056"/>
              <a:chOff x="453039" y="1993059"/>
              <a:chExt cx="2594961" cy="2124777"/>
            </a:xfrm>
            <a:solidFill>
              <a:srgbClr val="FFFF99"/>
            </a:solidFill>
          </p:grpSpPr>
          <p:sp>
            <p:nvSpPr>
              <p:cNvPr id="9" name="Rounded Rectangle 8"/>
              <p:cNvSpPr/>
              <p:nvPr/>
            </p:nvSpPr>
            <p:spPr>
              <a:xfrm>
                <a:off x="457200" y="1993059"/>
                <a:ext cx="2590800" cy="2124777"/>
              </a:xfrm>
              <a:prstGeom prst="roundRect">
                <a:avLst>
                  <a:gd name="adj" fmla="val 9029"/>
                </a:avLst>
              </a:prstGeom>
              <a:grpFill/>
              <a:ln>
                <a:solidFill>
                  <a:schemeClr val="tx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53039" y="3317689"/>
                <a:ext cx="2546326" cy="3981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err="1" smtClean="0">
                    <a:solidFill>
                      <a:schemeClr val="accent6">
                        <a:lumMod val="75000"/>
                      </a:schemeClr>
                    </a:solidFill>
                  </a:rPr>
                  <a:t>Garis</a:t>
                </a:r>
                <a:r>
                  <a:rPr lang="en-US" sz="2000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 Zig-</a:t>
                </a:r>
                <a:r>
                  <a:rPr lang="en-US" sz="2000" b="1" dirty="0" err="1" smtClean="0">
                    <a:solidFill>
                      <a:schemeClr val="accent6">
                        <a:lumMod val="75000"/>
                      </a:schemeClr>
                    </a:solidFill>
                  </a:rPr>
                  <a:t>zag</a:t>
                </a:r>
                <a:endParaRPr lang="en-US" sz="20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  <p:cxnSp>
          <p:nvCxnSpPr>
            <p:cNvPr id="22" name="Straight Connector 21"/>
            <p:cNvCxnSpPr/>
            <p:nvPr/>
          </p:nvCxnSpPr>
          <p:spPr>
            <a:xfrm flipH="1">
              <a:off x="2209800" y="2114556"/>
              <a:ext cx="304800" cy="4355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514600" y="2114554"/>
              <a:ext cx="304800" cy="4355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2802875" y="2114554"/>
              <a:ext cx="304800" cy="4355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107675" y="2114552"/>
              <a:ext cx="304800" cy="4355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3395950" y="2114554"/>
              <a:ext cx="304800" cy="4355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3700750" y="2114552"/>
              <a:ext cx="304800" cy="4355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4005550" y="2114552"/>
              <a:ext cx="304800" cy="4355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310350" y="2114550"/>
              <a:ext cx="304800" cy="4355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0632313"/>
      </p:ext>
    </p:extLst>
  </p:cSld>
  <p:clrMapOvr>
    <a:masterClrMapping/>
  </p:clrMapOvr>
  <p:transition spd="med" advTm="9739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48637" y="1276350"/>
            <a:ext cx="3656671" cy="1426318"/>
            <a:chOff x="348476" y="1119626"/>
            <a:chExt cx="3656671" cy="1426318"/>
          </a:xfrm>
        </p:grpSpPr>
        <p:sp>
          <p:nvSpPr>
            <p:cNvPr id="32" name="Rectangle 31"/>
            <p:cNvSpPr/>
            <p:nvPr/>
          </p:nvSpPr>
          <p:spPr>
            <a:xfrm>
              <a:off x="348476" y="1119626"/>
              <a:ext cx="3619500" cy="1426318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5648" y="1140287"/>
              <a:ext cx="36194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800" b="1" dirty="0">
                  <a:solidFill>
                    <a:srgbClr val="FF0000"/>
                  </a:solidFill>
                </a:rPr>
                <a:t>Bentuk</a:t>
              </a:r>
              <a:r>
                <a:rPr lang="id-ID" sz="2800" b="1" dirty="0">
                  <a:solidFill>
                    <a:schemeClr val="accent1"/>
                  </a:solidFill>
                </a:rPr>
                <a:t> </a:t>
              </a:r>
              <a:r>
                <a:rPr lang="id-ID" sz="2800" b="1" dirty="0"/>
                <a:t>dapat dibuat </a:t>
              </a:r>
            </a:p>
            <a:p>
              <a:r>
                <a:rPr lang="id-ID" sz="2800" b="1" dirty="0"/>
                <a:t>dari </a:t>
              </a:r>
              <a:r>
                <a:rPr lang="id-ID" sz="2800" b="1" dirty="0">
                  <a:solidFill>
                    <a:srgbClr val="00B0F0"/>
                  </a:solidFill>
                </a:rPr>
                <a:t>garis lurus </a:t>
              </a:r>
              <a:r>
                <a:rPr lang="id-ID" sz="2800" b="1" dirty="0"/>
                <a:t>atau</a:t>
              </a:r>
              <a:r>
                <a:rPr lang="id-ID" sz="2800" b="1" dirty="0">
                  <a:solidFill>
                    <a:schemeClr val="accent1"/>
                  </a:solidFill>
                </a:rPr>
                <a:t> </a:t>
              </a:r>
            </a:p>
            <a:p>
              <a:r>
                <a:rPr lang="id-ID" sz="2800" b="1" dirty="0">
                  <a:solidFill>
                    <a:srgbClr val="00B050"/>
                  </a:solidFill>
                </a:rPr>
                <a:t>garis lengkung</a:t>
              </a:r>
              <a:r>
                <a:rPr lang="id-ID" sz="2800" b="1" dirty="0" smtClean="0">
                  <a:solidFill>
                    <a:srgbClr val="00B050"/>
                  </a:solidFill>
                </a:rPr>
                <a:t>.</a:t>
              </a:r>
              <a:endParaRPr lang="en-US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48637" y="3028950"/>
            <a:ext cx="3619500" cy="1083595"/>
            <a:chOff x="342900" y="3028950"/>
            <a:chExt cx="3619500" cy="1083595"/>
          </a:xfrm>
        </p:grpSpPr>
        <p:sp>
          <p:nvSpPr>
            <p:cNvPr id="30" name="Rectangle 29"/>
            <p:cNvSpPr/>
            <p:nvPr/>
          </p:nvSpPr>
          <p:spPr>
            <a:xfrm>
              <a:off x="342900" y="3028950"/>
              <a:ext cx="3619500" cy="108359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85648" y="3082238"/>
              <a:ext cx="335280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d-ID" sz="2800" b="1" dirty="0" smtClean="0"/>
                <a:t>Ada </a:t>
              </a:r>
              <a:r>
                <a:rPr lang="id-ID" sz="2800" b="1" dirty="0">
                  <a:solidFill>
                    <a:srgbClr val="7030A0"/>
                  </a:solidFill>
                </a:rPr>
                <a:t>bentuk </a:t>
              </a:r>
              <a:r>
                <a:rPr lang="id-ID" sz="2800" b="1" dirty="0" smtClean="0">
                  <a:solidFill>
                    <a:srgbClr val="7030A0"/>
                  </a:solidFill>
                </a:rPr>
                <a:t>bidang</a:t>
              </a:r>
              <a:r>
                <a:rPr lang="en-US" sz="2800" b="1" dirty="0" smtClean="0"/>
                <a:t>.</a:t>
              </a:r>
              <a:r>
                <a:rPr lang="id-ID" sz="2800" b="1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2800" b="1" dirty="0" smtClean="0"/>
                <a:t>Ada </a:t>
              </a:r>
              <a:r>
                <a:rPr lang="id-ID" sz="2800" b="1" dirty="0" smtClean="0">
                  <a:solidFill>
                    <a:srgbClr val="0070C0"/>
                  </a:solidFill>
                </a:rPr>
                <a:t>bentuk </a:t>
              </a:r>
              <a:r>
                <a:rPr lang="id-ID" sz="2800" b="1" dirty="0">
                  <a:solidFill>
                    <a:srgbClr val="0070C0"/>
                  </a:solidFill>
                </a:rPr>
                <a:t>alami</a:t>
              </a:r>
              <a:r>
                <a:rPr lang="id-ID" sz="2800" b="1" dirty="0" smtClean="0"/>
                <a:t>.</a:t>
              </a:r>
              <a:endParaRPr lang="en-US" sz="2800" b="1" dirty="0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09550"/>
            <a:ext cx="3124200" cy="66634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90600" y="285750"/>
            <a:ext cx="1752600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.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Bentuk</a:t>
            </a:r>
            <a:endParaRPr lang="en-US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011637"/>
            <a:ext cx="4544918" cy="33637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69445"/>
      </p:ext>
    </p:extLst>
  </p:cSld>
  <p:clrMapOvr>
    <a:masterClrMapping/>
  </p:clrMapOvr>
  <p:transition spd="med" advTm="12775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45"/>
          <a:stretch/>
        </p:blipFill>
        <p:spPr>
          <a:xfrm>
            <a:off x="5334000" y="1019402"/>
            <a:ext cx="3498290" cy="37194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200" y="67330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Macam-macam</a:t>
            </a:r>
            <a:r>
              <a:rPr lang="en-US" sz="2800" b="1" dirty="0" smtClean="0"/>
              <a:t> </a:t>
            </a:r>
            <a:r>
              <a:rPr lang="id-ID" sz="2800" b="1" dirty="0" smtClean="0"/>
              <a:t>bentuk bidang</a:t>
            </a:r>
            <a:r>
              <a:rPr lang="en-US" sz="2800" b="1" dirty="0" smtClean="0"/>
              <a:t>:</a:t>
            </a:r>
            <a:endParaRPr lang="en-US" sz="2800" b="1" dirty="0"/>
          </a:p>
        </p:txBody>
      </p:sp>
      <p:sp>
        <p:nvSpPr>
          <p:cNvPr id="18" name="Oval 17"/>
          <p:cNvSpPr/>
          <p:nvPr/>
        </p:nvSpPr>
        <p:spPr>
          <a:xfrm>
            <a:off x="915882" y="676881"/>
            <a:ext cx="1211465" cy="12075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142799" y="905148"/>
            <a:ext cx="1611154" cy="8807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963446" y="2660104"/>
            <a:ext cx="1188720" cy="11887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683414" y="1984968"/>
            <a:ext cx="1676400" cy="401367"/>
            <a:chOff x="1776653" y="2593549"/>
            <a:chExt cx="1676400" cy="40136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6653" y="2619723"/>
              <a:ext cx="1676400" cy="375193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2115359" y="2593549"/>
              <a:ext cx="1130046" cy="381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Lingkaran</a:t>
              </a:r>
              <a:endParaRPr lang="en-US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695746" y="1940917"/>
            <a:ext cx="2485854" cy="686470"/>
            <a:chOff x="1776653" y="2593549"/>
            <a:chExt cx="1676400" cy="68647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6653" y="2619723"/>
              <a:ext cx="1676400" cy="375193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2115359" y="2593549"/>
              <a:ext cx="1130046" cy="6864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Persegi panjang</a:t>
              </a:r>
              <a:endParaRPr lang="en-US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01774" y="3954120"/>
            <a:ext cx="1455809" cy="401367"/>
            <a:chOff x="1776653" y="2593549"/>
            <a:chExt cx="1676400" cy="401367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6653" y="2619723"/>
              <a:ext cx="1676400" cy="375193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2115359" y="2593549"/>
              <a:ext cx="1130046" cy="381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Persegi</a:t>
              </a:r>
              <a:endParaRPr lang="en-US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762986" y="3954120"/>
            <a:ext cx="2302776" cy="686470"/>
            <a:chOff x="1776653" y="2593549"/>
            <a:chExt cx="1676400" cy="68647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6653" y="2619723"/>
              <a:ext cx="1676400" cy="375193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2115359" y="2593549"/>
              <a:ext cx="1130046" cy="6864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Layang-layang</a:t>
              </a:r>
              <a:endParaRPr lang="en-US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7" name="Diamond 6"/>
          <p:cNvSpPr/>
          <p:nvPr/>
        </p:nvSpPr>
        <p:spPr>
          <a:xfrm>
            <a:off x="3480380" y="2503682"/>
            <a:ext cx="996096" cy="1392802"/>
          </a:xfrm>
          <a:custGeom>
            <a:avLst/>
            <a:gdLst>
              <a:gd name="connsiteX0" fmla="*/ 0 w 1371600"/>
              <a:gd name="connsiteY0" fmla="*/ 864050 h 1728100"/>
              <a:gd name="connsiteX1" fmla="*/ 685800 w 1371600"/>
              <a:gd name="connsiteY1" fmla="*/ 0 h 1728100"/>
              <a:gd name="connsiteX2" fmla="*/ 1371600 w 1371600"/>
              <a:gd name="connsiteY2" fmla="*/ 864050 h 1728100"/>
              <a:gd name="connsiteX3" fmla="*/ 685800 w 1371600"/>
              <a:gd name="connsiteY3" fmla="*/ 1728100 h 1728100"/>
              <a:gd name="connsiteX4" fmla="*/ 0 w 1371600"/>
              <a:gd name="connsiteY4" fmla="*/ 864050 h 1728100"/>
              <a:gd name="connsiteX0" fmla="*/ 0 w 1273945"/>
              <a:gd name="connsiteY0" fmla="*/ 482310 h 1728100"/>
              <a:gd name="connsiteX1" fmla="*/ 588145 w 1273945"/>
              <a:gd name="connsiteY1" fmla="*/ 0 h 1728100"/>
              <a:gd name="connsiteX2" fmla="*/ 1273945 w 1273945"/>
              <a:gd name="connsiteY2" fmla="*/ 864050 h 1728100"/>
              <a:gd name="connsiteX3" fmla="*/ 588145 w 1273945"/>
              <a:gd name="connsiteY3" fmla="*/ 1728100 h 1728100"/>
              <a:gd name="connsiteX4" fmla="*/ 0 w 1273945"/>
              <a:gd name="connsiteY4" fmla="*/ 482310 h 1728100"/>
              <a:gd name="connsiteX0" fmla="*/ 0 w 1167413"/>
              <a:gd name="connsiteY0" fmla="*/ 482310 h 1728100"/>
              <a:gd name="connsiteX1" fmla="*/ 588145 w 1167413"/>
              <a:gd name="connsiteY1" fmla="*/ 0 h 1728100"/>
              <a:gd name="connsiteX2" fmla="*/ 1167413 w 1167413"/>
              <a:gd name="connsiteY2" fmla="*/ 482310 h 1728100"/>
              <a:gd name="connsiteX3" fmla="*/ 588145 w 1167413"/>
              <a:gd name="connsiteY3" fmla="*/ 1728100 h 1728100"/>
              <a:gd name="connsiteX4" fmla="*/ 0 w 1167413"/>
              <a:gd name="connsiteY4" fmla="*/ 482310 h 172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413" h="1728100">
                <a:moveTo>
                  <a:pt x="0" y="482310"/>
                </a:moveTo>
                <a:lnTo>
                  <a:pt x="588145" y="0"/>
                </a:lnTo>
                <a:lnTo>
                  <a:pt x="1167413" y="482310"/>
                </a:lnTo>
                <a:lnTo>
                  <a:pt x="588145" y="1728100"/>
                </a:lnTo>
                <a:lnTo>
                  <a:pt x="0" y="48231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2684519"/>
      </p:ext>
    </p:extLst>
  </p:cSld>
  <p:clrMapOvr>
    <a:masterClrMapping/>
  </p:clrMapOvr>
  <p:transition spd="med" advTm="1207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  <p:bldP spid="19" grpId="0" animBg="1"/>
      <p:bldP spid="20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52"/>
          <a:stretch/>
        </p:blipFill>
        <p:spPr>
          <a:xfrm flipH="1">
            <a:off x="6182482" y="2021802"/>
            <a:ext cx="2961518" cy="273217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200" y="67330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Macam-macam</a:t>
            </a:r>
            <a:r>
              <a:rPr lang="en-US" sz="2800" b="1" dirty="0" smtClean="0"/>
              <a:t> </a:t>
            </a:r>
            <a:r>
              <a:rPr lang="id-ID" sz="2800" b="1" dirty="0" smtClean="0"/>
              <a:t>bentuk </a:t>
            </a:r>
            <a:r>
              <a:rPr lang="en-US" sz="2800" b="1" dirty="0" err="1" smtClean="0"/>
              <a:t>alami</a:t>
            </a:r>
            <a:r>
              <a:rPr lang="en-US" sz="2800" b="1" dirty="0" smtClean="0"/>
              <a:t>:</a:t>
            </a:r>
            <a:endParaRPr lang="en-US" sz="2800" b="1" dirty="0"/>
          </a:p>
        </p:txBody>
      </p:sp>
      <p:sp>
        <p:nvSpPr>
          <p:cNvPr id="2" name="Oval Callout 1"/>
          <p:cNvSpPr/>
          <p:nvPr/>
        </p:nvSpPr>
        <p:spPr>
          <a:xfrm>
            <a:off x="3668650" y="573719"/>
            <a:ext cx="3352800" cy="2455231"/>
          </a:xfrm>
          <a:prstGeom prst="wedgeEllipseCallout">
            <a:avLst>
              <a:gd name="adj1" fmla="val 57278"/>
              <a:gd name="adj2" fmla="val 29546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899571" y="821150"/>
            <a:ext cx="28909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800" b="1" dirty="0" smtClean="0">
                <a:solidFill>
                  <a:srgbClr val="FF0000"/>
                </a:solidFill>
              </a:rPr>
              <a:t>Bentuk alami </a:t>
            </a:r>
            <a:r>
              <a:rPr lang="id-ID" sz="2800" b="1" dirty="0" smtClean="0"/>
              <a:t>adalah bentuk bebas yang terdapat di </a:t>
            </a:r>
            <a:r>
              <a:rPr lang="id-ID" sz="2800" b="1" dirty="0" smtClean="0">
                <a:solidFill>
                  <a:srgbClr val="0070C0"/>
                </a:solidFill>
              </a:rPr>
              <a:t>alam</a:t>
            </a:r>
            <a:r>
              <a:rPr lang="id-ID" sz="2800" b="1" dirty="0" smtClean="0"/>
              <a:t>.</a:t>
            </a:r>
            <a:endParaRPr lang="en-US" sz="2800" b="1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95" y="819149"/>
            <a:ext cx="3363083" cy="363576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2349398" y="3119840"/>
            <a:ext cx="35673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/>
              <a:t>Bentuk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pohon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merupakan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contoh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bentuk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alami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4866983"/>
      </p:ext>
    </p:extLst>
  </p:cSld>
  <p:clrMapOvr>
    <a:masterClrMapping/>
  </p:clrMapOvr>
  <p:transition spd="med" advTm="1207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2" grpId="0" animBg="1"/>
      <p:bldP spid="2" grpId="1" animBg="1"/>
      <p:bldP spid="21" grpId="0"/>
      <p:bldP spid="21" grpId="1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24889" y="1276350"/>
            <a:ext cx="3619500" cy="2667000"/>
            <a:chOff x="348476" y="1119626"/>
            <a:chExt cx="3619500" cy="2667000"/>
          </a:xfrm>
        </p:grpSpPr>
        <p:sp>
          <p:nvSpPr>
            <p:cNvPr id="32" name="Rectangle 31"/>
            <p:cNvSpPr/>
            <p:nvPr/>
          </p:nvSpPr>
          <p:spPr>
            <a:xfrm>
              <a:off x="348476" y="1119626"/>
              <a:ext cx="3619500" cy="266700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53276" y="1545185"/>
              <a:ext cx="30099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800" b="1" dirty="0">
                  <a:solidFill>
                    <a:srgbClr val="FF0000"/>
                  </a:solidFill>
                </a:rPr>
                <a:t>Warna</a:t>
              </a:r>
              <a:r>
                <a:rPr lang="id-ID" sz="2800" b="1" dirty="0">
                  <a:solidFill>
                    <a:schemeClr val="accent1"/>
                  </a:solidFill>
                </a:rPr>
                <a:t> </a:t>
              </a:r>
              <a:r>
                <a:rPr lang="id-ID" sz="2800" b="1" dirty="0"/>
                <a:t>dibedakan menjadi dua, yaitu </a:t>
              </a:r>
              <a:r>
                <a:rPr lang="id-ID" sz="2800" b="1" dirty="0">
                  <a:solidFill>
                    <a:srgbClr val="00B050"/>
                  </a:solidFill>
                </a:rPr>
                <a:t>warna dasar </a:t>
              </a:r>
              <a:r>
                <a:rPr lang="id-ID" sz="2800" b="1" dirty="0"/>
                <a:t>dan</a:t>
              </a:r>
              <a:r>
                <a:rPr lang="id-ID" sz="2800" b="1" dirty="0">
                  <a:solidFill>
                    <a:schemeClr val="accent1"/>
                  </a:solidFill>
                </a:rPr>
                <a:t> warna campuran</a:t>
              </a:r>
              <a:r>
                <a:rPr lang="id-ID" sz="2800" b="1" dirty="0" smtClean="0">
                  <a:solidFill>
                    <a:schemeClr val="accent1"/>
                  </a:solidFill>
                </a:rPr>
                <a:t>.</a:t>
              </a:r>
              <a:endParaRPr lang="en-US" sz="28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09550"/>
            <a:ext cx="3124200" cy="66634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90600" y="285750"/>
            <a:ext cx="1752600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4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.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Warna</a:t>
            </a:r>
            <a:endParaRPr lang="en-US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8672">
            <a:off x="4930407" y="589421"/>
            <a:ext cx="3391217" cy="43044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5966791"/>
      </p:ext>
    </p:extLst>
  </p:cSld>
  <p:clrMapOvr>
    <a:masterClrMapping/>
  </p:clrMapOvr>
  <p:transition spd="med" advTm="12775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86"/>
          <a:stretch/>
        </p:blipFill>
        <p:spPr>
          <a:xfrm>
            <a:off x="6019800" y="1854117"/>
            <a:ext cx="2984909" cy="2927433"/>
          </a:xfrm>
          <a:prstGeom prst="rect">
            <a:avLst/>
          </a:prstGeom>
        </p:spPr>
      </p:pic>
      <p:sp>
        <p:nvSpPr>
          <p:cNvPr id="12" name="Oval Callout 11"/>
          <p:cNvSpPr/>
          <p:nvPr/>
        </p:nvSpPr>
        <p:spPr>
          <a:xfrm>
            <a:off x="3969791" y="516230"/>
            <a:ext cx="3135250" cy="2286000"/>
          </a:xfrm>
          <a:prstGeom prst="wedgeEllipseCallout">
            <a:avLst>
              <a:gd name="adj1" fmla="val 44819"/>
              <a:gd name="adj2" fmla="val 4430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" y="151140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Macam-macam</a:t>
            </a:r>
            <a:r>
              <a:rPr lang="en-US" sz="2800" b="1" dirty="0" smtClean="0"/>
              <a:t> </a:t>
            </a:r>
            <a:r>
              <a:rPr lang="id-ID" sz="2800" b="1" dirty="0" smtClean="0"/>
              <a:t>warna dasar</a:t>
            </a:r>
            <a:r>
              <a:rPr lang="en-US" sz="2800" b="1" dirty="0" smtClean="0"/>
              <a:t>: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016223" y="966732"/>
            <a:ext cx="30423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800" b="1" dirty="0" smtClean="0"/>
              <a:t>Warna dasar ada tiga, yaitu </a:t>
            </a:r>
            <a:r>
              <a:rPr lang="id-ID" sz="2800" b="1" dirty="0" smtClean="0">
                <a:solidFill>
                  <a:srgbClr val="FF0000"/>
                </a:solidFill>
              </a:rPr>
              <a:t>merah, kuning, dan biru.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876830"/>
            <a:ext cx="3347615" cy="33713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1513544"/>
      </p:ext>
    </p:extLst>
  </p:cSld>
  <p:clrMapOvr>
    <a:masterClrMapping/>
  </p:clrMapOvr>
  <p:transition spd="med" advTm="1361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0" grpId="0"/>
      <p:bldP spid="10" grpId="1"/>
      <p:bldP spid="8" grpId="0"/>
      <p:bldP spid="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5075149" y="438150"/>
            <a:ext cx="3037113" cy="4343230"/>
          </a:xfrm>
          <a:prstGeom prst="rect">
            <a:avLst/>
          </a:prstGeom>
        </p:spPr>
      </p:pic>
      <p:sp>
        <p:nvSpPr>
          <p:cNvPr id="12" name="Oval Callout 11"/>
          <p:cNvSpPr/>
          <p:nvPr/>
        </p:nvSpPr>
        <p:spPr>
          <a:xfrm>
            <a:off x="533400" y="285750"/>
            <a:ext cx="4389350" cy="3200400"/>
          </a:xfrm>
          <a:prstGeom prst="wedgeEllipseCallout">
            <a:avLst>
              <a:gd name="adj1" fmla="val 61606"/>
              <a:gd name="adj2" fmla="val -23935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80118" y="978009"/>
            <a:ext cx="34959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800" b="1" dirty="0" smtClean="0"/>
              <a:t>Campuran dua atau lebih warna dasar akan menghasilkan </a:t>
            </a:r>
            <a:r>
              <a:rPr lang="id-ID" sz="2800" b="1" dirty="0" smtClean="0">
                <a:solidFill>
                  <a:srgbClr val="FF0000"/>
                </a:solidFill>
              </a:rPr>
              <a:t>warna campuran.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3342967"/>
      </p:ext>
    </p:extLst>
  </p:cSld>
  <p:clrMapOvr>
    <a:masterClrMapping/>
  </p:clrMapOvr>
  <p:transition spd="med" advTm="12837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8" grpId="0"/>
      <p:bldP spid="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86"/>
          <a:stretch/>
        </p:blipFill>
        <p:spPr>
          <a:xfrm>
            <a:off x="6019800" y="1854117"/>
            <a:ext cx="2984909" cy="2927433"/>
          </a:xfrm>
          <a:prstGeom prst="rect">
            <a:avLst/>
          </a:prstGeom>
        </p:spPr>
      </p:pic>
      <p:sp>
        <p:nvSpPr>
          <p:cNvPr id="12" name="Oval Callout 11"/>
          <p:cNvSpPr/>
          <p:nvPr/>
        </p:nvSpPr>
        <p:spPr>
          <a:xfrm>
            <a:off x="3969791" y="516230"/>
            <a:ext cx="3135250" cy="2286000"/>
          </a:xfrm>
          <a:prstGeom prst="wedgeEllipseCallout">
            <a:avLst>
              <a:gd name="adj1" fmla="val 44819"/>
              <a:gd name="adj2" fmla="val 4430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" y="151140"/>
            <a:ext cx="37876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Macam-macam</a:t>
            </a:r>
            <a:r>
              <a:rPr lang="en-US" sz="2800" b="1" dirty="0" smtClean="0"/>
              <a:t> </a:t>
            </a:r>
            <a:r>
              <a:rPr lang="id-ID" sz="2800" b="1" dirty="0" smtClean="0"/>
              <a:t>warna </a:t>
            </a:r>
            <a:r>
              <a:rPr lang="en-US" sz="2800" b="1" dirty="0" err="1" smtClean="0"/>
              <a:t>campuran</a:t>
            </a:r>
            <a:r>
              <a:rPr lang="en-US" sz="2800" b="1" dirty="0" smtClean="0"/>
              <a:t>: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016223" y="966732"/>
            <a:ext cx="30423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800" b="1" dirty="0" smtClean="0"/>
              <a:t>Warna</a:t>
            </a:r>
            <a:r>
              <a:rPr lang="en-US" sz="2800" b="1" dirty="0"/>
              <a:t> </a:t>
            </a:r>
            <a:r>
              <a:rPr lang="en-US" sz="2800" b="1" dirty="0" err="1" smtClean="0"/>
              <a:t>campuran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disebut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juga</a:t>
            </a:r>
            <a:r>
              <a:rPr lang="en-US" sz="2800" b="1" dirty="0" smtClean="0"/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warna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sekunder</a:t>
            </a:r>
            <a:r>
              <a:rPr lang="en-US" sz="2800" b="1" dirty="0" smtClean="0"/>
              <a:t>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69946" y="1250318"/>
            <a:ext cx="1211465" cy="120759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7478" y="2558405"/>
            <a:ext cx="1676400" cy="401367"/>
            <a:chOff x="1776653" y="2593549"/>
            <a:chExt cx="1676400" cy="40136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6653" y="2619723"/>
              <a:ext cx="1676400" cy="37519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2115359" y="2593549"/>
              <a:ext cx="1130046" cy="381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buSzPct val="100000"/>
              </a:pPr>
              <a:r>
                <a:rPr lang="en-US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Hijau</a:t>
              </a:r>
              <a:endParaRPr lang="en-US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14" name="Oval 13"/>
          <p:cNvSpPr/>
          <p:nvPr/>
        </p:nvSpPr>
        <p:spPr>
          <a:xfrm>
            <a:off x="2381048" y="1244963"/>
            <a:ext cx="1211465" cy="12075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2148580" y="2553050"/>
            <a:ext cx="1676400" cy="401367"/>
            <a:chOff x="1776653" y="2593549"/>
            <a:chExt cx="1676400" cy="40136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6653" y="2619723"/>
              <a:ext cx="1676400" cy="375193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2115359" y="2593549"/>
              <a:ext cx="1130046" cy="381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buSzPct val="100000"/>
              </a:pPr>
              <a:r>
                <a:rPr lang="en-US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Oranye</a:t>
              </a:r>
              <a:endParaRPr lang="en-US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18" name="Oval 17"/>
          <p:cNvSpPr/>
          <p:nvPr/>
        </p:nvSpPr>
        <p:spPr>
          <a:xfrm>
            <a:off x="1371600" y="3211911"/>
            <a:ext cx="1211465" cy="120759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754313" y="3598846"/>
            <a:ext cx="1676400" cy="401367"/>
            <a:chOff x="1776653" y="2593549"/>
            <a:chExt cx="1676400" cy="40136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6653" y="2619723"/>
              <a:ext cx="1676400" cy="375193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2115359" y="2593549"/>
              <a:ext cx="1130046" cy="381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buSzPct val="100000"/>
              </a:pPr>
              <a:r>
                <a:rPr lang="en-US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Ungu</a:t>
              </a:r>
              <a:endParaRPr lang="en-US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80592478"/>
      </p:ext>
    </p:extLst>
  </p:cSld>
  <p:clrMapOvr>
    <a:masterClrMapping/>
  </p:clrMapOvr>
  <p:transition spd="med" advTm="1361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0" grpId="0"/>
      <p:bldP spid="8" grpId="0"/>
      <p:bldP spid="8" grpId="1"/>
      <p:bldP spid="7" grpId="0" animBg="1"/>
      <p:bldP spid="14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32"/>
            <a:ext cx="6693345" cy="6663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400" y="742950"/>
            <a:ext cx="7842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</a:t>
            </a:r>
            <a:r>
              <a:rPr lang="id-ID" sz="2800" b="1" dirty="0" smtClean="0"/>
              <a:t>lat dan bahan untuk membuat karya dua dimensi</a:t>
            </a:r>
            <a:r>
              <a:rPr lang="en-US" sz="2800" b="1" dirty="0" smtClean="0"/>
              <a:t>:</a:t>
            </a:r>
            <a:endParaRPr lang="en-US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835298" y="150949"/>
            <a:ext cx="5211526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</a:t>
            </a:r>
            <a:r>
              <a:rPr lang="id-ID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. Alat dan Bahan untuk Berkarya</a:t>
            </a:r>
            <a:endParaRPr lang="en-US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5429" y="3646396"/>
            <a:ext cx="2893089" cy="83035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schemeClr val="tx1"/>
                </a:solidFill>
              </a:rPr>
              <a:t>Buku gambar, kertas HVS, dan kanvas, sebagai media menggambar.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116745" y="3646396"/>
            <a:ext cx="2893089" cy="83035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schemeClr val="tx1"/>
                </a:solidFill>
              </a:rPr>
              <a:t>Pensil, pulpen, penghapus, dan penggaris sebagai alat menggambar.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174711" y="3646396"/>
            <a:ext cx="2893089" cy="83035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schemeClr val="tx1"/>
                </a:solidFill>
              </a:rPr>
              <a:t>Pensil warna, spidol, krayon, dan cat air sebagai alat mewarnai.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4" y="1544121"/>
            <a:ext cx="2578518" cy="18708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678" y="1908188"/>
            <a:ext cx="2606722" cy="14118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351199"/>
            <a:ext cx="2568013" cy="21382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0548646"/>
      </p:ext>
    </p:extLst>
  </p:cSld>
  <p:clrMapOvr>
    <a:masterClrMapping/>
  </p:clrMapOvr>
  <p:transition spd="med" advTm="2765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6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27274" y="785029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</a:t>
            </a:r>
            <a:r>
              <a:rPr lang="id-ID" sz="2800" b="1" dirty="0" smtClean="0"/>
              <a:t>. Membuat karya cetak</a:t>
            </a:r>
            <a:endParaRPr lang="en-US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14400" y="1307237"/>
            <a:ext cx="3921150" cy="129266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FF0000"/>
                </a:solidFill>
              </a:rPr>
              <a:t>Karya cetak </a:t>
            </a:r>
            <a:r>
              <a:rPr lang="id-ID" sz="2600" b="1" dirty="0" smtClean="0"/>
              <a:t>merupakan karya seni yang dibuat dengan </a:t>
            </a:r>
            <a:r>
              <a:rPr lang="id-ID" sz="2600" b="1" dirty="0" smtClean="0">
                <a:solidFill>
                  <a:srgbClr val="00B050"/>
                </a:solidFill>
              </a:rPr>
              <a:t>teknik mencetak</a:t>
            </a:r>
            <a:r>
              <a:rPr lang="id-ID" sz="26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en-US" sz="2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4400" y="2813268"/>
            <a:ext cx="3921150" cy="169277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0070C0"/>
                </a:solidFill>
              </a:rPr>
              <a:t>Mencetak gambar </a:t>
            </a:r>
            <a:r>
              <a:rPr lang="id-ID" sz="2600" b="1" dirty="0" smtClean="0"/>
              <a:t>dapat dilakukan dengan memanfaatkan benda-benda di sekitar.</a:t>
            </a:r>
            <a:endParaRPr lang="en-US" sz="260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45"/>
          <a:stretch/>
        </p:blipFill>
        <p:spPr>
          <a:xfrm>
            <a:off x="4953000" y="1047750"/>
            <a:ext cx="3498290" cy="37194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2599"/>
            <a:ext cx="7315200" cy="6663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957772" y="195943"/>
            <a:ext cx="6052628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D</a:t>
            </a:r>
            <a:r>
              <a:rPr lang="id-ID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.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Membuat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Contoh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Karya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Dua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Dimensi</a:t>
            </a:r>
            <a:endParaRPr lang="en-US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2058556"/>
      </p:ext>
    </p:extLst>
  </p:cSld>
  <p:clrMapOvr>
    <a:masterClrMapping/>
  </p:clrMapOvr>
  <p:transition spd="med" advTm="1118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 animBg="1"/>
      <p:bldP spid="20" grpId="0"/>
      <p:bldP spid="2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" t="20371" r="765" b="23333"/>
          <a:stretch/>
        </p:blipFill>
        <p:spPr>
          <a:xfrm>
            <a:off x="4083201" y="2352712"/>
            <a:ext cx="5060799" cy="211330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26641" y="486314"/>
            <a:ext cx="6324695" cy="800516"/>
            <a:chOff x="1611544" y="3343853"/>
            <a:chExt cx="5883878" cy="617687"/>
          </a:xfrm>
        </p:grpSpPr>
        <p:sp>
          <p:nvSpPr>
            <p:cNvPr id="17" name="Parallelogram 16"/>
            <p:cNvSpPr/>
            <p:nvPr/>
          </p:nvSpPr>
          <p:spPr>
            <a:xfrm>
              <a:off x="1611544" y="3352296"/>
              <a:ext cx="5883878" cy="609244"/>
            </a:xfrm>
            <a:prstGeom prst="parallelogram">
              <a:avLst>
                <a:gd name="adj" fmla="val 45313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テキスト プレースホルダー 17"/>
            <p:cNvSpPr txBox="1">
              <a:spLocks/>
            </p:cNvSpPr>
            <p:nvPr/>
          </p:nvSpPr>
          <p:spPr>
            <a:xfrm>
              <a:off x="2477431" y="3343853"/>
              <a:ext cx="4415612" cy="609600"/>
            </a:xfrm>
            <a:prstGeom prst="rect">
              <a:avLst/>
            </a:prstGeom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Clr>
                  <a:srgbClr val="FFA513"/>
                </a:buClr>
                <a:buNone/>
                <a:defRPr/>
              </a:pPr>
              <a:r>
                <a:rPr lang="id-ID" sz="2800" b="1" dirty="0" smtClean="0">
                  <a:solidFill>
                    <a:schemeClr val="tx1"/>
                  </a:solidFill>
                </a:rPr>
                <a:t>Mengenal Karya Dua dan Tiga Dimensi</a:t>
              </a:r>
              <a:endParaRPr lang="nn-NO" sz="28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直角三角形 28"/>
          <p:cNvSpPr/>
          <p:nvPr/>
        </p:nvSpPr>
        <p:spPr>
          <a:xfrm rot="2700000">
            <a:off x="316014" y="335803"/>
            <a:ext cx="1157922" cy="1157922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0" name="直角三角形 8"/>
          <p:cNvSpPr/>
          <p:nvPr/>
        </p:nvSpPr>
        <p:spPr>
          <a:xfrm rot="2700000">
            <a:off x="538794" y="335814"/>
            <a:ext cx="1157922" cy="1157922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1" name="直角三角形 4"/>
          <p:cNvSpPr/>
          <p:nvPr/>
        </p:nvSpPr>
        <p:spPr>
          <a:xfrm rot="13500000">
            <a:off x="538794" y="335813"/>
            <a:ext cx="1157922" cy="1157922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kumimoji="1" lang="ja-JP" altLang="en-US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16297" y="449427"/>
            <a:ext cx="1002917" cy="1002918"/>
            <a:chOff x="2895601" y="-542991"/>
            <a:chExt cx="960519" cy="960519"/>
          </a:xfrm>
        </p:grpSpPr>
        <p:grpSp>
          <p:nvGrpSpPr>
            <p:cNvPr id="23" name="Group 22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0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3080572" y="-488577"/>
              <a:ext cx="589789" cy="418852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32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255033" y="-119089"/>
              <a:ext cx="258675" cy="418852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32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58180" y="1951457"/>
            <a:ext cx="3930808" cy="457583"/>
            <a:chOff x="298981" y="2086583"/>
            <a:chExt cx="3930808" cy="457583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9" name="Rectangle 28"/>
            <p:cNvSpPr/>
            <p:nvPr/>
          </p:nvSpPr>
          <p:spPr>
            <a:xfrm>
              <a:off x="298981" y="2086966"/>
              <a:ext cx="3434820" cy="45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Triangle 29"/>
            <p:cNvSpPr/>
            <p:nvPr/>
          </p:nvSpPr>
          <p:spPr>
            <a:xfrm flipV="1">
              <a:off x="3733800" y="2086583"/>
              <a:ext cx="495989" cy="45758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89455" y="2059845"/>
            <a:ext cx="3930808" cy="457583"/>
            <a:chOff x="298981" y="2086583"/>
            <a:chExt cx="3930808" cy="457583"/>
          </a:xfrm>
        </p:grpSpPr>
        <p:sp>
          <p:nvSpPr>
            <p:cNvPr id="3" name="Rectangle 2"/>
            <p:cNvSpPr/>
            <p:nvPr/>
          </p:nvSpPr>
          <p:spPr>
            <a:xfrm>
              <a:off x="298981" y="2086966"/>
              <a:ext cx="3434820" cy="4572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ight Triangle 3"/>
            <p:cNvSpPr/>
            <p:nvPr/>
          </p:nvSpPr>
          <p:spPr>
            <a:xfrm flipV="1">
              <a:off x="3733800" y="2086583"/>
              <a:ext cx="495989" cy="457582"/>
            </a:xfrm>
            <a:prstGeom prst="rt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90525" y="2056828"/>
            <a:ext cx="3267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Tujuan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Pembelajaran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2367" y="2495550"/>
            <a:ext cx="41372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600" dirty="0" smtClean="0"/>
              <a:t>Menjalankan pengertian karya dua dimensi.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600" dirty="0" smtClean="0"/>
              <a:t>Mengidentifikasi unsur-unsur seni rupa pada karya dua dimensi.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600" dirty="0" smtClean="0"/>
              <a:t>Mengidentifikasi fungsi media, alat, dan bahan dalam berkarya.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600" dirty="0" smtClean="0"/>
              <a:t>Membuat contoh karya seni dua dimensi.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600" dirty="0" smtClean="0"/>
              <a:t>Menjelaskan pengertian karya tiga dimensi.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600" dirty="0" smtClean="0"/>
              <a:t>Menyebutkan contoh karya tiga dimensi.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856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21055">
        <p14:pan dir="u"/>
      </p:transition>
    </mc:Choice>
    <mc:Fallback xmlns="">
      <p:transition spd="slow" advTm="210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6" grpId="0"/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19891" y="779443"/>
            <a:ext cx="5516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B</a:t>
            </a:r>
            <a:r>
              <a:rPr lang="id-ID" sz="2800" b="1" dirty="0" smtClean="0"/>
              <a:t>enda-benda yang dapat digunakan untuk membuat karya cetak:</a:t>
            </a:r>
            <a:endParaRPr lang="en-US" sz="2800" b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762000" y="3713572"/>
            <a:ext cx="1107781" cy="401367"/>
            <a:chOff x="1776653" y="2593549"/>
            <a:chExt cx="1676400" cy="40136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6653" y="2619723"/>
              <a:ext cx="1676400" cy="375193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2115359" y="2593549"/>
              <a:ext cx="1130046" cy="381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Daun</a:t>
              </a:r>
              <a:endParaRPr lang="en-US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947121" y="3684177"/>
            <a:ext cx="1079016" cy="401367"/>
            <a:chOff x="1776653" y="2593549"/>
            <a:chExt cx="1676400" cy="40136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6653" y="2619723"/>
              <a:ext cx="1676400" cy="375193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115359" y="2593549"/>
              <a:ext cx="1130046" cy="381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Buah</a:t>
              </a:r>
              <a:endParaRPr lang="en-US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703738" y="3686345"/>
            <a:ext cx="1831894" cy="408998"/>
            <a:chOff x="1776653" y="2585918"/>
            <a:chExt cx="1831894" cy="40899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6653" y="2619723"/>
              <a:ext cx="1676400" cy="375193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2039176" y="2585918"/>
              <a:ext cx="1569371" cy="3970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Jari tangan</a:t>
              </a:r>
              <a:endParaRPr lang="en-US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798155" y="3693976"/>
            <a:ext cx="1676400" cy="401367"/>
            <a:chOff x="1776653" y="2593549"/>
            <a:chExt cx="1676400" cy="40136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6653" y="2619723"/>
              <a:ext cx="1676400" cy="375193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2115359" y="2593549"/>
              <a:ext cx="1337694" cy="3970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Uang koin</a:t>
              </a:r>
              <a:endParaRPr lang="en-US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1026" name="Picture 2" descr="maple leaves,maple,leaves,fall foliage,golden autumn,autumn,colorful,flora,yellow,brown,red,fallen down,forest,free vector graphics,free pictures, free photos, free images, royalty free, free illustrations, public domai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24" y="1864114"/>
            <a:ext cx="2059732" cy="171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range clipart. Free download transparent .PNG | Creazill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461" y="2078599"/>
            <a:ext cx="1358689" cy="135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photo Hello Right Hand Hands Up Cutout Hand Cartoon - Max Pixel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5" t="4021" r="24965" b="20507"/>
          <a:stretch/>
        </p:blipFill>
        <p:spPr bwMode="auto">
          <a:xfrm>
            <a:off x="4727971" y="1809750"/>
            <a:ext cx="16764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66" y="2415021"/>
            <a:ext cx="2094820" cy="101887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2599"/>
            <a:ext cx="7315200" cy="66634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957772" y="195943"/>
            <a:ext cx="6052628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D</a:t>
            </a:r>
            <a:r>
              <a:rPr lang="id-ID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.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Membuat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Contoh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Karya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Dua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Dimensi</a:t>
            </a:r>
            <a:endParaRPr lang="en-US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7870836"/>
      </p:ext>
    </p:extLst>
  </p:cSld>
  <p:clrMapOvr>
    <a:masterClrMapping/>
  </p:clrMapOvr>
  <p:transition spd="med" advTm="12625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0" grpId="0"/>
      <p:bldP spid="3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27275" y="951798"/>
            <a:ext cx="84119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L</a:t>
            </a:r>
            <a:r>
              <a:rPr lang="id-ID" sz="2600" b="1" dirty="0" smtClean="0"/>
              <a:t>angkah-langkah membuat karya cetak dengan buah jeruk:</a:t>
            </a:r>
            <a:endParaRPr lang="en-US" sz="26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427275" y="1617096"/>
            <a:ext cx="4144726" cy="286232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id-ID" dirty="0" smtClean="0"/>
              <a:t>Siapkan kertas gambar, buah jeruk, dan cat air.</a:t>
            </a:r>
          </a:p>
          <a:p>
            <a:pPr marL="342900" indent="-342900">
              <a:buAutoNum type="arabicPeriod"/>
            </a:pPr>
            <a:r>
              <a:rPr lang="id-ID" dirty="0" smtClean="0"/>
              <a:t>Potonglah buah jeruk menjadi dua bagian. Mintalah pendampingan orang tua atau gurumu saat memotong.</a:t>
            </a:r>
          </a:p>
          <a:p>
            <a:pPr marL="342900" indent="-342900">
              <a:buAutoNum type="arabicPeriod"/>
            </a:pPr>
            <a:r>
              <a:rPr lang="id-ID" dirty="0" smtClean="0"/>
              <a:t>Celupkan potongan buah jeruk ke dalam cat air.</a:t>
            </a:r>
          </a:p>
          <a:p>
            <a:pPr marL="342900" indent="-342900">
              <a:buAutoNum type="arabicPeriod"/>
            </a:pPr>
            <a:r>
              <a:rPr lang="id-ID" dirty="0" smtClean="0"/>
              <a:t>Tempelkan cetakan potongan buah jeruk pada kertas gambar.</a:t>
            </a:r>
          </a:p>
          <a:p>
            <a:pPr marL="342900" indent="-342900">
              <a:buAutoNum type="arabicPeriod"/>
            </a:pPr>
            <a:r>
              <a:rPr lang="id-ID" dirty="0" smtClean="0"/>
              <a:t>Karya cetak buatanmu sudah selesai.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984" y="1885950"/>
            <a:ext cx="4427816" cy="23900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2599"/>
            <a:ext cx="7315200" cy="66634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57772" y="195943"/>
            <a:ext cx="6052628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D</a:t>
            </a:r>
            <a:r>
              <a:rPr lang="id-ID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.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Membuat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Contoh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Karya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Dua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Dimensi</a:t>
            </a:r>
            <a:endParaRPr lang="en-US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4611983"/>
      </p:ext>
    </p:extLst>
  </p:cSld>
  <p:clrMapOvr>
    <a:masterClrMapping/>
  </p:clrMapOvr>
  <p:transition spd="med" advTm="13739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9" grpId="0" build="p" animBg="1"/>
      <p:bldP spid="12" grpId="0"/>
      <p:bldP spid="1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27274" y="667241"/>
            <a:ext cx="6184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L</a:t>
            </a:r>
            <a:r>
              <a:rPr lang="id-ID" sz="2800" b="1" dirty="0" smtClean="0"/>
              <a:t>angkah-langkah membuat karya cetak: </a:t>
            </a:r>
            <a:endParaRPr lang="en-US" sz="28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6" y="90231"/>
            <a:ext cx="6916144" cy="58771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7274" y="100932"/>
            <a:ext cx="6108358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id-ID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4. Membuat Contoh Karya Dua Dimensi</a:t>
            </a:r>
            <a:endParaRPr lang="en-US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1923" y="3257341"/>
            <a:ext cx="2399465" cy="102477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  <a:buSzPct val="100000"/>
            </a:pPr>
            <a:r>
              <a:rPr lang="id-ID" dirty="0">
                <a:solidFill>
                  <a:schemeClr val="tx1"/>
                </a:solidFill>
                <a:cs typeface="Arial" pitchFamily="34" charset="0"/>
              </a:rPr>
              <a:t>Buatlah pola gambar dengan krayon di atas kertas gambar.</a:t>
            </a: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674212" y="3274429"/>
            <a:ext cx="3305314" cy="990600"/>
          </a:xfrm>
          <a:prstGeom prst="roundRect">
            <a:avLst>
              <a:gd name="adj" fmla="val 13725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  <a:buSzPct val="100000"/>
            </a:pPr>
            <a:r>
              <a:rPr lang="id-ID" dirty="0">
                <a:solidFill>
                  <a:schemeClr val="tx1"/>
                </a:solidFill>
                <a:cs typeface="Arial" pitchFamily="34" charset="0"/>
              </a:rPr>
              <a:t>Potonglah pola G</a:t>
            </a:r>
            <a:r>
              <a:rPr lang="id-ID" dirty="0" smtClean="0">
                <a:solidFill>
                  <a:schemeClr val="tx1"/>
                </a:solidFill>
                <a:cs typeface="Arial" pitchFamily="34" charset="0"/>
              </a:rPr>
              <a:t>ambar dengan gunting</a:t>
            </a:r>
            <a:r>
              <a:rPr lang="id-ID" dirty="0">
                <a:solidFill>
                  <a:schemeClr val="tx1"/>
                </a:solidFill>
                <a:cs typeface="Arial" pitchFamily="34" charset="0"/>
              </a:rPr>
              <a:t>. </a:t>
            </a:r>
            <a:r>
              <a:rPr lang="id-ID" dirty="0" smtClean="0">
                <a:solidFill>
                  <a:schemeClr val="tx1"/>
                </a:solidFill>
                <a:cs typeface="Arial" pitchFamily="34" charset="0"/>
              </a:rPr>
              <a:t>Berhati-hatilah saat menggunakan gunting</a:t>
            </a:r>
            <a:r>
              <a:rPr lang="id-ID" dirty="0">
                <a:solidFill>
                  <a:schemeClr val="tx1"/>
                </a:solidFill>
                <a:cs typeface="Arial" pitchFamily="34" charset="0"/>
              </a:rPr>
              <a:t>.</a:t>
            </a: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224123" y="3257550"/>
            <a:ext cx="2807876" cy="1295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  <a:buSzPct val="100000"/>
            </a:pPr>
            <a:r>
              <a:rPr lang="id-ID" dirty="0">
                <a:solidFill>
                  <a:schemeClr val="tx1"/>
                </a:solidFill>
                <a:cs typeface="Arial" pitchFamily="34" charset="0"/>
              </a:rPr>
              <a:t>Tempelkan potongan pola </a:t>
            </a:r>
          </a:p>
          <a:p>
            <a:pPr algn="ctr">
              <a:lnSpc>
                <a:spcPct val="110000"/>
              </a:lnSpc>
              <a:buSzPct val="100000"/>
            </a:pPr>
            <a:r>
              <a:rPr lang="id-ID" dirty="0">
                <a:solidFill>
                  <a:schemeClr val="tx1"/>
                </a:solidFill>
                <a:cs typeface="Arial" pitchFamily="34" charset="0"/>
              </a:rPr>
              <a:t>di atas kertas gambar. Tekanlah pola agar tercetak di atas </a:t>
            </a:r>
            <a:r>
              <a:rPr lang="id-ID" dirty="0" smtClean="0">
                <a:solidFill>
                  <a:schemeClr val="tx1"/>
                </a:solidFill>
                <a:cs typeface="Arial" pitchFamily="34" charset="0"/>
              </a:rPr>
              <a:t>kertas.</a:t>
            </a: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50" y="1486160"/>
            <a:ext cx="2121938" cy="17124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752" y="1254953"/>
            <a:ext cx="2009932" cy="1943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215" y="1341019"/>
            <a:ext cx="1988544" cy="17714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0365097"/>
      </p:ext>
    </p:extLst>
  </p:cSld>
  <p:clrMapOvr>
    <a:masterClrMapping/>
  </p:clrMapOvr>
  <p:transition spd="med" advTm="13309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21" grpId="0" animBg="1"/>
      <p:bldP spid="22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27274" y="667241"/>
            <a:ext cx="6184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L</a:t>
            </a:r>
            <a:r>
              <a:rPr lang="id-ID" sz="2800" b="1" dirty="0" smtClean="0"/>
              <a:t>angkah-langkah membuat karya cetak: </a:t>
            </a:r>
            <a:endParaRPr lang="en-US" sz="28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6" y="90231"/>
            <a:ext cx="6916144" cy="58771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7274" y="100932"/>
            <a:ext cx="6108358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id-ID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4. Membuat Contoh Karya Dua Dimensi</a:t>
            </a:r>
            <a:endParaRPr lang="en-US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113337" y="3340877"/>
            <a:ext cx="2399465" cy="102477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  <a:buSzPct val="100000"/>
            </a:pPr>
            <a:r>
              <a:rPr lang="id-ID" dirty="0" smtClean="0">
                <a:solidFill>
                  <a:schemeClr val="tx1"/>
                </a:solidFill>
                <a:cs typeface="Arial" pitchFamily="34" charset="0"/>
              </a:rPr>
              <a:t>Lepaskan pola secara perlahan-lahan dari kertas gambar.</a:t>
            </a: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94075" y="3480811"/>
            <a:ext cx="2483111" cy="744910"/>
          </a:xfrm>
          <a:prstGeom prst="roundRect">
            <a:avLst>
              <a:gd name="adj" fmla="val 13725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  <a:buSzPct val="100000"/>
            </a:pPr>
            <a:r>
              <a:rPr lang="id-ID" dirty="0" smtClean="0">
                <a:solidFill>
                  <a:schemeClr val="tx1"/>
                </a:solidFill>
                <a:cs typeface="Arial" pitchFamily="34" charset="0"/>
              </a:rPr>
              <a:t>Karya cetak buatanmu telah selesai.</a:t>
            </a: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66" y="1297612"/>
            <a:ext cx="2829728" cy="2076048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37" y="1265623"/>
            <a:ext cx="2513221" cy="19919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3308609"/>
      </p:ext>
    </p:extLst>
  </p:cSld>
  <p:clrMapOvr>
    <a:masterClrMapping/>
  </p:clrMapOvr>
  <p:transition spd="med" advTm="10313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81000" y="888839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00" b="1" dirty="0"/>
              <a:t>b</a:t>
            </a:r>
            <a:r>
              <a:rPr lang="id-ID" sz="2800" b="1" dirty="0" smtClean="0"/>
              <a:t>. Menggambar pola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538296"/>
            <a:ext cx="1992753" cy="1405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74209"/>
            <a:ext cx="1954434" cy="13691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574209"/>
            <a:ext cx="1943319" cy="13691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538295"/>
            <a:ext cx="1992753" cy="140505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57200" y="4003518"/>
            <a:ext cx="2022181" cy="397032"/>
            <a:chOff x="1902994" y="2593549"/>
            <a:chExt cx="1676400" cy="39703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2994" y="2602433"/>
              <a:ext cx="1676400" cy="375193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115358" y="2593549"/>
              <a:ext cx="1407872" cy="3970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Pola jalan raya</a:t>
              </a:r>
              <a:endParaRPr lang="en-US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569380" y="4016473"/>
            <a:ext cx="2022181" cy="384077"/>
            <a:chOff x="1902994" y="2593549"/>
            <a:chExt cx="1676400" cy="38407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2994" y="2602433"/>
              <a:ext cx="1676400" cy="375193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2115358" y="2593549"/>
              <a:ext cx="1407872" cy="381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Pola matahari</a:t>
              </a:r>
              <a:endParaRPr lang="en-US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768472" y="4016473"/>
            <a:ext cx="1590198" cy="384077"/>
            <a:chOff x="1902994" y="2593549"/>
            <a:chExt cx="1676400" cy="38407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2994" y="2602433"/>
              <a:ext cx="1676400" cy="375193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2115358" y="2593549"/>
              <a:ext cx="1407872" cy="381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Pola pohon</a:t>
              </a:r>
              <a:endParaRPr lang="en-US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023647" y="4016473"/>
            <a:ext cx="1462488" cy="384077"/>
            <a:chOff x="1902994" y="2593549"/>
            <a:chExt cx="1676400" cy="384077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2994" y="2602433"/>
              <a:ext cx="1676400" cy="375193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2115358" y="2593549"/>
              <a:ext cx="1407872" cy="381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Pola awan</a:t>
              </a:r>
              <a:endParaRPr lang="en-US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2599"/>
            <a:ext cx="7315200" cy="666344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957772" y="195943"/>
            <a:ext cx="6052628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D</a:t>
            </a:r>
            <a:r>
              <a:rPr lang="id-ID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.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Membuat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Contoh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Karya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Dua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Dimensi</a:t>
            </a:r>
            <a:endParaRPr lang="en-US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38200" y="1428750"/>
            <a:ext cx="5410200" cy="95410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Pola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adalah</a:t>
            </a:r>
            <a:r>
              <a:rPr lang="en-US" sz="2800" b="1" dirty="0" smtClean="0"/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bentuk</a:t>
            </a:r>
            <a:r>
              <a:rPr lang="en-US" sz="2800" b="1" dirty="0" smtClean="0"/>
              <a:t>.</a:t>
            </a:r>
          </a:p>
          <a:p>
            <a:r>
              <a:rPr lang="en-US" sz="2800" b="1" dirty="0" err="1" smtClean="0"/>
              <a:t>Perhatikan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contoh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pola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berikut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7696285"/>
      </p:ext>
    </p:extLst>
  </p:cSld>
  <p:clrMapOvr>
    <a:masterClrMapping/>
  </p:clrMapOvr>
  <p:transition spd="med" advTm="13903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28" grpId="1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09600" y="932753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</a:t>
            </a:r>
            <a:r>
              <a:rPr lang="id-ID" sz="2800" b="1" dirty="0" smtClean="0"/>
              <a:t>. Menggambar </a:t>
            </a:r>
            <a:r>
              <a:rPr lang="en-US" sz="2800" b="1" dirty="0" err="1" smtClean="0"/>
              <a:t>potret</a:t>
            </a:r>
            <a:endParaRPr lang="en-US" sz="2800" b="1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2599"/>
            <a:ext cx="7315200" cy="666344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957772" y="195943"/>
            <a:ext cx="6052628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D</a:t>
            </a:r>
            <a:r>
              <a:rPr lang="id-ID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.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Membuat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Contoh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Karya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Dua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Dimensi</a:t>
            </a:r>
            <a:endParaRPr lang="en-US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90600" y="1609783"/>
            <a:ext cx="3276600" cy="95410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Gambar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foto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wajah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disebut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juga</a:t>
            </a:r>
            <a:r>
              <a:rPr lang="en-US" sz="2800" b="1" dirty="0" smtClean="0"/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potret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964503"/>
            <a:ext cx="3215540" cy="361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0374766"/>
      </p:ext>
    </p:extLst>
  </p:cSld>
  <p:clrMapOvr>
    <a:masterClrMapping/>
  </p:clrMapOvr>
  <p:transition spd="med" advTm="13903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28" grpId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427274" y="100932"/>
            <a:ext cx="6108358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id-ID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4. Membuat Contoh Karya Dua Dimensi</a:t>
            </a:r>
            <a:endParaRPr lang="en-US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2900" y="997307"/>
            <a:ext cx="5410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1. Pengertian Karya Tiga Dimensi</a:t>
            </a:r>
            <a:endParaRPr lang="en-US" sz="25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21412" y="1520718"/>
            <a:ext cx="3619499" cy="138499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id-ID" sz="2800" b="1" dirty="0" smtClean="0">
                <a:solidFill>
                  <a:schemeClr val="accent6">
                    <a:lumMod val="75000"/>
                  </a:schemeClr>
                </a:solidFill>
              </a:rPr>
              <a:t>Karya tiga dimensi </a:t>
            </a:r>
            <a:r>
              <a:rPr lang="id-ID" sz="2800" b="1" dirty="0" smtClean="0"/>
              <a:t>adalah karya seni yang memiliki </a:t>
            </a:r>
            <a:r>
              <a:rPr lang="id-ID" sz="2800" b="1" dirty="0" smtClean="0">
                <a:solidFill>
                  <a:schemeClr val="accent2"/>
                </a:solidFill>
              </a:rPr>
              <a:t>tiga sisi.</a:t>
            </a:r>
            <a:endParaRPr lang="en-US" sz="2800" b="1" dirty="0" smtClean="0">
              <a:solidFill>
                <a:schemeClr val="accent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1411" y="3028306"/>
            <a:ext cx="3619499" cy="138499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id-ID" sz="2800" b="1" dirty="0" smtClean="0">
                <a:solidFill>
                  <a:schemeClr val="accent6">
                    <a:lumMod val="75000"/>
                  </a:schemeClr>
                </a:solidFill>
              </a:rPr>
              <a:t>Karya tiga dimensi </a:t>
            </a:r>
            <a:r>
              <a:rPr lang="id-ID" sz="2800" b="1" dirty="0" smtClean="0"/>
              <a:t>dapat diamati dari </a:t>
            </a:r>
            <a:r>
              <a:rPr lang="id-ID" sz="2800" b="1" dirty="0" smtClean="0">
                <a:solidFill>
                  <a:schemeClr val="accent2"/>
                </a:solidFill>
              </a:rPr>
              <a:t>segala arah.</a:t>
            </a:r>
            <a:endParaRPr lang="en-US" sz="2800" b="1" dirty="0" smtClean="0">
              <a:solidFill>
                <a:schemeClr val="accent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716" y="1482979"/>
            <a:ext cx="4327832" cy="29332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5" y="190707"/>
            <a:ext cx="5867400" cy="66634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38200" y="252587"/>
            <a:ext cx="5562600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E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.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Mengenal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id-ID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Karya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Tiga</a:t>
            </a:r>
            <a:r>
              <a:rPr lang="id-ID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Dimensi</a:t>
            </a:r>
            <a:endParaRPr lang="en-US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8262468"/>
      </p:ext>
    </p:extLst>
  </p:cSld>
  <p:clrMapOvr>
    <a:masterClrMapping/>
  </p:clrMapOvr>
  <p:transition spd="med" advTm="726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6" grpId="0" animBg="1"/>
      <p:bldP spid="23" grpId="0"/>
      <p:bldP spid="23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427274" y="100932"/>
            <a:ext cx="6108358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id-ID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4. Membuat Contoh Karya Dua Dimensi</a:t>
            </a:r>
            <a:endParaRPr lang="en-US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2900" y="951696"/>
            <a:ext cx="5410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2. Contoh Karya Tiga Dimensi</a:t>
            </a:r>
            <a:endParaRPr lang="en-US" sz="2500" b="1" dirty="0"/>
          </a:p>
        </p:txBody>
      </p:sp>
      <p:grpSp>
        <p:nvGrpSpPr>
          <p:cNvPr id="20" name="Group 19"/>
          <p:cNvGrpSpPr/>
          <p:nvPr/>
        </p:nvGrpSpPr>
        <p:grpSpPr>
          <a:xfrm>
            <a:off x="76200" y="3697630"/>
            <a:ext cx="2312348" cy="701731"/>
            <a:chOff x="1902994" y="2581617"/>
            <a:chExt cx="1676400" cy="70173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2994" y="2602433"/>
              <a:ext cx="1676400" cy="680915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092892" y="2581617"/>
              <a:ext cx="1407872" cy="701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buSzPct val="100000"/>
              </a:pPr>
              <a:r>
                <a:rPr lang="id-ID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Kerajinan kertas lipat</a:t>
              </a:r>
              <a:endParaRPr lang="en-US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590800" y="3859843"/>
            <a:ext cx="2312348" cy="398120"/>
            <a:chOff x="1902994" y="2581617"/>
            <a:chExt cx="1676400" cy="701731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2994" y="2602433"/>
              <a:ext cx="1676400" cy="680915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2092892" y="2581617"/>
              <a:ext cx="1407872" cy="381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buSzPct val="100000"/>
              </a:pPr>
              <a:r>
                <a:rPr lang="id-ID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Topi ulang tahun</a:t>
              </a:r>
              <a:endParaRPr lang="en-US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002029" y="3868533"/>
            <a:ext cx="2312348" cy="381771"/>
            <a:chOff x="1902994" y="2581617"/>
            <a:chExt cx="1676400" cy="381771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2994" y="2602433"/>
              <a:ext cx="1676400" cy="360955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2092892" y="2581617"/>
              <a:ext cx="1407872" cy="381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buSzPct val="100000"/>
              </a:pPr>
              <a:r>
                <a:rPr lang="id-ID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Patung jerapah</a:t>
              </a:r>
              <a:endParaRPr lang="en-US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470054" y="3859843"/>
            <a:ext cx="1572935" cy="381771"/>
            <a:chOff x="1902994" y="2581617"/>
            <a:chExt cx="1676400" cy="38177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2994" y="2602433"/>
              <a:ext cx="1676400" cy="360955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2092892" y="2581617"/>
              <a:ext cx="1407872" cy="381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buSzPct val="100000"/>
              </a:pPr>
              <a:r>
                <a:rPr lang="id-ID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Vas bunga</a:t>
              </a:r>
              <a:endParaRPr lang="en-US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63" y="1644854"/>
            <a:ext cx="1752600" cy="18135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586251"/>
            <a:ext cx="1437165" cy="19507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54" y="1298007"/>
            <a:ext cx="1271617" cy="22669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540" y="2016104"/>
            <a:ext cx="1721449" cy="165285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5" y="190707"/>
            <a:ext cx="5867400" cy="666344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838200" y="252587"/>
            <a:ext cx="5562600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E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.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Mengenal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id-ID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Karya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Tiga</a:t>
            </a:r>
            <a:r>
              <a:rPr lang="id-ID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Dimensi</a:t>
            </a:r>
            <a:endParaRPr lang="en-US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4840354"/>
      </p:ext>
    </p:extLst>
  </p:cSld>
  <p:clrMapOvr>
    <a:masterClrMapping/>
  </p:clrMapOvr>
  <p:transition spd="med" advTm="12824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8" grpId="0"/>
      <p:bldP spid="38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427274" y="100932"/>
            <a:ext cx="6108358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id-ID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4. Membuat Contoh Karya Dua Dimensi</a:t>
            </a:r>
            <a:endParaRPr lang="en-US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335340" y="1352550"/>
            <a:ext cx="3469383" cy="2904337"/>
            <a:chOff x="342900" y="1428750"/>
            <a:chExt cx="3659080" cy="1445282"/>
          </a:xfrm>
        </p:grpSpPr>
        <p:sp>
          <p:nvSpPr>
            <p:cNvPr id="35" name="Rectangle 34"/>
            <p:cNvSpPr/>
            <p:nvPr/>
          </p:nvSpPr>
          <p:spPr>
            <a:xfrm>
              <a:off x="342900" y="1428750"/>
              <a:ext cx="3619500" cy="1426318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82481" y="1449658"/>
              <a:ext cx="3619499" cy="1424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3600" b="1" dirty="0" smtClean="0"/>
                <a:t>Karya tiga dimensi dapat dibuat dari </a:t>
              </a:r>
              <a:r>
                <a:rPr lang="id-ID" sz="3600" b="1" dirty="0" smtClean="0">
                  <a:solidFill>
                    <a:schemeClr val="accent6">
                      <a:lumMod val="75000"/>
                    </a:schemeClr>
                  </a:solidFill>
                </a:rPr>
                <a:t>bahan keras dan bahan lunak.</a:t>
              </a:r>
              <a:endParaRPr lang="en-US" sz="3600" b="1" dirty="0" smtClean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5" y="190707"/>
            <a:ext cx="5867400" cy="66634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38200" y="252587"/>
            <a:ext cx="5562600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E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.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Mengenal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id-ID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Karya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Tiga</a:t>
            </a:r>
            <a:r>
              <a:rPr lang="id-ID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Dimensi</a:t>
            </a:r>
            <a:endParaRPr lang="en-US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86"/>
          <a:stretch/>
        </p:blipFill>
        <p:spPr>
          <a:xfrm>
            <a:off x="6019800" y="1854117"/>
            <a:ext cx="2984909" cy="2927433"/>
          </a:xfrm>
          <a:prstGeom prst="rect">
            <a:avLst/>
          </a:prstGeom>
        </p:spPr>
      </p:pic>
      <p:sp>
        <p:nvSpPr>
          <p:cNvPr id="27" name="Oval Callout 26"/>
          <p:cNvSpPr/>
          <p:nvPr/>
        </p:nvSpPr>
        <p:spPr>
          <a:xfrm>
            <a:off x="3400382" y="1200150"/>
            <a:ext cx="3135250" cy="2286000"/>
          </a:xfrm>
          <a:prstGeom prst="wedgeEllipseCallout">
            <a:avLst>
              <a:gd name="adj1" fmla="val 69454"/>
              <a:gd name="adj2" fmla="val -1822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420357" y="1511018"/>
            <a:ext cx="304238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>
                <a:solidFill>
                  <a:srgbClr val="FF0000"/>
                </a:solidFill>
              </a:rPr>
              <a:t>Kayu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</a:rPr>
              <a:t>dan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</a:rPr>
              <a:t>batu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err="1" smtClean="0"/>
              <a:t>merupakan</a:t>
            </a:r>
            <a:r>
              <a:rPr lang="en-US" sz="2200" b="1" dirty="0" smtClean="0"/>
              <a:t> </a:t>
            </a:r>
            <a:r>
              <a:rPr lang="en-US" sz="2200" b="1" dirty="0" err="1" smtClean="0">
                <a:solidFill>
                  <a:srgbClr val="00B050"/>
                </a:solidFill>
              </a:rPr>
              <a:t>bahan</a:t>
            </a:r>
            <a:r>
              <a:rPr lang="en-US" sz="2200" b="1" dirty="0" smtClean="0">
                <a:solidFill>
                  <a:srgbClr val="00B050"/>
                </a:solidFill>
              </a:rPr>
              <a:t> </a:t>
            </a:r>
            <a:r>
              <a:rPr lang="en-US" sz="2200" b="1" dirty="0" err="1" smtClean="0">
                <a:solidFill>
                  <a:srgbClr val="00B050"/>
                </a:solidFill>
              </a:rPr>
              <a:t>keras</a:t>
            </a:r>
            <a:r>
              <a:rPr lang="en-US" sz="2200" b="1" dirty="0" smtClean="0"/>
              <a:t>, </a:t>
            </a:r>
            <a:r>
              <a:rPr lang="en-US" sz="2200" b="1" dirty="0" err="1" smtClean="0"/>
              <a:t>sedangkan</a:t>
            </a:r>
            <a:r>
              <a:rPr lang="en-US" sz="2200" b="1" dirty="0" smtClean="0"/>
              <a:t> </a:t>
            </a:r>
            <a:r>
              <a:rPr lang="en-US" sz="2200" b="1" dirty="0" err="1" smtClean="0">
                <a:solidFill>
                  <a:srgbClr val="0070C0"/>
                </a:solidFill>
              </a:rPr>
              <a:t>tanah</a:t>
            </a:r>
            <a:r>
              <a:rPr lang="en-US" sz="2200" b="1" dirty="0" smtClean="0">
                <a:solidFill>
                  <a:srgbClr val="0070C0"/>
                </a:solidFill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</a:rPr>
              <a:t>liat</a:t>
            </a:r>
            <a:r>
              <a:rPr lang="en-US" sz="2200" b="1" dirty="0" smtClean="0">
                <a:solidFill>
                  <a:srgbClr val="0070C0"/>
                </a:solidFill>
              </a:rPr>
              <a:t> </a:t>
            </a:r>
            <a:r>
              <a:rPr lang="en-US" sz="2200" b="1" dirty="0" err="1" smtClean="0"/>
              <a:t>dan</a:t>
            </a:r>
            <a:r>
              <a:rPr lang="en-US" sz="2200" b="1" dirty="0" smtClean="0"/>
              <a:t> </a:t>
            </a:r>
            <a:r>
              <a:rPr lang="en-US" sz="2200" b="1" dirty="0" err="1" smtClean="0">
                <a:solidFill>
                  <a:srgbClr val="0070C0"/>
                </a:solidFill>
              </a:rPr>
              <a:t>plastisin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adalah</a:t>
            </a:r>
            <a:r>
              <a:rPr lang="en-US" sz="2200" b="1" dirty="0" smtClean="0"/>
              <a:t> </a:t>
            </a:r>
            <a:r>
              <a:rPr lang="en-US" sz="2200" b="1" dirty="0" err="1" smtClean="0">
                <a:solidFill>
                  <a:srgbClr val="7030A0"/>
                </a:solidFill>
              </a:rPr>
              <a:t>bahan</a:t>
            </a:r>
            <a:r>
              <a:rPr lang="en-US" sz="2200" b="1" dirty="0" smtClean="0">
                <a:solidFill>
                  <a:srgbClr val="7030A0"/>
                </a:solidFill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</a:rPr>
              <a:t>lunak</a:t>
            </a:r>
            <a:r>
              <a:rPr lang="en-US" sz="2200" b="1" dirty="0" smtClean="0"/>
              <a:t>.</a:t>
            </a:r>
            <a:endParaRPr lang="en-US" sz="2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3404366"/>
      </p:ext>
    </p:extLst>
  </p:cSld>
  <p:clrMapOvr>
    <a:masterClrMapping/>
  </p:clrMapOvr>
  <p:transition spd="med" advTm="885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7" grpId="0" animBg="1"/>
      <p:bldP spid="27" grpId="1" animBg="1"/>
      <p:bldP spid="28" grpId="0"/>
      <p:bldP spid="2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80970"/>
            <a:ext cx="5234270" cy="32288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5" y="190707"/>
            <a:ext cx="5867400" cy="6663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0834" y="1673916"/>
            <a:ext cx="4038600" cy="430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d-ID" sz="2200" b="1" dirty="0" smtClean="0"/>
              <a:t>1. Pengertian Karya Dua Dimensi</a:t>
            </a:r>
            <a:endParaRPr lang="en-US" sz="2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82755" y="2111221"/>
            <a:ext cx="34130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d-ID" sz="2200" b="1" dirty="0" smtClean="0">
                <a:solidFill>
                  <a:srgbClr val="FF0000"/>
                </a:solidFill>
              </a:rPr>
              <a:t>Karya dua dimensi </a:t>
            </a:r>
            <a:r>
              <a:rPr lang="id-ID" sz="2200" b="1" dirty="0" smtClean="0"/>
              <a:t>adalah karya seni yang </a:t>
            </a:r>
            <a:r>
              <a:rPr lang="id-ID" sz="2200" b="1" dirty="0" smtClean="0">
                <a:solidFill>
                  <a:srgbClr val="00B050"/>
                </a:solidFill>
              </a:rPr>
              <a:t>memiliki dua sisi</a:t>
            </a:r>
            <a:r>
              <a:rPr lang="id-ID" sz="2200" b="1" dirty="0" smtClean="0"/>
              <a:t>.</a:t>
            </a:r>
            <a:endParaRPr lang="en-US" sz="22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d-ID" sz="2200" b="1" dirty="0"/>
              <a:t>Karya seni dua dimensi hanya dapat diamati dari depan</a:t>
            </a:r>
            <a:r>
              <a:rPr lang="id-ID" sz="2200" b="1" dirty="0" smtClean="0"/>
              <a:t>.</a:t>
            </a:r>
            <a:endParaRPr lang="en-US" sz="2200" b="1" dirty="0"/>
          </a:p>
        </p:txBody>
      </p:sp>
      <p:sp>
        <p:nvSpPr>
          <p:cNvPr id="5" name="Rectangle 4"/>
          <p:cNvSpPr/>
          <p:nvPr/>
        </p:nvSpPr>
        <p:spPr>
          <a:xfrm>
            <a:off x="838200" y="252587"/>
            <a:ext cx="5562600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A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.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Mengenal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id-ID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Karya Dua Dimensi</a:t>
            </a:r>
            <a:endParaRPr lang="en-US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457" y="1581150"/>
            <a:ext cx="3974049" cy="2386688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2311">
            <a:off x="94811" y="1215934"/>
            <a:ext cx="1272749" cy="3693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p:transition spd="med" advTm="1443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build="p"/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02" y="79038"/>
            <a:ext cx="6003198" cy="5877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8650" y="100441"/>
            <a:ext cx="6057900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id-ID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Contoh-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C</a:t>
            </a:r>
            <a:r>
              <a:rPr lang="id-ID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ontoh </a:t>
            </a:r>
            <a:r>
              <a: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K</a:t>
            </a:r>
            <a:r>
              <a:rPr lang="id-ID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arya </a:t>
            </a:r>
            <a:r>
              <a: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D</a:t>
            </a:r>
            <a:r>
              <a:rPr lang="id-ID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ua </a:t>
            </a:r>
            <a:r>
              <a: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D</a:t>
            </a:r>
            <a:r>
              <a:rPr lang="id-ID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imensi</a:t>
            </a:r>
            <a:endParaRPr lang="en-US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222" y="895350"/>
            <a:ext cx="2155702" cy="1469012"/>
          </a:xfrm>
          <a:prstGeom prst="rect">
            <a:avLst/>
          </a:prstGeom>
          <a:ln w="19050">
            <a:solidFill>
              <a:schemeClr val="tx1"/>
            </a:solidFill>
            <a:prstDash val="solid"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2043">
            <a:off x="432857" y="731173"/>
            <a:ext cx="597884" cy="387934"/>
          </a:xfrm>
          <a:prstGeom prst="rect">
            <a:avLst/>
          </a:prstGeom>
          <a:noFill/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2043">
            <a:off x="3210859" y="726259"/>
            <a:ext cx="597884" cy="387934"/>
          </a:xfrm>
          <a:prstGeom prst="rect">
            <a:avLst/>
          </a:prstGeom>
          <a:noFill/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2043">
            <a:off x="6042373" y="724065"/>
            <a:ext cx="597884" cy="387934"/>
          </a:xfrm>
          <a:prstGeom prst="rect">
            <a:avLst/>
          </a:prstGeom>
          <a:noFill/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2043">
            <a:off x="1338744" y="2629066"/>
            <a:ext cx="597884" cy="387934"/>
          </a:xfrm>
          <a:prstGeom prst="rect">
            <a:avLst/>
          </a:prstGeom>
          <a:noFill/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2043">
            <a:off x="4969225" y="2629065"/>
            <a:ext cx="597884" cy="387934"/>
          </a:xfrm>
          <a:prstGeom prst="rect">
            <a:avLst/>
          </a:prstGeom>
          <a:noFill/>
        </p:spPr>
      </p:pic>
      <p:sp>
        <p:nvSpPr>
          <p:cNvPr id="37" name="Rounded Rectangle 36"/>
          <p:cNvSpPr/>
          <p:nvPr/>
        </p:nvSpPr>
        <p:spPr>
          <a:xfrm>
            <a:off x="1138654" y="2495550"/>
            <a:ext cx="998064" cy="228600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 smtClean="0">
                <a:solidFill>
                  <a:schemeClr val="tx1"/>
                </a:solidFill>
              </a:rPr>
              <a:t>Foto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4021041" y="2469281"/>
            <a:ext cx="998064" cy="228600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 smtClean="0">
                <a:solidFill>
                  <a:schemeClr val="tx1"/>
                </a:solidFill>
              </a:rPr>
              <a:t>Sketsa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857833" y="2451302"/>
            <a:ext cx="1160048" cy="252541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 smtClean="0">
                <a:solidFill>
                  <a:schemeClr val="tx1"/>
                </a:solidFill>
              </a:rPr>
              <a:t>Kain Batik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2514600" y="4400550"/>
            <a:ext cx="998064" cy="228600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 smtClean="0">
                <a:solidFill>
                  <a:schemeClr val="tx1"/>
                </a:solidFill>
              </a:rPr>
              <a:t>Kolase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5521134" y="4400550"/>
            <a:ext cx="1081207" cy="228600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 smtClean="0">
                <a:solidFill>
                  <a:schemeClr val="tx1"/>
                </a:solidFill>
              </a:rPr>
              <a:t>Montase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673" y="2829069"/>
            <a:ext cx="2202127" cy="14161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1946153" y="2859051"/>
            <a:ext cx="2092447" cy="1465299"/>
            <a:chOff x="842643" y="1752048"/>
            <a:chExt cx="6725945" cy="4710045"/>
          </a:xfrm>
        </p:grpSpPr>
        <p:sp>
          <p:nvSpPr>
            <p:cNvPr id="21" name="Rectangle 20"/>
            <p:cNvSpPr/>
            <p:nvPr/>
          </p:nvSpPr>
          <p:spPr>
            <a:xfrm>
              <a:off x="842643" y="1752048"/>
              <a:ext cx="6725945" cy="4710045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011" y="1897495"/>
              <a:ext cx="5509207" cy="441915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68" y="808063"/>
            <a:ext cx="2108663" cy="15969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37" y="858405"/>
            <a:ext cx="2248240" cy="15059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5190809"/>
      </p:ext>
    </p:extLst>
  </p:cSld>
  <p:clrMapOvr>
    <a:masterClrMapping/>
  </p:clrMapOvr>
  <p:transition spd="med" advTm="936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7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48637" y="1267175"/>
            <a:ext cx="3656671" cy="1426318"/>
            <a:chOff x="348476" y="1119626"/>
            <a:chExt cx="3656671" cy="1426318"/>
          </a:xfrm>
        </p:grpSpPr>
        <p:sp>
          <p:nvSpPr>
            <p:cNvPr id="32" name="Rectangle 31"/>
            <p:cNvSpPr/>
            <p:nvPr/>
          </p:nvSpPr>
          <p:spPr>
            <a:xfrm>
              <a:off x="348476" y="1119626"/>
              <a:ext cx="3619500" cy="1426318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5648" y="1140287"/>
              <a:ext cx="36194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800" b="1" dirty="0" smtClean="0">
                  <a:solidFill>
                    <a:srgbClr val="FF0000"/>
                  </a:solidFill>
                </a:rPr>
                <a:t>Karya dua dimensi </a:t>
              </a:r>
              <a:r>
                <a:rPr lang="id-ID" sz="2800" b="1" dirty="0" smtClean="0"/>
                <a:t>terdiri dari beberapa </a:t>
              </a:r>
              <a:r>
                <a:rPr lang="id-ID" sz="2800" b="1" dirty="0" smtClean="0">
                  <a:solidFill>
                    <a:srgbClr val="00B050"/>
                  </a:solidFill>
                </a:rPr>
                <a:t>unsur seni rupa.</a:t>
              </a:r>
              <a:endParaRPr lang="en-US" sz="2800" b="1" dirty="0" smtClean="0">
                <a:solidFill>
                  <a:srgbClr val="00B05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48637" y="2859755"/>
            <a:ext cx="3619500" cy="1431337"/>
            <a:chOff x="342900" y="3028950"/>
            <a:chExt cx="3619500" cy="1431337"/>
          </a:xfrm>
        </p:grpSpPr>
        <p:sp>
          <p:nvSpPr>
            <p:cNvPr id="30" name="Rectangle 29"/>
            <p:cNvSpPr/>
            <p:nvPr/>
          </p:nvSpPr>
          <p:spPr>
            <a:xfrm>
              <a:off x="342900" y="3028950"/>
              <a:ext cx="3619500" cy="143133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85648" y="3052120"/>
              <a:ext cx="335280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d-ID" sz="2800" b="1" dirty="0" smtClean="0">
                  <a:solidFill>
                    <a:srgbClr val="FF0000"/>
                  </a:solidFill>
                </a:rPr>
                <a:t>Karya dua dimensi </a:t>
              </a:r>
              <a:r>
                <a:rPr lang="id-ID" sz="2800" b="1" dirty="0" smtClean="0"/>
                <a:t>terbuat dari </a:t>
              </a:r>
              <a:r>
                <a:rPr lang="id-ID" sz="2800" b="1" dirty="0" smtClean="0">
                  <a:solidFill>
                    <a:srgbClr val="00B050"/>
                  </a:solidFill>
                </a:rPr>
                <a:t>titik, garis, dan bentuk.</a:t>
              </a:r>
              <a:endParaRPr lang="en-US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419600" y="1428750"/>
            <a:ext cx="4531477" cy="2924228"/>
            <a:chOff x="4278370" y="1276348"/>
            <a:chExt cx="4531477" cy="29242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8370" y="1276348"/>
              <a:ext cx="4285256" cy="285572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16200000">
              <a:off x="7938554" y="3329282"/>
              <a:ext cx="14963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 smtClean="0"/>
                <a:t>Sumber</a:t>
              </a:r>
              <a:r>
                <a:rPr lang="en-US" sz="1000" dirty="0" smtClean="0"/>
                <a:t>: </a:t>
              </a:r>
              <a:r>
                <a:rPr lang="en-US" sz="1000" i="1" dirty="0" smtClean="0"/>
                <a:t>pixabay.com</a:t>
              </a:r>
              <a:endParaRPr lang="en-US" sz="1000" dirty="0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4" y="190707"/>
            <a:ext cx="6693345" cy="66634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38200" y="252587"/>
            <a:ext cx="5562600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B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.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Unsur-Unsur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Karya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Dua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Dimensi</a:t>
            </a:r>
            <a:endParaRPr lang="en-US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0102233"/>
      </p:ext>
    </p:extLst>
  </p:cSld>
  <p:clrMapOvr>
    <a:masterClrMapping/>
  </p:clrMapOvr>
  <p:transition spd="med" advTm="12775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4"/>
          <a:stretch/>
        </p:blipFill>
        <p:spPr>
          <a:xfrm>
            <a:off x="152400" y="197031"/>
            <a:ext cx="6858000" cy="45083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33137" y="658298"/>
            <a:ext cx="155392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1</a:t>
            </a:r>
            <a:r>
              <a:rPr lang="id-ID" sz="30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. Titik</a:t>
            </a:r>
            <a:endParaRPr lang="en-US" sz="30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3137" y="1368505"/>
            <a:ext cx="25463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00" b="1" dirty="0" smtClean="0">
                <a:solidFill>
                  <a:srgbClr val="FFFF00"/>
                </a:solidFill>
              </a:rPr>
              <a:t>Titik</a:t>
            </a:r>
            <a:r>
              <a:rPr lang="id-ID" sz="2800" b="1" dirty="0" smtClean="0">
                <a:solidFill>
                  <a:schemeClr val="bg1"/>
                </a:solidFill>
              </a:rPr>
              <a:t> disebut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id-ID" sz="2800" b="1" dirty="0" smtClean="0">
                <a:solidFill>
                  <a:schemeClr val="bg1"/>
                </a:solidFill>
              </a:rPr>
              <a:t>juga </a:t>
            </a:r>
            <a:r>
              <a:rPr lang="id-ID" sz="2800" b="1" dirty="0" smtClean="0">
                <a:solidFill>
                  <a:srgbClr val="FFFF00"/>
                </a:solidFill>
              </a:rPr>
              <a:t>bintik</a:t>
            </a:r>
            <a:r>
              <a:rPr lang="id-ID" sz="2800" b="1" dirty="0" smtClean="0">
                <a:solidFill>
                  <a:schemeClr val="bg1"/>
                </a:solidFill>
              </a:rPr>
              <a:t>.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3137" y="2458046"/>
            <a:ext cx="2488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00" b="1" dirty="0" smtClean="0">
                <a:solidFill>
                  <a:schemeClr val="bg1"/>
                </a:solidFill>
              </a:rPr>
              <a:t>Ada </a:t>
            </a:r>
            <a:r>
              <a:rPr lang="id-ID" sz="2800" b="1" dirty="0" smtClean="0">
                <a:solidFill>
                  <a:srgbClr val="FFFF00"/>
                </a:solidFill>
              </a:rPr>
              <a:t>titik kecil</a:t>
            </a:r>
            <a:r>
              <a:rPr lang="en-US" sz="2800" b="1" dirty="0" smtClean="0">
                <a:solidFill>
                  <a:srgbClr val="FFFF00"/>
                </a:solidFill>
              </a:rPr>
              <a:t>.</a:t>
            </a:r>
            <a:r>
              <a:rPr lang="id-ID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Ada</a:t>
            </a:r>
            <a:r>
              <a:rPr lang="id-ID" sz="2800" b="1" dirty="0" smtClean="0">
                <a:solidFill>
                  <a:schemeClr val="bg1"/>
                </a:solidFill>
              </a:rPr>
              <a:t> </a:t>
            </a:r>
            <a:r>
              <a:rPr lang="id-ID" sz="2800" b="1" dirty="0" smtClean="0">
                <a:solidFill>
                  <a:srgbClr val="FFFF00"/>
                </a:solidFill>
              </a:rPr>
              <a:t>titik besar.</a:t>
            </a:r>
            <a:endParaRPr lang="en-US" sz="2800" b="1" dirty="0">
              <a:solidFill>
                <a:srgbClr val="FFFF00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860239" y="1504840"/>
            <a:ext cx="1905000" cy="1785104"/>
            <a:chOff x="3124200" y="1504950"/>
            <a:chExt cx="1905000" cy="1785104"/>
          </a:xfrm>
        </p:grpSpPr>
        <p:grpSp>
          <p:nvGrpSpPr>
            <p:cNvPr id="13" name="Group 12"/>
            <p:cNvGrpSpPr/>
            <p:nvPr/>
          </p:nvGrpSpPr>
          <p:grpSpPr>
            <a:xfrm>
              <a:off x="3868805" y="2679150"/>
              <a:ext cx="415790" cy="143216"/>
              <a:chOff x="3200400" y="828334"/>
              <a:chExt cx="415790" cy="143216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3200400" y="828334"/>
                <a:ext cx="152400" cy="14321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3463790" y="828334"/>
                <a:ext cx="152400" cy="14321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3985283" y="1756408"/>
              <a:ext cx="182833" cy="76200"/>
              <a:chOff x="2572341" y="3943350"/>
              <a:chExt cx="182833" cy="76200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2572341" y="3943351"/>
                <a:ext cx="68533" cy="7619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2686641" y="3943350"/>
                <a:ext cx="68533" cy="7619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3124200" y="1504950"/>
              <a:ext cx="1905000" cy="1785104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id-ID" b="1" dirty="0">
                <a:solidFill>
                  <a:srgbClr val="FFFFFF"/>
                </a:solidFill>
              </a:endParaRPr>
            </a:p>
            <a:p>
              <a:pPr algn="ctr"/>
              <a:r>
                <a:rPr lang="id-ID" sz="2800" b="1" dirty="0">
                  <a:solidFill>
                    <a:srgbClr val="FFFFFF"/>
                  </a:solidFill>
                </a:rPr>
                <a:t>t</a:t>
              </a:r>
              <a:r>
                <a:rPr lang="id-ID" sz="2800" b="1" dirty="0" smtClean="0">
                  <a:solidFill>
                    <a:srgbClr val="FFFFFF"/>
                  </a:solidFill>
                </a:rPr>
                <a:t>itik kecil</a:t>
              </a:r>
            </a:p>
            <a:p>
              <a:pPr algn="ctr"/>
              <a:endParaRPr lang="id-ID" b="1" dirty="0">
                <a:solidFill>
                  <a:srgbClr val="FFFFFF"/>
                </a:solidFill>
              </a:endParaRPr>
            </a:p>
            <a:p>
              <a:pPr algn="ctr"/>
              <a:endParaRPr lang="id-ID" b="1" dirty="0" smtClean="0">
                <a:solidFill>
                  <a:srgbClr val="FFFFFF"/>
                </a:solidFill>
              </a:endParaRPr>
            </a:p>
            <a:p>
              <a:pPr algn="ctr"/>
              <a:r>
                <a:rPr lang="id-ID" sz="2800" b="1" dirty="0" smtClean="0">
                  <a:solidFill>
                    <a:srgbClr val="FFFFFF"/>
                  </a:solidFill>
                </a:rPr>
                <a:t>titik besar</a:t>
              </a:r>
              <a:endParaRPr lang="en-US" sz="2800" b="1" dirty="0">
                <a:solidFill>
                  <a:srgbClr val="FFFFFF"/>
                </a:solidFill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5"/>
          <a:stretch/>
        </p:blipFill>
        <p:spPr>
          <a:xfrm>
            <a:off x="6677501" y="1503496"/>
            <a:ext cx="1952006" cy="32780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9828443"/>
      </p:ext>
    </p:extLst>
  </p:cSld>
  <p:clrMapOvr>
    <a:masterClrMapping/>
  </p:clrMapOvr>
  <p:transition spd="med" advTm="9739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4"/>
          <a:stretch/>
        </p:blipFill>
        <p:spPr>
          <a:xfrm>
            <a:off x="152400" y="197031"/>
            <a:ext cx="6858000" cy="45083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5800" y="594291"/>
            <a:ext cx="155392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2</a:t>
            </a:r>
            <a:r>
              <a:rPr lang="id-ID" sz="30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. </a:t>
            </a:r>
            <a:r>
              <a:rPr lang="en-US" sz="30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Garis</a:t>
            </a:r>
            <a:endParaRPr lang="en-US" sz="30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1200150"/>
            <a:ext cx="30006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</a:rPr>
              <a:t>Garis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terbuat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dari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titik-titik</a:t>
            </a:r>
            <a:r>
              <a:rPr lang="en-US" sz="2800" b="1" dirty="0" smtClean="0">
                <a:solidFill>
                  <a:schemeClr val="bg1"/>
                </a:solidFill>
              </a:rPr>
              <a:t> yang </a:t>
            </a:r>
            <a:r>
              <a:rPr lang="en-US" sz="2800" b="1" dirty="0" err="1" smtClean="0">
                <a:solidFill>
                  <a:schemeClr val="bg1"/>
                </a:solidFill>
              </a:rPr>
              <a:t>saling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terhubung</a:t>
            </a:r>
            <a:r>
              <a:rPr lang="en-US" sz="2800" b="1" dirty="0" smtClean="0">
                <a:solidFill>
                  <a:schemeClr val="bg1"/>
                </a:solidFill>
              </a:rPr>
              <a:t>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5"/>
          <a:stretch/>
        </p:blipFill>
        <p:spPr>
          <a:xfrm>
            <a:off x="6677501" y="1503496"/>
            <a:ext cx="1952006" cy="327805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5800" y="2634157"/>
            <a:ext cx="32052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Ada </a:t>
            </a:r>
            <a:r>
              <a:rPr lang="en-US" sz="2800" b="1" dirty="0" err="1" smtClean="0">
                <a:solidFill>
                  <a:srgbClr val="FFFF00"/>
                </a:solidFill>
              </a:rPr>
              <a:t>garis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lurus</a:t>
            </a:r>
            <a:r>
              <a:rPr lang="en-US" sz="2800" b="1" dirty="0" smtClean="0">
                <a:solidFill>
                  <a:srgbClr val="FFFF00"/>
                </a:solidFill>
              </a:rPr>
              <a:t>.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Ada </a:t>
            </a:r>
            <a:r>
              <a:rPr lang="en-US" sz="2800" b="1" dirty="0" err="1" smtClean="0">
                <a:solidFill>
                  <a:srgbClr val="FFFF00"/>
                </a:solidFill>
              </a:rPr>
              <a:t>garis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lengkung</a:t>
            </a:r>
            <a:r>
              <a:rPr lang="en-US" sz="2800" b="1" dirty="0" smtClean="0">
                <a:solidFill>
                  <a:srgbClr val="FFFF00"/>
                </a:solidFill>
              </a:rPr>
              <a:t>.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6372343"/>
      </p:ext>
    </p:extLst>
  </p:cSld>
  <p:clrMapOvr>
    <a:masterClrMapping/>
  </p:clrMapOvr>
  <p:transition spd="med" advTm="9739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4"/>
          <a:stretch/>
        </p:blipFill>
        <p:spPr>
          <a:xfrm>
            <a:off x="152400" y="197031"/>
            <a:ext cx="6858000" cy="45083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5800" y="594291"/>
            <a:ext cx="38100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0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Macam-Macam</a:t>
            </a:r>
            <a:r>
              <a:rPr lang="en-US" sz="30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Garis</a:t>
            </a:r>
            <a:endParaRPr lang="en-US" sz="30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5"/>
          <a:stretch/>
        </p:blipFill>
        <p:spPr>
          <a:xfrm>
            <a:off x="6677501" y="1503496"/>
            <a:ext cx="1952006" cy="327805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597275" y="2266950"/>
            <a:ext cx="1746125" cy="1542131"/>
            <a:chOff x="453039" y="1993057"/>
            <a:chExt cx="2594961" cy="2388951"/>
          </a:xfrm>
          <a:solidFill>
            <a:srgbClr val="FFFF99"/>
          </a:solidFill>
        </p:grpSpPr>
        <p:sp>
          <p:nvSpPr>
            <p:cNvPr id="9" name="Rounded Rectangle 8"/>
            <p:cNvSpPr/>
            <p:nvPr/>
          </p:nvSpPr>
          <p:spPr>
            <a:xfrm>
              <a:off x="457200" y="1993057"/>
              <a:ext cx="2590800" cy="2388951"/>
            </a:xfrm>
            <a:prstGeom prst="roundRect">
              <a:avLst>
                <a:gd name="adj" fmla="val 9029"/>
              </a:avLst>
            </a:prstGeom>
            <a:grpFill/>
            <a:ln>
              <a:solidFill>
                <a:schemeClr val="tx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3039" y="3317689"/>
              <a:ext cx="2546326" cy="5601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chemeClr val="accent6">
                      <a:lumMod val="75000"/>
                    </a:schemeClr>
                  </a:solidFill>
                </a:rPr>
                <a:t>Garis</a:t>
              </a:r>
              <a:r>
                <a:rPr lang="en-US" sz="2000" b="1" dirty="0" smtClean="0">
                  <a:solidFill>
                    <a:schemeClr val="accent6">
                      <a:lumMod val="75000"/>
                    </a:schemeClr>
                  </a:solidFill>
                </a:rPr>
                <a:t> horizontal</a:t>
              </a:r>
              <a:endParaRPr lang="en-US" sz="20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723900" y="2876550"/>
              <a:ext cx="2095500" cy="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681939" y="1194455"/>
            <a:ext cx="1753386" cy="1377295"/>
            <a:chOff x="3210773" y="2039026"/>
            <a:chExt cx="2590800" cy="2133600"/>
          </a:xfrm>
          <a:solidFill>
            <a:srgbClr val="FFFF99"/>
          </a:solidFill>
        </p:grpSpPr>
        <p:sp>
          <p:nvSpPr>
            <p:cNvPr id="13" name="Rounded Rectangle 12"/>
            <p:cNvSpPr/>
            <p:nvPr/>
          </p:nvSpPr>
          <p:spPr>
            <a:xfrm>
              <a:off x="3210773" y="2039026"/>
              <a:ext cx="2590800" cy="2133600"/>
            </a:xfrm>
            <a:prstGeom prst="roundRect">
              <a:avLst>
                <a:gd name="adj" fmla="val 9029"/>
              </a:avLst>
            </a:prstGeom>
            <a:grpFill/>
            <a:ln>
              <a:solidFill>
                <a:schemeClr val="tx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97535" y="3364333"/>
              <a:ext cx="2476500" cy="51496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chemeClr val="accent6">
                      <a:lumMod val="75000"/>
                    </a:schemeClr>
                  </a:solidFill>
                </a:rPr>
                <a:t>Garis</a:t>
              </a:r>
              <a:r>
                <a:rPr lang="en-US" sz="2000" b="1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accent6">
                      <a:lumMod val="75000"/>
                    </a:schemeClr>
                  </a:solidFill>
                </a:rPr>
                <a:t>vertika</a:t>
              </a:r>
              <a:r>
                <a:rPr lang="id-ID" sz="2000" b="1" dirty="0" smtClean="0">
                  <a:solidFill>
                    <a:schemeClr val="accent6">
                      <a:lumMod val="75000"/>
                    </a:schemeClr>
                  </a:solidFill>
                </a:rPr>
                <a:t>l</a:t>
              </a:r>
              <a:endParaRPr lang="en-US" sz="20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6200000">
              <a:off x="3987145" y="2815018"/>
              <a:ext cx="1097280" cy="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4503274" y="1194455"/>
            <a:ext cx="1662520" cy="1529695"/>
            <a:chOff x="6172200" y="2038350"/>
            <a:chExt cx="2590800" cy="2369686"/>
          </a:xfrm>
          <a:solidFill>
            <a:srgbClr val="FFFF99"/>
          </a:solidFill>
        </p:grpSpPr>
        <p:grpSp>
          <p:nvGrpSpPr>
            <p:cNvPr id="18" name="Group 17"/>
            <p:cNvGrpSpPr/>
            <p:nvPr/>
          </p:nvGrpSpPr>
          <p:grpSpPr>
            <a:xfrm>
              <a:off x="6172200" y="2038350"/>
              <a:ext cx="2590800" cy="2369686"/>
              <a:chOff x="3581400" y="1993057"/>
              <a:chExt cx="2590800" cy="2369686"/>
            </a:xfrm>
            <a:grpFill/>
          </p:grpSpPr>
          <p:sp>
            <p:nvSpPr>
              <p:cNvPr id="20" name="Rounded Rectangle 19"/>
              <p:cNvSpPr/>
              <p:nvPr/>
            </p:nvSpPr>
            <p:spPr>
              <a:xfrm>
                <a:off x="3581400" y="1993057"/>
                <a:ext cx="2590800" cy="2369686"/>
              </a:xfrm>
              <a:prstGeom prst="roundRect">
                <a:avLst>
                  <a:gd name="adj" fmla="val 9029"/>
                </a:avLst>
              </a:prstGeom>
              <a:grpFill/>
              <a:ln>
                <a:solidFill>
                  <a:schemeClr val="tx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657599" y="3303843"/>
                <a:ext cx="2476500" cy="51496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err="1" smtClean="0">
                    <a:solidFill>
                      <a:schemeClr val="accent6">
                        <a:lumMod val="75000"/>
                      </a:schemeClr>
                    </a:solidFill>
                  </a:rPr>
                  <a:t>Garis</a:t>
                </a:r>
                <a:r>
                  <a:rPr lang="en-US" sz="2000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 diagonal</a:t>
                </a:r>
                <a:endParaRPr lang="en-US" sz="20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  <p:cxnSp>
          <p:nvCxnSpPr>
            <p:cNvPr id="19" name="Straight Connector 18"/>
            <p:cNvCxnSpPr/>
            <p:nvPr/>
          </p:nvCxnSpPr>
          <p:spPr>
            <a:xfrm flipV="1">
              <a:off x="7126585" y="2298002"/>
              <a:ext cx="914400" cy="1051133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789013912"/>
      </p:ext>
    </p:extLst>
  </p:cSld>
  <p:clrMapOvr>
    <a:masterClrMapping/>
  </p:clrMapOvr>
  <p:transition spd="med" advTm="9739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4"/>
          <a:stretch/>
        </p:blipFill>
        <p:spPr>
          <a:xfrm>
            <a:off x="152400" y="197031"/>
            <a:ext cx="6858000" cy="45083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5800" y="594291"/>
            <a:ext cx="38100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0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Macam-Macam</a:t>
            </a:r>
            <a:r>
              <a:rPr lang="en-US" sz="30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Garis</a:t>
            </a:r>
            <a:endParaRPr lang="en-US" sz="30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5"/>
          <a:stretch/>
        </p:blipFill>
        <p:spPr>
          <a:xfrm>
            <a:off x="6677501" y="1503496"/>
            <a:ext cx="1952006" cy="327805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85486" y="1228563"/>
            <a:ext cx="1753386" cy="1377295"/>
            <a:chOff x="685486" y="1228563"/>
            <a:chExt cx="1753386" cy="1377295"/>
          </a:xfrm>
        </p:grpSpPr>
        <p:grpSp>
          <p:nvGrpSpPr>
            <p:cNvPr id="12" name="Group 11"/>
            <p:cNvGrpSpPr/>
            <p:nvPr/>
          </p:nvGrpSpPr>
          <p:grpSpPr>
            <a:xfrm>
              <a:off x="685486" y="1228563"/>
              <a:ext cx="1753386" cy="1377295"/>
              <a:chOff x="3210773" y="2039026"/>
              <a:chExt cx="2590800" cy="2133600"/>
            </a:xfrm>
            <a:solidFill>
              <a:srgbClr val="FFFF99"/>
            </a:solidFill>
          </p:grpSpPr>
          <p:sp>
            <p:nvSpPr>
              <p:cNvPr id="13" name="Rounded Rectangle 12"/>
              <p:cNvSpPr/>
              <p:nvPr/>
            </p:nvSpPr>
            <p:spPr>
              <a:xfrm>
                <a:off x="3210773" y="2039026"/>
                <a:ext cx="2590800" cy="2133600"/>
              </a:xfrm>
              <a:prstGeom prst="roundRect">
                <a:avLst>
                  <a:gd name="adj" fmla="val 9029"/>
                </a:avLst>
              </a:prstGeom>
              <a:grpFill/>
              <a:ln>
                <a:solidFill>
                  <a:schemeClr val="tx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297535" y="3364334"/>
                <a:ext cx="2476500" cy="61982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err="1" smtClean="0">
                    <a:solidFill>
                      <a:schemeClr val="accent6">
                        <a:lumMod val="75000"/>
                      </a:schemeClr>
                    </a:solidFill>
                  </a:rPr>
                  <a:t>Garis</a:t>
                </a:r>
                <a:r>
                  <a:rPr lang="en-US" sz="2000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en-US" sz="2000" b="1" dirty="0" err="1" smtClean="0">
                    <a:solidFill>
                      <a:schemeClr val="accent6">
                        <a:lumMod val="75000"/>
                      </a:schemeClr>
                    </a:solidFill>
                  </a:rPr>
                  <a:t>kurva</a:t>
                </a:r>
                <a:endParaRPr lang="en-US" sz="20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9889" b="43111" l="60417" r="79514"/>
                      </a14:imgEffect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rcRect l="59896" t="28013" r="20312" b="55320"/>
            <a:stretch/>
          </p:blipFill>
          <p:spPr>
            <a:xfrm>
              <a:off x="937429" y="1426452"/>
              <a:ext cx="1249500" cy="657632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2597275" y="2266952"/>
            <a:ext cx="1746125" cy="1371600"/>
            <a:chOff x="2597275" y="2266952"/>
            <a:chExt cx="1746125" cy="1371600"/>
          </a:xfrm>
        </p:grpSpPr>
        <p:grpSp>
          <p:nvGrpSpPr>
            <p:cNvPr id="8" name="Group 7"/>
            <p:cNvGrpSpPr/>
            <p:nvPr/>
          </p:nvGrpSpPr>
          <p:grpSpPr>
            <a:xfrm>
              <a:off x="2597275" y="2266952"/>
              <a:ext cx="1746125" cy="1371600"/>
              <a:chOff x="453039" y="1993059"/>
              <a:chExt cx="2594961" cy="2124777"/>
            </a:xfrm>
            <a:solidFill>
              <a:srgbClr val="FFFF99"/>
            </a:solidFill>
          </p:grpSpPr>
          <p:sp>
            <p:nvSpPr>
              <p:cNvPr id="9" name="Rounded Rectangle 8"/>
              <p:cNvSpPr/>
              <p:nvPr/>
            </p:nvSpPr>
            <p:spPr>
              <a:xfrm>
                <a:off x="457200" y="1993059"/>
                <a:ext cx="2590800" cy="2124777"/>
              </a:xfrm>
              <a:prstGeom prst="roundRect">
                <a:avLst>
                  <a:gd name="adj" fmla="val 9029"/>
                </a:avLst>
              </a:prstGeom>
              <a:grpFill/>
              <a:ln>
                <a:solidFill>
                  <a:schemeClr val="tx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53039" y="3317689"/>
                <a:ext cx="2546326" cy="6198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err="1" smtClean="0">
                    <a:solidFill>
                      <a:schemeClr val="accent6">
                        <a:lumMod val="75000"/>
                      </a:schemeClr>
                    </a:solidFill>
                  </a:rPr>
                  <a:t>Garis</a:t>
                </a:r>
                <a:r>
                  <a:rPr lang="en-US" sz="2000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en-US" sz="2000" b="1" dirty="0" err="1" smtClean="0">
                    <a:solidFill>
                      <a:schemeClr val="accent6">
                        <a:lumMod val="75000"/>
                      </a:schemeClr>
                    </a:solidFill>
                  </a:rPr>
                  <a:t>Busur</a:t>
                </a:r>
                <a:endParaRPr lang="en-US" sz="20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8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5556" b="34222" l="60903" r="79583"/>
                      </a14:imgEffect>
                    </a14:imgLayer>
                  </a14:imgProps>
                </a:ext>
              </a:extLst>
            </a:blip>
            <a:srcRect l="60881" t="25036" r="20177" b="64422"/>
            <a:stretch/>
          </p:blipFill>
          <p:spPr>
            <a:xfrm>
              <a:off x="2783187" y="2605858"/>
              <a:ext cx="1484013" cy="516178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4503274" y="1194455"/>
            <a:ext cx="1662596" cy="1642814"/>
            <a:chOff x="4503274" y="1194455"/>
            <a:chExt cx="1662596" cy="1642814"/>
          </a:xfrm>
        </p:grpSpPr>
        <p:grpSp>
          <p:nvGrpSpPr>
            <p:cNvPr id="18" name="Group 17"/>
            <p:cNvGrpSpPr/>
            <p:nvPr/>
          </p:nvGrpSpPr>
          <p:grpSpPr>
            <a:xfrm>
              <a:off x="4503274" y="1194455"/>
              <a:ext cx="1662520" cy="1642814"/>
              <a:chOff x="3581400" y="1993057"/>
              <a:chExt cx="2590800" cy="2544922"/>
            </a:xfrm>
            <a:solidFill>
              <a:srgbClr val="FFFF99"/>
            </a:solidFill>
          </p:grpSpPr>
          <p:sp>
            <p:nvSpPr>
              <p:cNvPr id="20" name="Rounded Rectangle 19"/>
              <p:cNvSpPr/>
              <p:nvPr/>
            </p:nvSpPr>
            <p:spPr>
              <a:xfrm>
                <a:off x="3581400" y="1993057"/>
                <a:ext cx="2590800" cy="2544922"/>
              </a:xfrm>
              <a:prstGeom prst="roundRect">
                <a:avLst>
                  <a:gd name="adj" fmla="val 9029"/>
                </a:avLst>
              </a:prstGeom>
              <a:grpFill/>
              <a:ln>
                <a:solidFill>
                  <a:schemeClr val="tx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657599" y="3303843"/>
                <a:ext cx="2476501" cy="109660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err="1" smtClean="0">
                    <a:solidFill>
                      <a:schemeClr val="accent6">
                        <a:lumMod val="75000"/>
                      </a:schemeClr>
                    </a:solidFill>
                  </a:rPr>
                  <a:t>Garis</a:t>
                </a:r>
                <a:r>
                  <a:rPr lang="en-US" sz="2000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en-US" sz="2000" b="1" dirty="0" err="1" smtClean="0">
                    <a:solidFill>
                      <a:schemeClr val="accent6">
                        <a:lumMod val="75000"/>
                      </a:schemeClr>
                    </a:solidFill>
                  </a:rPr>
                  <a:t>gelombang</a:t>
                </a:r>
                <a:endParaRPr lang="en-US" sz="20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0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9333" b="42111" l="79028" r="90556"/>
                      </a14:imgEffect>
                    </a14:imgLayer>
                  </a14:imgProps>
                </a:ext>
              </a:extLst>
            </a:blip>
            <a:srcRect l="78335" t="39116" r="8887" b="57328"/>
            <a:stretch/>
          </p:blipFill>
          <p:spPr>
            <a:xfrm>
              <a:off x="4505529" y="1701334"/>
              <a:ext cx="1660341" cy="28875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64296899"/>
      </p:ext>
    </p:extLst>
  </p:cSld>
  <p:clrMapOvr>
    <a:masterClrMapping/>
  </p:clrMapOvr>
  <p:transition spd="med" advTm="9739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.3|2.3|2.4|2.9|2.1|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.1|3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4|1|3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4|1|3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.1|3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4|2.5|3.9|0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|3.6|2|1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4|2.5|3.9|0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3.2|2.5|5|1.4|3.5|1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3|1.4|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5|1.5|1.1|1|1|1|1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3.1|3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0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5|1.3|1.5|1.4|1.1|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4|1.3|2.3|1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|1.4|1.2|1.5|1.1|1.3|1.3|1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|1.4|1.2|1.5|1.1|1.3|1.3|1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4|1|0.9|1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4|0.8|1|1.1|1.7|1.1|1.1|1.1|1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7|2.6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.1|3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5|1|1.4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5|1|1.4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5|1|1.4|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5|1|1.4|1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5|1|1.4|1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3577</TotalTime>
  <Words>758</Words>
  <Application>Microsoft Office PowerPoint</Application>
  <PresentationFormat>On-screen Show (16:9)</PresentationFormat>
  <Paragraphs>158</Paragraphs>
  <Slides>28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ＭＳ Ｐゴシック</vt:lpstr>
      <vt:lpstr>Arial</vt:lpstr>
      <vt:lpstr>Calibri</vt:lpstr>
      <vt:lpstr>Open Sans</vt:lpstr>
      <vt:lpstr>Wingdings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Nur Alivia Arianda</cp:lastModifiedBy>
  <cp:revision>207</cp:revision>
  <dcterms:created xsi:type="dcterms:W3CDTF">2022-01-17T01:37:52Z</dcterms:created>
  <dcterms:modified xsi:type="dcterms:W3CDTF">2022-11-17T02:15:44Z</dcterms:modified>
</cp:coreProperties>
</file>