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44" r:id="rId2"/>
    <p:sldId id="277" r:id="rId3"/>
    <p:sldId id="345" r:id="rId4"/>
    <p:sldId id="346" r:id="rId5"/>
    <p:sldId id="347" r:id="rId6"/>
    <p:sldId id="348" r:id="rId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3A7"/>
    <a:srgbClr val="FF0066"/>
    <a:srgbClr val="FFFF99"/>
    <a:srgbClr val="008080"/>
    <a:srgbClr val="990033"/>
    <a:srgbClr val="FFFF66"/>
    <a:srgbClr val="FF9966"/>
    <a:srgbClr val="FF99CC"/>
    <a:srgbClr val="FFCC99"/>
    <a:srgbClr val="C9C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03" autoAdjust="0"/>
  </p:normalViewPr>
  <p:slideViewPr>
    <p:cSldViewPr>
      <p:cViewPr>
        <p:scale>
          <a:sx n="50" d="100"/>
          <a:sy n="50" d="100"/>
        </p:scale>
        <p:origin x="-366" y="-6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A59A-4039-4780-8827-E3A9A9D801E3}" type="datetimeFigureOut">
              <a:rPr lang="en-US" smtClean="0"/>
              <a:pPr/>
              <a:t>7/9/2023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7492-1529-472A-95BF-2C0C16D7D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Warna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tulisan</a:t>
            </a:r>
            <a:r>
              <a:rPr lang="en-US" baseline="0" dirty="0" smtClean="0"/>
              <a:t> BUPENA </a:t>
            </a:r>
            <a:r>
              <a:rPr lang="en-US" baseline="0" dirty="0" err="1" smtClean="0"/>
              <a:t>disesuaikan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dgn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jenjang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254176" y="2071126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B0ED"/>
                </a:solidFill>
                <a:cs typeface="Arial" pitchFamily="34" charset="0"/>
              </a:rPr>
              <a:t>BUPENA</a:t>
            </a:r>
            <a:endParaRPr lang="id-ID" b="1" dirty="0">
              <a:solidFill>
                <a:srgbClr val="00B0ED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54781" y="1488199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7822" y="28658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5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425010" y="763869"/>
            <a:ext cx="2553156" cy="3312267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3139" y="871897"/>
            <a:ext cx="2414719" cy="320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170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452954" y="64825"/>
            <a:ext cx="711957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i-FI" sz="3400" b="1" dirty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Unsur dan Prinsip</a:t>
            </a:r>
          </a:p>
          <a:p>
            <a:r>
              <a:rPr lang="fi-FI" sz="3400" b="1" dirty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dalam Seni Rupa (Seni Rupa)</a:t>
            </a:r>
            <a:endParaRPr lang="id-ID" sz="34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2844" y="1500180"/>
            <a:ext cx="4643470" cy="733044"/>
            <a:chOff x="295276" y="214296"/>
            <a:chExt cx="4643470" cy="7330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4643470" cy="7330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4262470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Unsur-Unsur Seni Rupa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2" name="Picture 3" descr="D:\Tere\BUPENA 1B\PP\BAB 2\a3 Gb anak belajar dirumah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987935" y="1679858"/>
            <a:ext cx="2941783" cy="309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3"/>
          <p:cNvGrpSpPr/>
          <p:nvPr/>
        </p:nvGrpSpPr>
        <p:grpSpPr>
          <a:xfrm>
            <a:off x="389148" y="2571750"/>
            <a:ext cx="5251425" cy="1512168"/>
            <a:chOff x="835074" y="1838738"/>
            <a:chExt cx="5486566" cy="151216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264" y="1838738"/>
              <a:ext cx="5485376" cy="151216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35074" y="2047211"/>
              <a:ext cx="50967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0" algn="l"/>
                  <a:tab pos="914400" algn="l"/>
                </a:tabLst>
              </a:pPr>
              <a:r>
                <a:rPr lang="sv-SE" sz="2400" b="1" dirty="0">
                  <a:solidFill>
                    <a:srgbClr val="C00000"/>
                  </a:solidFill>
                </a:rPr>
                <a:t>Seni rupa </a:t>
              </a:r>
              <a:r>
                <a:rPr lang="sv-SE" sz="2400" b="1" dirty="0">
                  <a:solidFill>
                    <a:srgbClr val="008080"/>
                  </a:solidFill>
                </a:rPr>
                <a:t>merupakan cabang seni yang hasil karyanya dapat dirasakan oleh </a:t>
              </a:r>
              <a:r>
                <a:rPr lang="sv-SE" sz="2400" b="1" dirty="0" smtClean="0">
                  <a:solidFill>
                    <a:srgbClr val="00B050"/>
                  </a:solidFill>
                </a:rPr>
                <a:t>indra </a:t>
              </a:r>
              <a:r>
                <a:rPr lang="sv-SE" sz="2400" b="1" dirty="0">
                  <a:solidFill>
                    <a:srgbClr val="00B050"/>
                  </a:solidFill>
                </a:rPr>
                <a:t>penglihatan </a:t>
              </a:r>
              <a:r>
                <a:rPr lang="sv-SE" sz="2400" b="1" dirty="0">
                  <a:solidFill>
                    <a:srgbClr val="008080"/>
                  </a:solidFill>
                </a:rPr>
                <a:t>dan </a:t>
              </a:r>
              <a:r>
                <a:rPr lang="sv-SE" sz="2400" b="1" dirty="0">
                  <a:solidFill>
                    <a:schemeClr val="accent6">
                      <a:lumMod val="50000"/>
                    </a:schemeClr>
                  </a:solidFill>
                </a:rPr>
                <a:t>peraba</a:t>
              </a:r>
              <a:r>
                <a:rPr lang="sv-SE" sz="2400" b="1" dirty="0">
                  <a:solidFill>
                    <a:srgbClr val="008080"/>
                  </a:solidFill>
                </a:rPr>
                <a:t>.</a:t>
              </a:r>
              <a:endParaRPr lang="en-US" sz="2400" b="1" dirty="0" smtClean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67030"/>
            <a:ext cx="21266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008080"/>
                </a:solidFill>
              </a:rPr>
              <a:t>Unsur-unsur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Seni</a:t>
            </a:r>
            <a:r>
              <a:rPr lang="en-US" sz="2600" b="1" dirty="0" smtClean="0">
                <a:solidFill>
                  <a:srgbClr val="008080"/>
                </a:solidFill>
              </a:rPr>
              <a:t> </a:t>
            </a:r>
            <a:r>
              <a:rPr lang="en-US" sz="2600" b="1" dirty="0" err="1" smtClean="0">
                <a:solidFill>
                  <a:srgbClr val="008080"/>
                </a:solidFill>
              </a:rPr>
              <a:t>Rupa</a:t>
            </a:r>
            <a:endParaRPr lang="en-US" sz="2600" b="1" dirty="0">
              <a:solidFill>
                <a:srgbClr val="00808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0412" y="1347614"/>
            <a:ext cx="1928826" cy="571504"/>
            <a:chOff x="2786050" y="2928940"/>
            <a:chExt cx="1928826" cy="5715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 3"/>
            <p:cNvSpPr/>
            <p:nvPr/>
          </p:nvSpPr>
          <p:spPr>
            <a:xfrm>
              <a:off x="2786050" y="2928940"/>
              <a:ext cx="1928826" cy="57150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" name="Oval 4"/>
            <p:cNvSpPr/>
            <p:nvPr/>
          </p:nvSpPr>
          <p:spPr>
            <a:xfrm>
              <a:off x="3000364" y="3143254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" name="Oval 5"/>
            <p:cNvSpPr/>
            <p:nvPr/>
          </p:nvSpPr>
          <p:spPr>
            <a:xfrm>
              <a:off x="3428992" y="3143254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Oval 6"/>
            <p:cNvSpPr/>
            <p:nvPr/>
          </p:nvSpPr>
          <p:spPr>
            <a:xfrm>
              <a:off x="3857620" y="3143254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Oval 7"/>
            <p:cNvSpPr/>
            <p:nvPr/>
          </p:nvSpPr>
          <p:spPr>
            <a:xfrm>
              <a:off x="4214810" y="3143254"/>
              <a:ext cx="142876" cy="1428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9" name="Group 14"/>
          <p:cNvGrpSpPr/>
          <p:nvPr/>
        </p:nvGrpSpPr>
        <p:grpSpPr>
          <a:xfrm>
            <a:off x="449929" y="2211710"/>
            <a:ext cx="1812717" cy="504056"/>
            <a:chOff x="3695387" y="3651870"/>
            <a:chExt cx="1812717" cy="504056"/>
          </a:xfrm>
        </p:grpSpPr>
        <p:pic>
          <p:nvPicPr>
            <p:cNvPr id="10" name="Picture 2" descr="I:\Template Bupena Merdeka (Konten QR-Media mengajar)\BAHAN\label 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387" y="3651870"/>
              <a:ext cx="1812717" cy="4746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3815916" y="3663483"/>
              <a:ext cx="1512167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 err="1" smtClean="0">
                  <a:solidFill>
                    <a:srgbClr val="7030A0"/>
                  </a:solidFill>
                </a:rPr>
                <a:t>Titik</a:t>
              </a:r>
              <a:endParaRPr lang="en-US" sz="2600" b="1" dirty="0" smtClean="0">
                <a:solidFill>
                  <a:srgbClr val="7030A0"/>
                </a:solidFill>
              </a:endParaRPr>
            </a:p>
          </p:txBody>
        </p:sp>
      </p:grpSp>
      <p:pic>
        <p:nvPicPr>
          <p:cNvPr id="12" name="Picture 2" descr="G:\Template Bupena Merdeka (Konten QR-Media mengajar)\BAHAN\horizontal.png"/>
          <p:cNvPicPr>
            <a:picLocks noChangeAspect="1" noChangeArrowheads="1"/>
          </p:cNvPicPr>
          <p:nvPr/>
        </p:nvPicPr>
        <p:blipFill>
          <a:blip r:embed="rId3"/>
          <a:srcRect t="-91991" r="59874" b="-108001"/>
          <a:stretch>
            <a:fillRect/>
          </a:stretch>
        </p:blipFill>
        <p:spPr bwMode="auto">
          <a:xfrm>
            <a:off x="2699792" y="1883399"/>
            <a:ext cx="1928826" cy="71438"/>
          </a:xfrm>
          <a:prstGeom prst="rect">
            <a:avLst/>
          </a:prstGeom>
          <a:noFill/>
        </p:spPr>
      </p:pic>
      <p:grpSp>
        <p:nvGrpSpPr>
          <p:cNvPr id="17" name="Group 14"/>
          <p:cNvGrpSpPr/>
          <p:nvPr/>
        </p:nvGrpSpPr>
        <p:grpSpPr>
          <a:xfrm>
            <a:off x="2757846" y="2211710"/>
            <a:ext cx="1812717" cy="504056"/>
            <a:chOff x="3695387" y="3651870"/>
            <a:chExt cx="1812717" cy="504056"/>
          </a:xfrm>
        </p:grpSpPr>
        <p:pic>
          <p:nvPicPr>
            <p:cNvPr id="18" name="Picture 2" descr="I:\Template Bupena Merdeka (Konten QR-Media mengajar)\BAHAN\label 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387" y="3651870"/>
              <a:ext cx="1812717" cy="4746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815916" y="3663483"/>
              <a:ext cx="1512167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 err="1" smtClean="0">
                  <a:solidFill>
                    <a:srgbClr val="7030A0"/>
                  </a:solidFill>
                </a:rPr>
                <a:t>Garis</a:t>
              </a:r>
              <a:r>
                <a:rPr lang="en-US" sz="2600" b="1" dirty="0" smtClean="0">
                  <a:solidFill>
                    <a:srgbClr val="7030A0"/>
                  </a:solidFill>
                </a:rPr>
                <a:t> </a:t>
              </a:r>
              <a:endParaRPr lang="en-US" sz="2600" b="1" dirty="0" smtClean="0">
                <a:solidFill>
                  <a:srgbClr val="7030A0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5292080" y="1197859"/>
            <a:ext cx="1292803" cy="1292803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14"/>
          <p:cNvGrpSpPr/>
          <p:nvPr/>
        </p:nvGrpSpPr>
        <p:grpSpPr>
          <a:xfrm>
            <a:off x="5076056" y="2727379"/>
            <a:ext cx="1812717" cy="524096"/>
            <a:chOff x="3695387" y="3602411"/>
            <a:chExt cx="1812717" cy="524096"/>
          </a:xfrm>
        </p:grpSpPr>
        <p:pic>
          <p:nvPicPr>
            <p:cNvPr id="22" name="Picture 2" descr="I:\Template Bupena Merdeka (Konten QR-Media mengajar)\BAHAN\label 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387" y="3651870"/>
              <a:ext cx="1812717" cy="4746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3815916" y="3602411"/>
              <a:ext cx="1512167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 err="1" smtClean="0">
                  <a:solidFill>
                    <a:srgbClr val="7030A0"/>
                  </a:solidFill>
                </a:rPr>
                <a:t>Bidang</a:t>
              </a:r>
              <a:endParaRPr lang="en-US" sz="2600" b="1" dirty="0" smtClean="0">
                <a:solidFill>
                  <a:srgbClr val="7030A0"/>
                </a:solidFill>
              </a:endParaRPr>
            </a:p>
          </p:txBody>
        </p:sp>
      </p:grpSp>
      <p:sp>
        <p:nvSpPr>
          <p:cNvPr id="24" name="Flowchart: Magnetic Disk 23"/>
          <p:cNvSpPr/>
          <p:nvPr/>
        </p:nvSpPr>
        <p:spPr>
          <a:xfrm>
            <a:off x="1364838" y="3003798"/>
            <a:ext cx="914400" cy="1008112"/>
          </a:xfrm>
          <a:prstGeom prst="flowChartMagneticDisk">
            <a:avLst/>
          </a:prstGeom>
          <a:solidFill>
            <a:srgbClr val="FFD3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14"/>
          <p:cNvGrpSpPr/>
          <p:nvPr/>
        </p:nvGrpSpPr>
        <p:grpSpPr>
          <a:xfrm>
            <a:off x="1043608" y="4155926"/>
            <a:ext cx="1812717" cy="504056"/>
            <a:chOff x="3695387" y="3651870"/>
            <a:chExt cx="1812717" cy="504056"/>
          </a:xfrm>
        </p:grpSpPr>
        <p:pic>
          <p:nvPicPr>
            <p:cNvPr id="26" name="Picture 2" descr="I:\Template Bupena Merdeka (Konten QR-Media mengajar)\BAHAN\label 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387" y="3651870"/>
              <a:ext cx="1812717" cy="4746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3815916" y="3663483"/>
              <a:ext cx="1512167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 err="1" smtClean="0">
                  <a:solidFill>
                    <a:srgbClr val="7030A0"/>
                  </a:solidFill>
                </a:rPr>
                <a:t>Bentuk</a:t>
              </a:r>
              <a:r>
                <a:rPr lang="en-US" sz="2600" b="1" dirty="0" smtClean="0">
                  <a:solidFill>
                    <a:srgbClr val="7030A0"/>
                  </a:solidFill>
                </a:rPr>
                <a:t> </a:t>
              </a:r>
              <a:endParaRPr lang="en-US" sz="2600" b="1" dirty="0" smtClean="0">
                <a:solidFill>
                  <a:srgbClr val="7030A0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923928" y="3579862"/>
            <a:ext cx="1585841" cy="457200"/>
            <a:chOff x="3923928" y="3579862"/>
            <a:chExt cx="1585841" cy="457200"/>
          </a:xfrm>
        </p:grpSpPr>
        <p:sp>
          <p:nvSpPr>
            <p:cNvPr id="28" name="Flowchart: Connector 27"/>
            <p:cNvSpPr/>
            <p:nvPr/>
          </p:nvSpPr>
          <p:spPr>
            <a:xfrm>
              <a:off x="3923928" y="3579862"/>
              <a:ext cx="457200" cy="457200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Connector 28"/>
            <p:cNvSpPr/>
            <p:nvPr/>
          </p:nvSpPr>
          <p:spPr>
            <a:xfrm>
              <a:off x="4484602" y="3579862"/>
              <a:ext cx="457200" cy="457200"/>
            </a:xfrm>
            <a:prstGeom prst="flowChartConnector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Connector 29"/>
            <p:cNvSpPr/>
            <p:nvPr/>
          </p:nvSpPr>
          <p:spPr>
            <a:xfrm>
              <a:off x="5052569" y="3579862"/>
              <a:ext cx="457200" cy="4572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14"/>
          <p:cNvGrpSpPr/>
          <p:nvPr/>
        </p:nvGrpSpPr>
        <p:grpSpPr>
          <a:xfrm>
            <a:off x="3837948" y="4155926"/>
            <a:ext cx="1812717" cy="504056"/>
            <a:chOff x="3695387" y="3651870"/>
            <a:chExt cx="1812717" cy="504056"/>
          </a:xfrm>
        </p:grpSpPr>
        <p:pic>
          <p:nvPicPr>
            <p:cNvPr id="32" name="Picture 2" descr="I:\Template Bupena Merdeka (Konten QR-Media mengajar)\BAHAN\label 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387" y="3651870"/>
              <a:ext cx="1812717" cy="4746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3815916" y="3663483"/>
              <a:ext cx="1512167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 err="1" smtClean="0">
                  <a:solidFill>
                    <a:srgbClr val="7030A0"/>
                  </a:solidFill>
                </a:rPr>
                <a:t>Warna</a:t>
              </a:r>
              <a:r>
                <a:rPr lang="en-US" sz="2600" b="1" dirty="0" smtClean="0">
                  <a:solidFill>
                    <a:srgbClr val="7030A0"/>
                  </a:solidFill>
                </a:rPr>
                <a:t> </a:t>
              </a:r>
              <a:endParaRPr lang="en-US" sz="2600" b="1" dirty="0" smtClean="0">
                <a:solidFill>
                  <a:srgbClr val="7030A0"/>
                </a:solidFill>
              </a:endParaRPr>
            </a:p>
          </p:txBody>
        </p:sp>
      </p:grpSp>
      <p:pic>
        <p:nvPicPr>
          <p:cNvPr id="35" name="Picture 34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4" cstate="print"/>
          <a:srcRect b="37640"/>
          <a:stretch>
            <a:fillRect/>
          </a:stretch>
        </p:blipFill>
        <p:spPr bwMode="auto">
          <a:xfrm>
            <a:off x="6888773" y="1592722"/>
            <a:ext cx="2376264" cy="3364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8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6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4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2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7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4" y="195486"/>
            <a:ext cx="4069116" cy="733044"/>
            <a:chOff x="295276" y="214296"/>
            <a:chExt cx="4069116" cy="7330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4069116" cy="73304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76276" y="267070"/>
              <a:ext cx="3256068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Prinsip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Seni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Rupa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5" name="BUPENA 5A - 17 Prinsip Seni Rup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357" y="928531"/>
            <a:ext cx="6444608" cy="362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1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4" y="195486"/>
            <a:ext cx="4573172" cy="733044"/>
            <a:chOff x="295276" y="214296"/>
            <a:chExt cx="4573172" cy="7330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4573172" cy="73304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76276" y="267070"/>
              <a:ext cx="3904140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C.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Ragam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Hias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Nusantara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23528" y="1275606"/>
            <a:ext cx="3816424" cy="1200329"/>
          </a:xfrm>
          <a:prstGeom prst="rect">
            <a:avLst/>
          </a:prstGeom>
          <a:solidFill>
            <a:srgbClr val="FFFF99"/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Ragam hias </a:t>
            </a:r>
            <a:r>
              <a:rPr lang="id-ID" sz="2400" dirty="0">
                <a:latin typeface="+mj-lt"/>
                <a:cs typeface="Arial" panose="020B0604020202020204" pitchFamily="34" charset="0"/>
              </a:rPr>
              <a:t>biasanya memiliki pola atau susunan</a:t>
            </a:r>
          </a:p>
          <a:p>
            <a:r>
              <a:rPr lang="id-ID" sz="2400" dirty="0">
                <a:latin typeface="+mj-lt"/>
                <a:cs typeface="Arial" panose="020B0604020202020204" pitchFamily="34" charset="0"/>
              </a:rPr>
              <a:t>yang berulang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6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3" cstate="print"/>
          <a:srcRect b="37640"/>
          <a:stretch>
            <a:fillRect/>
          </a:stretch>
        </p:blipFill>
        <p:spPr bwMode="auto">
          <a:xfrm>
            <a:off x="6215074" y="857238"/>
            <a:ext cx="2775034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46210" y="2715766"/>
            <a:ext cx="444587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7030A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Ragam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hias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bertujuan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sebagai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keindahan</a:t>
            </a:r>
            <a:r>
              <a:rPr lang="en-US" sz="24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dan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aktivitas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budaya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09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UPENA 5A - 18 Langkah-Langkah menggambar pola ragam hia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73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1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1473</TotalTime>
  <Words>84</Words>
  <Application>Microsoft Office PowerPoint</Application>
  <PresentationFormat>On-screen Show (16:9)</PresentationFormat>
  <Paragraphs>22</Paragraphs>
  <Slides>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Rahma Damayanti Arif</cp:lastModifiedBy>
  <cp:revision>68</cp:revision>
  <dcterms:created xsi:type="dcterms:W3CDTF">2022-01-17T01:37:52Z</dcterms:created>
  <dcterms:modified xsi:type="dcterms:W3CDTF">2023-07-09T12:49:47Z</dcterms:modified>
</cp:coreProperties>
</file>