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6" r:id="rId5"/>
    <p:sldId id="262" r:id="rId6"/>
    <p:sldId id="274" r:id="rId7"/>
    <p:sldId id="263" r:id="rId8"/>
    <p:sldId id="275" r:id="rId9"/>
    <p:sldId id="264" r:id="rId10"/>
    <p:sldId id="26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34B2"/>
    <a:srgbClr val="DA0000"/>
    <a:srgbClr val="000000"/>
    <a:srgbClr val="FFFFFF"/>
    <a:srgbClr val="FAC090"/>
    <a:srgbClr val="0000FF"/>
    <a:srgbClr val="E6B9B8"/>
    <a:srgbClr val="E46C0A"/>
    <a:srgbClr val="984807"/>
    <a:srgbClr val="321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67" autoAdjust="0"/>
    <p:restoredTop sz="98930" autoAdjust="0"/>
  </p:normalViewPr>
  <p:slideViewPr>
    <p:cSldViewPr>
      <p:cViewPr varScale="1">
        <p:scale>
          <a:sx n="69" d="100"/>
          <a:sy n="69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Lele</c:v>
                </c:pt>
                <c:pt idx="1">
                  <c:v>Mujair</c:v>
                </c:pt>
                <c:pt idx="2">
                  <c:v>Bawal</c:v>
                </c:pt>
                <c:pt idx="3">
                  <c:v>Gurami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550</c:v>
                </c:pt>
                <c:pt idx="1">
                  <c:v>450</c:v>
                </c:pt>
                <c:pt idx="2">
                  <c:v>350</c:v>
                </c:pt>
                <c:pt idx="3">
                  <c:v>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4498048"/>
        <c:axId val="74499968"/>
      </c:barChart>
      <c:catAx>
        <c:axId val="74498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cap="all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cap="none" dirty="0" err="1" smtClean="0"/>
                  <a:t>Jenis</a:t>
                </a:r>
                <a:r>
                  <a:rPr lang="en-US" sz="2400" cap="none" dirty="0" smtClean="0"/>
                  <a:t> </a:t>
                </a:r>
                <a:r>
                  <a:rPr lang="en-US" sz="2400" cap="none" dirty="0" err="1" smtClean="0"/>
                  <a:t>Ikan</a:t>
                </a:r>
                <a:endParaRPr lang="en-US" sz="2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dk1"/>
            </a:solidFill>
            <a:round/>
            <a:headEnd type="none" w="sm" len="sm"/>
            <a:tailEnd type="triangl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99968"/>
        <c:crosses val="autoZero"/>
        <c:auto val="1"/>
        <c:lblAlgn val="ctr"/>
        <c:lblOffset val="100"/>
        <c:noMultiLvlLbl val="0"/>
      </c:catAx>
      <c:valAx>
        <c:axId val="744999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none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cap="none" baseline="0" dirty="0" err="1"/>
                  <a:t>Banyak</a:t>
                </a:r>
                <a:r>
                  <a:rPr lang="en-US" sz="2400" cap="none" baseline="0" dirty="0"/>
                  <a:t> </a:t>
                </a:r>
                <a:r>
                  <a:rPr lang="en-US" sz="2400" cap="none" baseline="0" dirty="0" err="1" smtClean="0"/>
                  <a:t>Ikan</a:t>
                </a:r>
                <a:r>
                  <a:rPr lang="en-US" sz="2400" cap="none" baseline="0" dirty="0" smtClean="0"/>
                  <a:t> </a:t>
                </a:r>
                <a:r>
                  <a:rPr lang="en-US" sz="2400" cap="none" baseline="0" dirty="0" smtClean="0"/>
                  <a:t>(</a:t>
                </a:r>
                <a:r>
                  <a:rPr lang="en-US" sz="2400" cap="none" baseline="0" dirty="0" err="1" smtClean="0"/>
                  <a:t>ekor</a:t>
                </a:r>
                <a:r>
                  <a:rPr lang="en-US" sz="2400" cap="none" baseline="0" dirty="0" smtClean="0"/>
                  <a:t>)</a:t>
                </a:r>
                <a:endParaRPr lang="en-US" sz="2400" cap="none" dirty="0"/>
              </a:p>
            </c:rich>
          </c:tx>
          <c:layout>
            <c:manualLayout>
              <c:xMode val="edge"/>
              <c:yMode val="edge"/>
              <c:x val="7.668231257552189E-3"/>
              <c:y val="0.141241390820222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28575">
            <a:solidFill>
              <a:schemeClr val="dk1"/>
            </a:solidFill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9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17069-4840-4217-8586-CC8756DC0379}" type="datetimeFigureOut">
              <a:rPr lang="id-ID" smtClean="0"/>
              <a:pPr/>
              <a:t>18/09/2015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9837-F9A2-41DB-AB14-AA04F239076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" y="-3267744"/>
            <a:ext cx="6939001" cy="9540259"/>
          </a:xfrm>
          <a:prstGeom prst="rect">
            <a:avLst/>
          </a:prstGeom>
        </p:spPr>
      </p:pic>
      <p:grpSp>
        <p:nvGrpSpPr>
          <p:cNvPr id="2" name="Group 23"/>
          <p:cNvGrpSpPr/>
          <p:nvPr/>
        </p:nvGrpSpPr>
        <p:grpSpPr>
          <a:xfrm>
            <a:off x="5236628" y="1976718"/>
            <a:ext cx="3744000" cy="404331"/>
            <a:chOff x="-60940" y="3925311"/>
            <a:chExt cx="3409374" cy="424548"/>
          </a:xfrm>
          <a:solidFill>
            <a:schemeClr val="tx2">
              <a:lumMod val="75000"/>
            </a:schemeClr>
          </a:solidFill>
        </p:grpSpPr>
        <p:sp>
          <p:nvSpPr>
            <p:cNvPr id="23" name="Rectangle 22"/>
            <p:cNvSpPr/>
            <p:nvPr/>
          </p:nvSpPr>
          <p:spPr>
            <a:xfrm>
              <a:off x="-1" y="3943393"/>
              <a:ext cx="3348435" cy="4064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60940" y="3925311"/>
              <a:ext cx="3288396" cy="42011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Tujuan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pembelajaran</a:t>
              </a: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: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206202" y="2564904"/>
            <a:ext cx="3937798" cy="3170099"/>
          </a:xfrm>
          <a:prstGeom prst="rect">
            <a:avLst/>
          </a:prstGeom>
          <a:solidFill>
            <a:srgbClr val="FFFFFF">
              <a:alpha val="86000"/>
            </a:srgbClr>
          </a:solidFill>
        </p:spPr>
        <p:txBody>
          <a:bodyPr wrap="square">
            <a:spAutoFit/>
          </a:bodyPr>
          <a:lstStyle/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Menyajikan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data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tabel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diagram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garis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batang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lingkaran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rata-rata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hitung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modus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sekumpulan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data.</a:t>
            </a:r>
          </a:p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Mengurutkan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data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tertinggi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terendah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87325" lvl="0" indent="-187325">
              <a:buFont typeface="Wingdings" pitchFamily="2" charset="2"/>
              <a:buChar char="§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Menafsirkan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pengolahan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data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>
            <a:spLocks noGrp="1" noChangeArrowheads="1"/>
          </p:cNvSpPr>
          <p:nvPr/>
        </p:nvSpPr>
        <p:spPr bwMode="auto">
          <a:xfrm>
            <a:off x="1259632" y="619185"/>
            <a:ext cx="6464718" cy="102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95" tIns="41598" rIns="83195" bIns="41598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PENGOLAHAN DATA (2)</a:t>
            </a:r>
            <a:endParaRPr lang="en-US" sz="4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Title 1"/>
          <p:cNvSpPr>
            <a:spLocks noGrp="1" noChangeArrowheads="1"/>
          </p:cNvSpPr>
          <p:nvPr/>
        </p:nvSpPr>
        <p:spPr bwMode="auto">
          <a:xfrm>
            <a:off x="179512" y="-6861"/>
            <a:ext cx="6464718" cy="102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95" tIns="41598" rIns="83195" bIns="41598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BAB 7</a:t>
            </a:r>
            <a:endParaRPr lang="en-US" sz="5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30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511" y="188640"/>
            <a:ext cx="6840761" cy="430887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Langkah-langkah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membuat</a:t>
            </a:r>
            <a:r>
              <a:rPr lang="en-US" sz="2200" dirty="0" smtClean="0">
                <a:latin typeface="Arial" charset="0"/>
                <a:cs typeface="Arial" charset="0"/>
              </a:rPr>
              <a:t> diagram </a:t>
            </a:r>
            <a:r>
              <a:rPr lang="en-US" sz="2200" dirty="0" err="1" smtClean="0">
                <a:latin typeface="Arial" charset="0"/>
                <a:cs typeface="Arial" charset="0"/>
              </a:rPr>
              <a:t>gambar</a:t>
            </a:r>
            <a:r>
              <a:rPr lang="en-US" sz="2200" dirty="0" smtClean="0"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9512" y="755533"/>
            <a:ext cx="8784975" cy="76944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</a:rPr>
              <a:t>Tentukan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banyak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terlebih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dahulu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  <a:p>
            <a:pPr algn="ctr" eaLnBrk="1" hangingPunct="1"/>
            <a:r>
              <a:rPr lang="en-US" sz="2200" dirty="0" smtClean="0">
                <a:latin typeface="Arial" charset="0"/>
                <a:cs typeface="Arial" charset="0"/>
              </a:rPr>
              <a:t>70 + 63 + 35 + 112 = 280</a:t>
            </a:r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79511" y="1524974"/>
            <a:ext cx="8784976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2. </a:t>
            </a:r>
            <a:r>
              <a:rPr lang="en-US" sz="2200" dirty="0" err="1" smtClean="0">
                <a:latin typeface="Arial" charset="0"/>
                <a:cs typeface="Arial" charset="0"/>
              </a:rPr>
              <a:t>Selanjutnya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tentukan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besar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sudut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persentase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setiap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</a:rPr>
              <a:t>   </a:t>
            </a:r>
            <a:r>
              <a:rPr lang="en-US" sz="2200" dirty="0" err="1" smtClean="0">
                <a:latin typeface="Arial" charset="0"/>
                <a:cs typeface="Arial" charset="0"/>
              </a:rPr>
              <a:t>golongan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darah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9511" y="2359475"/>
            <a:ext cx="8784976" cy="3603792"/>
            <a:chOff x="179511" y="2359475"/>
            <a:chExt cx="8784976" cy="360379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79511" y="2608951"/>
                  <a:ext cx="4208717" cy="3354316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20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Golongan</a:t>
                  </a:r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darah</a:t>
                  </a:r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 A </a:t>
                  </a:r>
                </a:p>
                <a:p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280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360°=90°</m:t>
                      </m:r>
                    </m:oMath>
                  </a14:m>
                  <a:r>
                    <a:rPr lang="en-US" sz="2000" dirty="0"/>
                    <a:t>  </a:t>
                  </a:r>
                  <a:endParaRPr lang="en-US" sz="2000" dirty="0" smtClean="0"/>
                </a:p>
                <a:p>
                  <a:r>
                    <a:rPr lang="en-US" sz="20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Golongan</a:t>
                  </a:r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darah</a:t>
                  </a:r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 B </a:t>
                  </a:r>
                </a:p>
                <a:p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63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280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360°=81°</m:t>
                      </m:r>
                    </m:oMath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20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Golongan</a:t>
                  </a:r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darah</a:t>
                  </a:r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AB</a:t>
                  </a:r>
                </a:p>
                <a:p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280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360°=45°</m:t>
                      </m:r>
                    </m:oMath>
                  </a14:m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Golongan </a:t>
                  </a:r>
                  <a:r>
                    <a:rPr lang="en-US" sz="20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darah</a:t>
                  </a:r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 O</a:t>
                  </a:r>
                </a:p>
                <a:p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=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280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360°=144°</m:t>
                      </m:r>
                    </m:oMath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1" y="2608951"/>
                  <a:ext cx="4208717" cy="335431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788024" y="2608951"/>
                  <a:ext cx="4176463" cy="3354316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n-US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20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Golongan</a:t>
                  </a:r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darah</a:t>
                  </a:r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 A </a:t>
                  </a:r>
                </a:p>
                <a:p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280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100%=25</m:t>
                      </m:r>
                    </m:oMath>
                  </a14:m>
                  <a:endParaRPr lang="en-US" sz="2000" dirty="0" smtClean="0"/>
                </a:p>
                <a:p>
                  <a:r>
                    <a:rPr lang="en-US" sz="20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Golongan</a:t>
                  </a:r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darah</a:t>
                  </a:r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 B </a:t>
                  </a:r>
                </a:p>
                <a:p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63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280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100%=22,5%</m:t>
                      </m:r>
                    </m:oMath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20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Golongan</a:t>
                  </a:r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0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darah</a:t>
                  </a:r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AB</a:t>
                  </a:r>
                </a:p>
                <a:p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280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100%=12,5%</m:t>
                      </m:r>
                    </m:oMath>
                  </a14:m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Golongan </a:t>
                  </a:r>
                  <a:r>
                    <a:rPr lang="en-US" sz="20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darah</a:t>
                  </a:r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 O </a:t>
                  </a:r>
                </a:p>
                <a:p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=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280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100%=40%</m:t>
                      </m:r>
                    </m:oMath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4" y="2608951"/>
                  <a:ext cx="4176463" cy="335431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ounded Rectangle 6"/>
            <p:cNvSpPr/>
            <p:nvPr/>
          </p:nvSpPr>
          <p:spPr>
            <a:xfrm>
              <a:off x="1187624" y="2359475"/>
              <a:ext cx="1872208" cy="4989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</a:rPr>
                <a:t>Derajat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940151" y="2359475"/>
              <a:ext cx="1872208" cy="4989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</a:rPr>
                <a:t>Persentase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58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9215" y="764704"/>
            <a:ext cx="8712968" cy="769441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3. </a:t>
            </a:r>
            <a:r>
              <a:rPr lang="en-US" sz="2200" dirty="0" err="1" smtClean="0">
                <a:latin typeface="Arial" charset="0"/>
                <a:cs typeface="Arial" charset="0"/>
              </a:rPr>
              <a:t>Buatlah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lingkaran</a:t>
            </a:r>
            <a:r>
              <a:rPr lang="en-US" sz="2200" dirty="0">
                <a:latin typeface="Arial" charset="0"/>
                <a:cs typeface="Arial" charset="0"/>
              </a:rPr>
              <a:t>.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</a:t>
            </a:r>
            <a:r>
              <a:rPr lang="en-US" sz="2200" dirty="0" err="1" smtClean="0">
                <a:latin typeface="Arial" charset="0"/>
                <a:cs typeface="Arial" charset="0"/>
              </a:rPr>
              <a:t>alu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bagi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menjadi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beberapa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bagian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</a:rPr>
              <a:t>   </a:t>
            </a:r>
            <a:r>
              <a:rPr lang="en-US" sz="2200" dirty="0" err="1" smtClean="0">
                <a:latin typeface="Arial" charset="0"/>
                <a:cs typeface="Arial" charset="0"/>
              </a:rPr>
              <a:t>sesuai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besar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derajat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dirty="0" err="1" smtClean="0">
                <a:latin typeface="Arial" charset="0"/>
                <a:cs typeface="Arial" charset="0"/>
              </a:rPr>
              <a:t>gunakan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busur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derajat</a:t>
            </a:r>
            <a:r>
              <a:rPr lang="en-US" sz="2200" dirty="0" smtClean="0">
                <a:latin typeface="Arial" charset="0"/>
                <a:cs typeface="Arial" charset="0"/>
              </a:rPr>
              <a:t>).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9216" y="1606153"/>
            <a:ext cx="8712967" cy="76944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4. </a:t>
            </a:r>
            <a:r>
              <a:rPr lang="en-US" sz="2200" dirty="0" err="1" smtClean="0">
                <a:latin typeface="Arial" charset="0"/>
                <a:cs typeface="Arial" charset="0"/>
              </a:rPr>
              <a:t>Jika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semua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telah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digambar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sesuai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besar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</a:rPr>
              <a:t>   </a:t>
            </a:r>
            <a:r>
              <a:rPr lang="en-US" sz="2200" dirty="0" err="1" smtClean="0">
                <a:latin typeface="Arial" charset="0"/>
                <a:cs typeface="Arial" charset="0"/>
              </a:rPr>
              <a:t>sudut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masing-masing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buatlah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keterangan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</a:rPr>
              <a:t>di </a:t>
            </a:r>
            <a:r>
              <a:rPr lang="en-US" sz="2200" dirty="0" err="1" smtClean="0">
                <a:latin typeface="Arial" charset="0"/>
                <a:cs typeface="Arial" charset="0"/>
              </a:rPr>
              <a:t>dalamnya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9200" y="2454836"/>
            <a:ext cx="8592997" cy="40011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Diagram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L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ingkaran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Banyak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Kantong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Darah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Hasil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Donor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Pada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Hari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Minggu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3" y="2837261"/>
            <a:ext cx="3888432" cy="335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4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30" y="188640"/>
            <a:ext cx="767045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Tertinggi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Terendah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Rata- Rata, Modus,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Median</a:t>
            </a:r>
            <a:endParaRPr lang="id-ID" sz="24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30" y="950697"/>
            <a:ext cx="3176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2438" indent="-285750">
              <a:buAutoNum type="arabicPeriod"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Mengurutkan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3000" y="1412362"/>
            <a:ext cx="8816463" cy="1107996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Mengurutkan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mempermudah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mengolah</a:t>
            </a:r>
            <a:r>
              <a:rPr lang="en-US" sz="2200" dirty="0" smtClean="0">
                <a:latin typeface="Arial" charset="0"/>
                <a:cs typeface="Arial" charset="0"/>
              </a:rPr>
              <a:t> data. </a:t>
            </a:r>
          </a:p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Dari data yang </a:t>
            </a:r>
            <a:r>
              <a:rPr lang="en-US" sz="2200" dirty="0" err="1" smtClean="0">
                <a:latin typeface="Arial" charset="0"/>
                <a:cs typeface="Arial" charset="0"/>
              </a:rPr>
              <a:t>telah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diurutkan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diketahui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nilai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tertinggi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nilai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terendah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8545" y="4092168"/>
            <a:ext cx="4727050" cy="1785104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Penyelesaian</a:t>
            </a:r>
            <a:r>
              <a:rPr lang="en-US" sz="2200" dirty="0" smtClean="0">
                <a:latin typeface="Arial" charset="0"/>
                <a:cs typeface="Arial" charset="0"/>
              </a:rPr>
              <a:t>: </a:t>
            </a:r>
          </a:p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Urutan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terkecil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4, 5, 6, 8, 8, 10, 11, 11, 11, 12, 12, </a:t>
            </a:r>
          </a:p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14,14, 14, 15, 16, 17, 19, 19, 20, 21.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3000" y="2520358"/>
            <a:ext cx="4691047" cy="1446550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Urutkan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berikut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terkecil</a:t>
            </a:r>
            <a:r>
              <a:rPr lang="en-US" sz="2200" dirty="0" smtClean="0">
                <a:latin typeface="Arial" charset="0"/>
                <a:cs typeface="Arial" charset="0"/>
              </a:rPr>
              <a:t>!</a:t>
            </a:r>
          </a:p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12 , 14, 11, 8, 19, 11, 12, 15, 11, 17, </a:t>
            </a:r>
          </a:p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14, 10, 8, 5, 6, 4, 19, 21, 16, 14, 20.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6056" y="2536055"/>
            <a:ext cx="3888432" cy="32547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Dari data yang </a:t>
            </a:r>
            <a:r>
              <a:rPr lang="en-US" sz="2200" dirty="0" err="1" smtClean="0">
                <a:latin typeface="Arial" charset="0"/>
                <a:cs typeface="Arial" charset="0"/>
              </a:rPr>
              <a:t>telah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diurutkan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informasi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didapat</a:t>
            </a:r>
            <a:r>
              <a:rPr lang="en-US" sz="2200" dirty="0" smtClean="0">
                <a:latin typeface="Arial" charset="0"/>
                <a:cs typeface="Arial" charset="0"/>
              </a:rPr>
              <a:t>: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300" dirty="0" err="1" smtClean="0">
                <a:latin typeface="Arial" charset="0"/>
                <a:cs typeface="Arial" charset="0"/>
              </a:rPr>
              <a:t>Nilai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tertinggi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adalah</a:t>
            </a:r>
            <a:r>
              <a:rPr lang="en-US" sz="2300" dirty="0" smtClean="0">
                <a:latin typeface="Arial" charset="0"/>
                <a:cs typeface="Arial" charset="0"/>
              </a:rPr>
              <a:t> 21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300" dirty="0" err="1" smtClean="0">
                <a:latin typeface="Arial" charset="0"/>
                <a:cs typeface="Arial" charset="0"/>
              </a:rPr>
              <a:t>Nilai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terendah</a:t>
            </a:r>
            <a:r>
              <a:rPr lang="en-US" sz="2300" dirty="0" smtClean="0">
                <a:latin typeface="Arial" charset="0"/>
                <a:cs typeface="Arial" charset="0"/>
              </a:rPr>
              <a:t> </a:t>
            </a:r>
            <a:r>
              <a:rPr lang="en-US" sz="2300" dirty="0" err="1" smtClean="0">
                <a:latin typeface="Arial" charset="0"/>
                <a:cs typeface="Arial" charset="0"/>
              </a:rPr>
              <a:t>adalah</a:t>
            </a:r>
            <a:r>
              <a:rPr lang="en-US" sz="2300" dirty="0" smtClean="0">
                <a:latin typeface="Arial" charset="0"/>
                <a:cs typeface="Arial" charset="0"/>
              </a:rPr>
              <a:t> 4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300" dirty="0" err="1" smtClean="0">
                <a:latin typeface="Arial" charset="0"/>
                <a:cs typeface="Arial" charset="0"/>
              </a:rPr>
              <a:t>Terdapat</a:t>
            </a:r>
            <a:r>
              <a:rPr lang="en-US" sz="2300" dirty="0" smtClean="0">
                <a:latin typeface="Arial" charset="0"/>
                <a:cs typeface="Arial" charset="0"/>
              </a:rPr>
              <a:t> 3 data </a:t>
            </a:r>
            <a:r>
              <a:rPr lang="en-US" sz="2300" dirty="0" err="1" smtClean="0">
                <a:latin typeface="Arial" charset="0"/>
                <a:cs typeface="Arial" charset="0"/>
              </a:rPr>
              <a:t>nilai</a:t>
            </a:r>
            <a:r>
              <a:rPr lang="en-US" sz="2300" dirty="0" smtClean="0">
                <a:latin typeface="Arial" charset="0"/>
                <a:cs typeface="Arial" charset="0"/>
              </a:rPr>
              <a:t> 11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1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136" y="266795"/>
            <a:ext cx="3160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Rata- Rata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Hitung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4906" y="728460"/>
            <a:ext cx="8816463" cy="43088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Rata-rata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hitung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mean </a:t>
            </a:r>
            <a:r>
              <a:rPr lang="en-US" sz="2200" dirty="0" err="1" smtClean="0">
                <a:latin typeface="Arial" charset="0"/>
                <a:cs typeface="Arial" charset="0"/>
              </a:rPr>
              <a:t>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dicari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rumus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berikut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0941" y="2374399"/>
            <a:ext cx="8604201" cy="116955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Berikut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usia</a:t>
            </a:r>
            <a:r>
              <a:rPr lang="en-US" sz="2200" dirty="0" smtClean="0">
                <a:latin typeface="Arial" charset="0"/>
                <a:cs typeface="Arial" charset="0"/>
              </a:rPr>
              <a:t> 10 </a:t>
            </a:r>
            <a:r>
              <a:rPr lang="en-US" sz="2200" dirty="0" err="1" smtClean="0">
                <a:latin typeface="Arial" charset="0"/>
                <a:cs typeface="Arial" charset="0"/>
              </a:rPr>
              <a:t>siswa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kelas</a:t>
            </a:r>
            <a:r>
              <a:rPr lang="en-US" sz="2200" dirty="0" smtClean="0">
                <a:latin typeface="Arial" charset="0"/>
                <a:cs typeface="Arial" charset="0"/>
              </a:rPr>
              <a:t> VI (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tahun</a:t>
            </a:r>
            <a:r>
              <a:rPr lang="en-US" sz="2200" dirty="0" smtClean="0">
                <a:latin typeface="Arial" charset="0"/>
                <a:cs typeface="Arial" charset="0"/>
              </a:rPr>
              <a:t>)</a:t>
            </a:r>
          </a:p>
          <a:p>
            <a:pPr marL="457200" indent="-457200" defTabSz="630238" eaLnBrk="1" hangingPunct="1">
              <a:buAutoNum type="arabicPlain" startAt="11"/>
            </a:pPr>
            <a:r>
              <a:rPr lang="en-US" sz="2400" dirty="0" smtClean="0">
                <a:latin typeface="Arial" charset="0"/>
                <a:cs typeface="Arial" charset="0"/>
              </a:rPr>
              <a:t>  11	12	12	13	12	12	12	13	11</a:t>
            </a:r>
          </a:p>
          <a:p>
            <a:pPr defTabSz="630238" eaLnBrk="1" hangingPunct="1"/>
            <a:r>
              <a:rPr lang="en-US" sz="2400" dirty="0" err="1" smtClean="0">
                <a:latin typeface="Arial" charset="0"/>
                <a:cs typeface="Arial" charset="0"/>
              </a:rPr>
              <a:t>Tentukan</a:t>
            </a:r>
            <a:r>
              <a:rPr lang="en-US" sz="2400" dirty="0" smtClean="0">
                <a:latin typeface="Arial" charset="0"/>
                <a:cs typeface="Arial" charset="0"/>
              </a:rPr>
              <a:t> rata-rata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data </a:t>
            </a:r>
            <a:r>
              <a:rPr lang="en-US" sz="2400" dirty="0" err="1" smtClean="0">
                <a:latin typeface="Arial" charset="0"/>
                <a:cs typeface="Arial" charset="0"/>
              </a:rPr>
              <a:t>tersebut</a:t>
            </a:r>
            <a:r>
              <a:rPr lang="en-US" sz="2400" dirty="0" smtClean="0">
                <a:latin typeface="Arial" charset="0"/>
                <a:cs typeface="Arial" charset="0"/>
              </a:rPr>
              <a:t>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2053804" y="1298033"/>
                <a:ext cx="5038476" cy="970202"/>
              </a:xfrm>
              <a:prstGeom prst="rect">
                <a:avLst/>
              </a:prstGeom>
              <a:solidFill>
                <a:srgbClr val="EFF991"/>
              </a:solidFill>
              <a:ln>
                <a:noFill/>
              </a:ln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sz="2800" b="1" dirty="0" smtClean="0">
                    <a:latin typeface="Arial" charset="0"/>
                    <a:cs typeface="Arial" charset="0"/>
                  </a:rPr>
                  <a:t>Rata-rata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𝐉𝐮𝐦𝐥𝐚𝐡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𝐝𝐚𝐭𝐚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𝐁𝐚𝐧𝐲𝐚𝐤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Arial" charset="0"/>
                          </a:rPr>
                          <m:t>𝐝𝐚𝐭𝐚</m:t>
                        </m:r>
                      </m:den>
                    </m:f>
                  </m:oMath>
                </a14:m>
                <a:endParaRPr lang="en-US" sz="2800" dirty="0" smtClean="0"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804" y="1298033"/>
                <a:ext cx="5038476" cy="97020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252415" y="3656096"/>
                <a:ext cx="8604201" cy="2415085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Penyelesaian:</a:t>
                </a:r>
              </a:p>
              <a:p>
                <a:r>
                  <a:rPr lang="en-US" sz="2400" dirty="0">
                    <a:latin typeface="Arial" charset="0"/>
                    <a:cs typeface="Arial" charset="0"/>
                  </a:rPr>
                  <a:t>Rata-rata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>
                            <a:latin typeface="Cambria Math" panose="02040503050406030204" pitchFamily="18" charset="0"/>
                            <a:cs typeface="Arial" charset="0"/>
                          </a:rPr>
                          <m:t>Jumlah</m:t>
                        </m:r>
                        <m:r>
                          <a:rPr lang="en-US" sz="2400" b="0" i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latin typeface="Cambria Math" panose="02040503050406030204" pitchFamily="18" charset="0"/>
                            <a:cs typeface="Arial" charset="0"/>
                          </a:rPr>
                          <m:t>data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>
                            <a:latin typeface="Cambria Math" panose="02040503050406030204" pitchFamily="18" charset="0"/>
                            <a:cs typeface="Arial" charset="0"/>
                          </a:rPr>
                          <m:t>Banyak</m:t>
                        </m:r>
                        <m:r>
                          <a:rPr lang="en-US" sz="2400" b="0" i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latin typeface="Cambria Math" panose="02040503050406030204" pitchFamily="18" charset="0"/>
                            <a:cs typeface="Arial" charset="0"/>
                          </a:rPr>
                          <m:t>data</m:t>
                        </m:r>
                      </m:den>
                    </m:f>
                  </m:oMath>
                </a14:m>
                <a:endParaRPr lang="en-US" sz="2400" dirty="0" smtClean="0">
                  <a:latin typeface="Arial" charset="0"/>
                  <a:cs typeface="Arial" charset="0"/>
                </a:endParaRPr>
              </a:p>
              <a:p>
                <a:r>
                  <a:rPr lang="en-US" sz="2200" dirty="0" smtClean="0">
                    <a:latin typeface="Arial" charset="0"/>
                    <a:cs typeface="Arial" charset="0"/>
                  </a:rPr>
                  <a:t>	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11+11+12+12+13+12+12+12+13+11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200" dirty="0" smtClean="0">
                  <a:latin typeface="Cambria Math" panose="02040503050406030204" pitchFamily="18" charset="0"/>
                  <a:cs typeface="Arial" charset="0"/>
                </a:endParaRPr>
              </a:p>
              <a:p>
                <a:r>
                  <a:rPr lang="en-US" sz="3200" dirty="0" smtClean="0">
                    <a:cs typeface="Arial" charset="0"/>
                  </a:rPr>
                  <a:t>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119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Arial" charset="0"/>
                    <a:cs typeface="Arial" charset="0"/>
                  </a:rPr>
                  <a:t> = 11,9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415" y="3656096"/>
                <a:ext cx="8604201" cy="2415085"/>
              </a:xfrm>
              <a:prstGeom prst="rect">
                <a:avLst/>
              </a:prstGeom>
              <a:blipFill rotWithShape="1">
                <a:blip r:embed="rId3"/>
                <a:stretch>
                  <a:fillRect l="-918" t="-750" b="-3000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3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136" y="266795"/>
            <a:ext cx="1619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Modus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521" y="717775"/>
            <a:ext cx="7416824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Modus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data yang paling </a:t>
            </a:r>
            <a:r>
              <a:rPr lang="en-US" sz="2200" dirty="0" err="1" smtClean="0">
                <a:latin typeface="Arial" charset="0"/>
                <a:cs typeface="Arial" charset="0"/>
              </a:rPr>
              <a:t>sering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muncul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</a:p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yang </a:t>
            </a:r>
            <a:r>
              <a:rPr lang="en-US" sz="2200" dirty="0" err="1" smtClean="0">
                <a:latin typeface="Arial" charset="0"/>
                <a:cs typeface="Arial" charset="0"/>
              </a:rPr>
              <a:t>memiliki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frekuensi</a:t>
            </a:r>
            <a:r>
              <a:rPr lang="en-US" sz="2200" dirty="0" smtClean="0">
                <a:latin typeface="Arial" charset="0"/>
                <a:cs typeface="Arial" charset="0"/>
              </a:rPr>
              <a:t> paling </a:t>
            </a:r>
            <a:r>
              <a:rPr lang="en-US" sz="2200" dirty="0" err="1" smtClean="0">
                <a:latin typeface="Arial" charset="0"/>
                <a:cs typeface="Arial" charset="0"/>
              </a:rPr>
              <a:t>besar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5698" y="3253560"/>
            <a:ext cx="8604201" cy="83099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Tentukan</a:t>
            </a:r>
            <a:r>
              <a:rPr lang="en-US" sz="2200" dirty="0" smtClean="0">
                <a:latin typeface="Arial" charset="0"/>
                <a:cs typeface="Arial" charset="0"/>
              </a:rPr>
              <a:t> modus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berikut</a:t>
            </a:r>
            <a:r>
              <a:rPr lang="en-US" sz="2200" dirty="0" smtClean="0">
                <a:latin typeface="Arial" charset="0"/>
                <a:cs typeface="Arial" charset="0"/>
              </a:rPr>
              <a:t>!</a:t>
            </a:r>
          </a:p>
          <a:p>
            <a:pPr eaLnBrk="1" hangingPunct="1"/>
            <a:r>
              <a:rPr lang="en-US" sz="2400" dirty="0" err="1" smtClean="0">
                <a:latin typeface="Arial" charset="0"/>
                <a:cs typeface="Arial" charset="0"/>
              </a:rPr>
              <a:t>Pisang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jambu</a:t>
            </a:r>
            <a:r>
              <a:rPr lang="en-US" sz="2400" dirty="0" smtClean="0">
                <a:latin typeface="Arial" charset="0"/>
                <a:cs typeface="Arial" charset="0"/>
              </a:rPr>
              <a:t>, melon, </a:t>
            </a:r>
            <a:r>
              <a:rPr lang="en-US" sz="2400" dirty="0" err="1" smtClean="0">
                <a:latin typeface="Arial" charset="0"/>
                <a:cs typeface="Arial" charset="0"/>
              </a:rPr>
              <a:t>jambu</a:t>
            </a:r>
            <a:r>
              <a:rPr lang="en-US" sz="2400" dirty="0" smtClean="0">
                <a:latin typeface="Arial" charset="0"/>
                <a:cs typeface="Arial" charset="0"/>
              </a:rPr>
              <a:t> , </a:t>
            </a:r>
            <a:r>
              <a:rPr lang="en-US" sz="2400" dirty="0" err="1" smtClean="0">
                <a:latin typeface="Arial" charset="0"/>
                <a:cs typeface="Arial" charset="0"/>
              </a:rPr>
              <a:t>pisang</a:t>
            </a:r>
            <a:r>
              <a:rPr lang="en-US" sz="2400" dirty="0" smtClean="0">
                <a:latin typeface="Arial" charset="0"/>
                <a:cs typeface="Arial" charset="0"/>
              </a:rPr>
              <a:t>, melon, </a:t>
            </a:r>
            <a:r>
              <a:rPr lang="en-US" sz="2400" dirty="0" err="1" smtClean="0">
                <a:latin typeface="Arial" charset="0"/>
                <a:cs typeface="Arial" charset="0"/>
              </a:rPr>
              <a:t>apel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apel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5698" y="1594938"/>
            <a:ext cx="8604201" cy="1446550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Jika</a:t>
            </a:r>
            <a:r>
              <a:rPr lang="en-US" sz="2200" dirty="0" smtClean="0">
                <a:latin typeface="Arial" charset="0"/>
                <a:cs typeface="Arial" charset="0"/>
              </a:rPr>
              <a:t> data yang </a:t>
            </a:r>
            <a:r>
              <a:rPr lang="en-US" sz="2200" dirty="0" err="1" smtClean="0">
                <a:latin typeface="Arial" charset="0"/>
                <a:cs typeface="Arial" charset="0"/>
              </a:rPr>
              <a:t>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memiliki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frekuensi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sama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maka</a:t>
            </a:r>
            <a:r>
              <a:rPr lang="en-US" sz="2200" dirty="0" smtClean="0">
                <a:latin typeface="Arial" charset="0"/>
                <a:cs typeface="Arial" charset="0"/>
              </a:rPr>
              <a:t> data-data </a:t>
            </a:r>
            <a:r>
              <a:rPr lang="en-US" sz="2200" dirty="0" err="1" smtClean="0">
                <a:latin typeface="Arial" charset="0"/>
                <a:cs typeface="Arial" charset="0"/>
              </a:rPr>
              <a:t>tersebut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tidak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memiliki</a:t>
            </a:r>
            <a:r>
              <a:rPr lang="en-US" sz="2200" dirty="0" smtClean="0">
                <a:latin typeface="Arial" charset="0"/>
                <a:cs typeface="Arial" charset="0"/>
              </a:rPr>
              <a:t> modus. </a:t>
            </a:r>
          </a:p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Namun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jika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dua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lebih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memiliki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frekuensi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terbesar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maka</a:t>
            </a:r>
            <a:r>
              <a:rPr lang="en-US" sz="2200" dirty="0" smtClean="0">
                <a:latin typeface="Arial" charset="0"/>
                <a:cs typeface="Arial" charset="0"/>
              </a:rPr>
              <a:t> data-data </a:t>
            </a:r>
            <a:r>
              <a:rPr lang="en-US" sz="2200" dirty="0" err="1" smtClean="0">
                <a:latin typeface="Arial" charset="0"/>
                <a:cs typeface="Arial" charset="0"/>
              </a:rPr>
              <a:t>tersebut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memiliki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dua</a:t>
            </a:r>
            <a:r>
              <a:rPr lang="en-US" sz="2200" dirty="0" smtClean="0">
                <a:latin typeface="Arial" charset="0"/>
                <a:cs typeface="Arial" charset="0"/>
              </a:rPr>
              <a:t> modus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lebih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5699" y="4084557"/>
            <a:ext cx="8604201" cy="116955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b="1" dirty="0" smtClean="0">
                <a:latin typeface="Arial" charset="0"/>
                <a:cs typeface="Arial" charset="0"/>
              </a:rPr>
              <a:t>Penyelesaian:</a:t>
            </a:r>
          </a:p>
          <a:p>
            <a:r>
              <a:rPr lang="en-US" sz="2400" dirty="0" err="1" smtClean="0">
                <a:latin typeface="Arial" charset="0"/>
                <a:cs typeface="Arial" charset="0"/>
              </a:rPr>
              <a:t>Kelompokkan</a:t>
            </a:r>
            <a:r>
              <a:rPr lang="en-US" sz="2400" dirty="0" smtClean="0">
                <a:latin typeface="Arial" charset="0"/>
                <a:cs typeface="Arial" charset="0"/>
              </a:rPr>
              <a:t> data </a:t>
            </a:r>
            <a:r>
              <a:rPr lang="en-US" sz="2400" dirty="0" err="1" smtClean="0">
                <a:latin typeface="Arial" charset="0"/>
                <a:cs typeface="Arial" charset="0"/>
              </a:rPr>
              <a:t>terlebih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dahulu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  <a:p>
            <a:pPr algn="ctr"/>
            <a:r>
              <a:rPr lang="en-US" sz="2400" b="1" dirty="0" err="1" smtClean="0">
                <a:latin typeface="Arial" charset="0"/>
                <a:cs typeface="Arial" charset="0"/>
              </a:rPr>
              <a:t>Pisang</a:t>
            </a:r>
            <a:r>
              <a:rPr lang="en-US" sz="2400" b="1" dirty="0" smtClean="0">
                <a:latin typeface="Arial" charset="0"/>
                <a:cs typeface="Arial" charset="0"/>
              </a:rPr>
              <a:t>, </a:t>
            </a:r>
            <a:r>
              <a:rPr lang="en-US" sz="2400" b="1" dirty="0" err="1" smtClean="0">
                <a:latin typeface="Arial" charset="0"/>
                <a:cs typeface="Arial" charset="0"/>
              </a:rPr>
              <a:t>pisang</a:t>
            </a:r>
            <a:r>
              <a:rPr lang="en-US" sz="2400" b="1" dirty="0" smtClean="0">
                <a:latin typeface="Arial" charset="0"/>
                <a:cs typeface="Arial" charset="0"/>
              </a:rPr>
              <a:t>, </a:t>
            </a:r>
            <a:r>
              <a:rPr lang="en-US" sz="2400" b="1" dirty="0" err="1" smtClean="0">
                <a:latin typeface="Arial" charset="0"/>
                <a:cs typeface="Arial" charset="0"/>
              </a:rPr>
              <a:t>jambu</a:t>
            </a:r>
            <a:r>
              <a:rPr lang="en-US" sz="2400" b="1" dirty="0" smtClean="0">
                <a:latin typeface="Arial" charset="0"/>
                <a:cs typeface="Arial" charset="0"/>
              </a:rPr>
              <a:t>, </a:t>
            </a:r>
            <a:r>
              <a:rPr lang="en-US" sz="2400" b="1" dirty="0" err="1" smtClean="0">
                <a:latin typeface="Arial" charset="0"/>
                <a:cs typeface="Arial" charset="0"/>
              </a:rPr>
              <a:t>jambu</a:t>
            </a:r>
            <a:r>
              <a:rPr lang="en-US" sz="2400" b="1" dirty="0" smtClean="0">
                <a:latin typeface="Arial" charset="0"/>
                <a:cs typeface="Arial" charset="0"/>
              </a:rPr>
              <a:t>, melon, melon, </a:t>
            </a:r>
            <a:r>
              <a:rPr lang="en-US" sz="2400" b="1" dirty="0" err="1" smtClean="0">
                <a:latin typeface="Arial" charset="0"/>
                <a:cs typeface="Arial" charset="0"/>
              </a:rPr>
              <a:t>apel</a:t>
            </a:r>
            <a:r>
              <a:rPr lang="en-US" sz="2400" b="1" dirty="0" smtClean="0">
                <a:latin typeface="Arial" charset="0"/>
                <a:cs typeface="Arial" charset="0"/>
              </a:rPr>
              <a:t>, </a:t>
            </a:r>
            <a:r>
              <a:rPr lang="en-US" sz="2400" b="1" dirty="0" err="1" smtClean="0">
                <a:latin typeface="Arial" charset="0"/>
                <a:cs typeface="Arial" charset="0"/>
              </a:rPr>
              <a:t>apel</a:t>
            </a:r>
            <a:endParaRPr lang="en-US" sz="2400" b="1" dirty="0" smtClean="0"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75656" y="5254108"/>
            <a:ext cx="7274381" cy="76944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Karena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setiap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memiliki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frekuensi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sama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maka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tersebut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tidak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memiliki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modus</a:t>
            </a:r>
            <a:endParaRPr lang="en-US" sz="22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5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512" y="764704"/>
            <a:ext cx="8816463" cy="76944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Tentukan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modus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berikut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!</a:t>
            </a:r>
          </a:p>
          <a:p>
            <a:pPr eaLnBrk="1" hangingPunct="1"/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33 , 31, 30, 33, 32, 31, 30, 34, 33, 30, 34.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9510" y="3702466"/>
            <a:ext cx="8816465" cy="83099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Arial" charset="0"/>
                <a:cs typeface="Arial" charset="0"/>
              </a:rPr>
              <a:t>Tentukan</a:t>
            </a:r>
            <a:r>
              <a:rPr lang="en-US" sz="2400" dirty="0" smtClean="0">
                <a:latin typeface="Arial" charset="0"/>
                <a:cs typeface="Arial" charset="0"/>
              </a:rPr>
              <a:t> modus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data </a:t>
            </a:r>
            <a:r>
              <a:rPr lang="en-US" sz="2400" dirty="0" err="1" smtClean="0">
                <a:latin typeface="Arial" charset="0"/>
                <a:cs typeface="Arial" charset="0"/>
              </a:rPr>
              <a:t>berikut</a:t>
            </a:r>
            <a:r>
              <a:rPr lang="en-US" sz="2400" dirty="0" smtClean="0">
                <a:latin typeface="Arial" charset="0"/>
                <a:cs typeface="Arial" charset="0"/>
              </a:rPr>
              <a:t>!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100, 108, 104, 111, 108, 112, 103, 106, 109, 121, 108, 118.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510" y="4563705"/>
            <a:ext cx="8816465" cy="1169551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err="1" smtClean="0">
                <a:latin typeface="Arial" charset="0"/>
                <a:cs typeface="Arial" charset="0"/>
              </a:rPr>
              <a:t>Urutkan</a:t>
            </a:r>
            <a:r>
              <a:rPr lang="en-US" sz="2400" dirty="0" smtClean="0">
                <a:latin typeface="Arial" charset="0"/>
                <a:cs typeface="Arial" charset="0"/>
              </a:rPr>
              <a:t> data </a:t>
            </a:r>
            <a:r>
              <a:rPr lang="en-US" sz="2400" dirty="0" err="1" smtClean="0">
                <a:latin typeface="Arial" charset="0"/>
                <a:cs typeface="Arial" charset="0"/>
              </a:rPr>
              <a:t>terlebih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dahulu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100, 103, 104, 106, 108, 108, 108, 109, 111, 112, 118, 121.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Data yang paling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banyak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108,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yaitu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muncul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sebanyak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3 kali.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9511" y="1639104"/>
            <a:ext cx="8816464" cy="1539051"/>
            <a:chOff x="374904" y="1227622"/>
            <a:chExt cx="8816464" cy="1539051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74904" y="1227622"/>
              <a:ext cx="8816464" cy="1508105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2200" dirty="0" err="1" smtClean="0">
                  <a:latin typeface="Arial" charset="0"/>
                  <a:cs typeface="Arial" charset="0"/>
                </a:rPr>
                <a:t>Urutkan</a:t>
              </a:r>
              <a:r>
                <a:rPr lang="en-US" sz="2200" dirty="0" smtClean="0">
                  <a:latin typeface="Arial" charset="0"/>
                  <a:cs typeface="Arial" charset="0"/>
                </a:rPr>
                <a:t> data </a:t>
              </a:r>
              <a:r>
                <a:rPr lang="en-US" sz="2200" dirty="0" err="1" smtClean="0">
                  <a:latin typeface="Arial" charset="0"/>
                  <a:cs typeface="Arial" charset="0"/>
                </a:rPr>
                <a:t>terlebih</a:t>
              </a:r>
              <a:r>
                <a:rPr lang="en-US" sz="2200" dirty="0" smtClean="0">
                  <a:latin typeface="Arial" charset="0"/>
                  <a:cs typeface="Arial" charset="0"/>
                </a:rPr>
                <a:t> </a:t>
              </a:r>
              <a:r>
                <a:rPr lang="en-US" sz="2200" dirty="0" err="1" smtClean="0">
                  <a:latin typeface="Arial" charset="0"/>
                  <a:cs typeface="Arial" charset="0"/>
                </a:rPr>
                <a:t>dahulu</a:t>
              </a:r>
              <a:r>
                <a:rPr lang="en-US" sz="2200" dirty="0" smtClean="0">
                  <a:latin typeface="Arial" charset="0"/>
                  <a:cs typeface="Arial" charset="0"/>
                </a:rPr>
                <a:t>.</a:t>
              </a:r>
            </a:p>
            <a:p>
              <a:pPr eaLnBrk="1" hangingPunct="1"/>
              <a:r>
                <a:rPr lang="en-US" sz="2800" dirty="0" smtClean="0">
                  <a:latin typeface="Arial" charset="0"/>
                  <a:cs typeface="Arial" charset="0"/>
                </a:rPr>
                <a:t>30 , 30, 30,  31, 31,  32,  33, 33, 33,  34, 34</a:t>
              </a:r>
            </a:p>
            <a:p>
              <a:pPr eaLnBrk="1" hangingPunct="1"/>
              <a:endParaRPr lang="en-US" sz="2800" dirty="0">
                <a:latin typeface="Arial" charset="0"/>
                <a:cs typeface="Arial" charset="0"/>
              </a:endParaRPr>
            </a:p>
            <a:p>
              <a:pPr eaLnBrk="1" hangingPunct="1"/>
              <a:endParaRPr lang="en-US" sz="1400" dirty="0" smtClean="0">
                <a:latin typeface="Arial" charset="0"/>
                <a:cs typeface="Arial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06002" y="1985645"/>
              <a:ext cx="1611447" cy="781028"/>
              <a:chOff x="509814" y="2044453"/>
              <a:chExt cx="1611447" cy="781028"/>
            </a:xfrm>
          </p:grpSpPr>
          <p:sp>
            <p:nvSpPr>
              <p:cNvPr id="20" name="Right Brace 19"/>
              <p:cNvSpPr/>
              <p:nvPr/>
            </p:nvSpPr>
            <p:spPr>
              <a:xfrm rot="5400000">
                <a:off x="1165636" y="1388631"/>
                <a:ext cx="299803" cy="1611447"/>
              </a:xfrm>
              <a:prstGeom prst="rightBrace">
                <a:avLst>
                  <a:gd name="adj1" fmla="val 31362"/>
                  <a:gd name="adj2" fmla="val 49070"/>
                </a:avLst>
              </a:prstGeom>
              <a:ln w="381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131833" y="2302261"/>
                <a:ext cx="367408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3</a:t>
                </a:r>
                <a:endParaRPr lang="en-US" sz="2800" b="1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450043" y="1960001"/>
              <a:ext cx="901543" cy="803341"/>
              <a:chOff x="509814" y="2044453"/>
              <a:chExt cx="1611447" cy="803341"/>
            </a:xfrm>
          </p:grpSpPr>
          <p:sp>
            <p:nvSpPr>
              <p:cNvPr id="18" name="Right Brace 17"/>
              <p:cNvSpPr/>
              <p:nvPr/>
            </p:nvSpPr>
            <p:spPr>
              <a:xfrm rot="5400000">
                <a:off x="1165636" y="1388631"/>
                <a:ext cx="299803" cy="1611447"/>
              </a:xfrm>
              <a:prstGeom prst="rightBrace">
                <a:avLst>
                  <a:gd name="adj1" fmla="val 31362"/>
                  <a:gd name="adj2" fmla="val 49070"/>
                </a:avLst>
              </a:prstGeom>
              <a:ln w="381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31785" y="2324574"/>
                <a:ext cx="656717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2</a:t>
                </a:r>
                <a:endParaRPr lang="en-US" sz="2800" b="1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347396" y="2011272"/>
              <a:ext cx="901543" cy="749877"/>
              <a:chOff x="509814" y="2044453"/>
              <a:chExt cx="1611447" cy="749877"/>
            </a:xfrm>
          </p:grpSpPr>
          <p:sp>
            <p:nvSpPr>
              <p:cNvPr id="16" name="Right Brace 15"/>
              <p:cNvSpPr/>
              <p:nvPr/>
            </p:nvSpPr>
            <p:spPr>
              <a:xfrm rot="5400000">
                <a:off x="1165636" y="1388631"/>
                <a:ext cx="299803" cy="1611447"/>
              </a:xfrm>
              <a:prstGeom prst="rightBrace">
                <a:avLst>
                  <a:gd name="adj1" fmla="val 31362"/>
                  <a:gd name="adj2" fmla="val 49070"/>
                </a:avLst>
              </a:prstGeom>
              <a:ln w="381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64916" y="2271110"/>
                <a:ext cx="656717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2</a:t>
                </a:r>
                <a:endParaRPr lang="en-US" sz="2800" b="1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424106" y="1969062"/>
              <a:ext cx="1611447" cy="794280"/>
              <a:chOff x="509814" y="2044453"/>
              <a:chExt cx="1611447" cy="794280"/>
            </a:xfrm>
          </p:grpSpPr>
          <p:sp>
            <p:nvSpPr>
              <p:cNvPr id="14" name="Right Brace 13"/>
              <p:cNvSpPr/>
              <p:nvPr/>
            </p:nvSpPr>
            <p:spPr>
              <a:xfrm rot="5400000">
                <a:off x="1165636" y="1388631"/>
                <a:ext cx="299803" cy="1611447"/>
              </a:xfrm>
              <a:prstGeom prst="rightBrace">
                <a:avLst>
                  <a:gd name="adj1" fmla="val 31362"/>
                  <a:gd name="adj2" fmla="val 49070"/>
                </a:avLst>
              </a:prstGeom>
              <a:ln w="381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31833" y="2315513"/>
                <a:ext cx="367408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3</a:t>
                </a:r>
                <a:endParaRPr lang="en-US" sz="2800" b="1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706683" y="2005760"/>
              <a:ext cx="475312" cy="757582"/>
              <a:chOff x="509814" y="2044453"/>
              <a:chExt cx="1611447" cy="757582"/>
            </a:xfrm>
          </p:grpSpPr>
          <p:sp>
            <p:nvSpPr>
              <p:cNvPr id="12" name="Right Brace 11"/>
              <p:cNvSpPr/>
              <p:nvPr/>
            </p:nvSpPr>
            <p:spPr>
              <a:xfrm rot="5400000">
                <a:off x="1165636" y="1388631"/>
                <a:ext cx="299803" cy="1611447"/>
              </a:xfrm>
              <a:prstGeom prst="rightBrace">
                <a:avLst>
                  <a:gd name="adj1" fmla="val 31362"/>
                  <a:gd name="adj2" fmla="val 49070"/>
                </a:avLst>
              </a:prstGeom>
              <a:ln w="381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59682" y="2278815"/>
                <a:ext cx="1245621" cy="5232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1</a:t>
                </a:r>
                <a:endParaRPr lang="en-US" sz="2800" b="1" dirty="0"/>
              </a:p>
            </p:txBody>
          </p:sp>
        </p:grp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04454" y="5712364"/>
            <a:ext cx="4971699" cy="43088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Jadi</a:t>
            </a:r>
            <a:r>
              <a:rPr lang="en-US" sz="2200" dirty="0" smtClean="0">
                <a:latin typeface="Arial" charset="0"/>
                <a:cs typeface="Arial" charset="0"/>
              </a:rPr>
              <a:t>, modus data </a:t>
            </a:r>
            <a:r>
              <a:rPr lang="en-US" sz="2200" dirty="0" err="1" smtClean="0">
                <a:latin typeface="Arial" charset="0"/>
                <a:cs typeface="Arial" charset="0"/>
              </a:rPr>
              <a:t>tersebut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108</a:t>
            </a:r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32628" y="3132078"/>
            <a:ext cx="5841395" cy="43088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Jadi</a:t>
            </a:r>
            <a:r>
              <a:rPr lang="en-US" sz="2200" dirty="0" smtClean="0">
                <a:latin typeface="Arial" charset="0"/>
                <a:cs typeface="Arial" charset="0"/>
              </a:rPr>
              <a:t>, modus data </a:t>
            </a:r>
            <a:r>
              <a:rPr lang="en-US" sz="2200" dirty="0" err="1" smtClean="0">
                <a:latin typeface="Arial" charset="0"/>
                <a:cs typeface="Arial" charset="0"/>
              </a:rPr>
              <a:t>tersebut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30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33</a:t>
            </a:r>
            <a:endParaRPr lang="en-U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136" y="266795"/>
            <a:ext cx="170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Median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521" y="717775"/>
            <a:ext cx="7416824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Median </a:t>
            </a:r>
            <a:r>
              <a:rPr lang="en-US" sz="2200" dirty="0" err="1" smtClean="0">
                <a:latin typeface="Arial" charset="0"/>
                <a:cs typeface="Arial" charset="0"/>
              </a:rPr>
              <a:t>merupakan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nilai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tengah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sekumpulan</a:t>
            </a:r>
            <a:r>
              <a:rPr lang="en-US" sz="2200" dirty="0" smtClean="0">
                <a:latin typeface="Arial" charset="0"/>
                <a:cs typeface="Arial" charset="0"/>
              </a:rPr>
              <a:t> data yang </a:t>
            </a:r>
            <a:r>
              <a:rPr lang="en-US" sz="2200" dirty="0" err="1" smtClean="0">
                <a:latin typeface="Arial" charset="0"/>
                <a:cs typeface="Arial" charset="0"/>
              </a:rPr>
              <a:t>terurut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5698" y="2484119"/>
            <a:ext cx="8604201" cy="76944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Tentukan</a:t>
            </a:r>
            <a:r>
              <a:rPr lang="en-US" sz="2200" dirty="0" smtClean="0">
                <a:latin typeface="Arial" charset="0"/>
                <a:cs typeface="Arial" charset="0"/>
              </a:rPr>
              <a:t> median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nilai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ulangan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matematika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Rizki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berikut</a:t>
            </a:r>
            <a:r>
              <a:rPr lang="en-US" sz="2200" dirty="0" smtClean="0">
                <a:latin typeface="Arial" charset="0"/>
                <a:cs typeface="Arial" charset="0"/>
              </a:rPr>
              <a:t>!</a:t>
            </a:r>
          </a:p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8 , 6, 9, 7, 7, 6, 6, 8, 9, 8, 7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5698" y="1594938"/>
            <a:ext cx="8604201" cy="769441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Jika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banyak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ganjil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mediannya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data yang </a:t>
            </a:r>
            <a:r>
              <a:rPr lang="en-US" sz="2200" dirty="0" err="1" smtClean="0">
                <a:latin typeface="Arial" charset="0"/>
                <a:cs typeface="Arial" charset="0"/>
              </a:rPr>
              <a:t>terletak</a:t>
            </a:r>
            <a:r>
              <a:rPr lang="en-US" sz="2200" dirty="0" smtClean="0"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latin typeface="Arial" charset="0"/>
                <a:cs typeface="Arial" charset="0"/>
              </a:rPr>
              <a:t>tengah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1" y="3384758"/>
            <a:ext cx="8604201" cy="1292662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b="1" dirty="0" smtClean="0">
                <a:latin typeface="Arial" charset="0"/>
                <a:cs typeface="Arial" charset="0"/>
              </a:rPr>
              <a:t>Penyelesaian: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Data </a:t>
            </a:r>
            <a:r>
              <a:rPr lang="en-US" sz="2400" dirty="0" err="1" smtClean="0">
                <a:latin typeface="Arial" charset="0"/>
                <a:cs typeface="Arial" charset="0"/>
              </a:rPr>
              <a:t>setelah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diurutkan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3200" b="1" dirty="0" smtClean="0">
                <a:latin typeface="Arial" charset="0"/>
                <a:cs typeface="Arial" charset="0"/>
              </a:rPr>
              <a:t>6, 6, 6, 7, 7, 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7</a:t>
            </a:r>
            <a:r>
              <a:rPr lang="en-US" sz="3200" b="1" dirty="0" smtClean="0">
                <a:latin typeface="Arial" charset="0"/>
                <a:cs typeface="Arial" charset="0"/>
              </a:rPr>
              <a:t>, 8, 8, 8, 9, 9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84854" y="4437112"/>
            <a:ext cx="395258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24128" y="4196323"/>
            <a:ext cx="3357320" cy="76944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Banyak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ganjil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yaitu</a:t>
            </a:r>
            <a:r>
              <a:rPr lang="en-US" sz="2200" dirty="0" smtClean="0">
                <a:latin typeface="Arial" charset="0"/>
                <a:cs typeface="Arial" charset="0"/>
              </a:rPr>
              <a:t> 11 data</a:t>
            </a:r>
            <a:endParaRPr lang="en-US" sz="22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V="1">
            <a:off x="2502163" y="4768135"/>
            <a:ext cx="395258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45522" y="4965764"/>
            <a:ext cx="3357320" cy="76944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Mediannya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data ke-6 = 7</a:t>
            </a:r>
            <a:endParaRPr lang="en-US" sz="22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520" y="1657234"/>
            <a:ext cx="8604201" cy="1323439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Tentukan</a:t>
            </a:r>
            <a:r>
              <a:rPr lang="en-US" sz="2200" dirty="0" smtClean="0">
                <a:latin typeface="Arial" charset="0"/>
                <a:cs typeface="Arial" charset="0"/>
              </a:rPr>
              <a:t> median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nilai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ulangan</a:t>
            </a:r>
            <a:r>
              <a:rPr lang="en-US" sz="2200" dirty="0" smtClean="0">
                <a:latin typeface="Arial" charset="0"/>
                <a:cs typeface="Arial" charset="0"/>
              </a:rPr>
              <a:t> Bahasa Indonesia </a:t>
            </a:r>
            <a:r>
              <a:rPr lang="en-US" sz="2200" dirty="0" err="1" smtClean="0">
                <a:latin typeface="Arial" charset="0"/>
                <a:cs typeface="Arial" charset="0"/>
              </a:rPr>
              <a:t>Rizki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berikut</a:t>
            </a:r>
            <a:r>
              <a:rPr lang="en-US" sz="2200" dirty="0" smtClean="0">
                <a:latin typeface="Arial" charset="0"/>
                <a:cs typeface="Arial" charset="0"/>
              </a:rPr>
              <a:t>!</a:t>
            </a:r>
          </a:p>
          <a:p>
            <a:pPr defTabSz="622300" eaLnBrk="1" hangingPunct="1"/>
            <a:r>
              <a:rPr lang="en-US" sz="3600" dirty="0" smtClean="0">
                <a:latin typeface="Arial" charset="0"/>
                <a:cs typeface="Arial" charset="0"/>
              </a:rPr>
              <a:t>7, </a:t>
            </a:r>
            <a:r>
              <a:rPr lang="en-US" sz="3600" dirty="0" smtClean="0">
                <a:latin typeface="Arial" charset="0"/>
                <a:cs typeface="Arial" charset="0"/>
              </a:rPr>
              <a:t>7</a:t>
            </a:r>
            <a:r>
              <a:rPr lang="en-US" sz="3600" dirty="0" smtClean="0">
                <a:latin typeface="Arial" charset="0"/>
                <a:cs typeface="Arial" charset="0"/>
              </a:rPr>
              <a:t>, </a:t>
            </a:r>
            <a:r>
              <a:rPr lang="en-US" sz="3600" dirty="0" smtClean="0">
                <a:latin typeface="Arial" charset="0"/>
                <a:cs typeface="Arial" charset="0"/>
              </a:rPr>
              <a:t>6</a:t>
            </a:r>
            <a:r>
              <a:rPr lang="en-US" sz="3600" dirty="0" smtClean="0">
                <a:latin typeface="Arial" charset="0"/>
                <a:cs typeface="Arial" charset="0"/>
              </a:rPr>
              <a:t>, </a:t>
            </a:r>
            <a:r>
              <a:rPr lang="en-US" sz="3600" dirty="0" smtClean="0">
                <a:latin typeface="Arial" charset="0"/>
                <a:cs typeface="Arial" charset="0"/>
              </a:rPr>
              <a:t>8, 8, 9</a:t>
            </a:r>
            <a:r>
              <a:rPr lang="en-US" sz="3600" dirty="0" smtClean="0">
                <a:latin typeface="Arial" charset="0"/>
                <a:cs typeface="Arial" charset="0"/>
              </a:rPr>
              <a:t>,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latin typeface="Arial" charset="0"/>
                <a:cs typeface="Arial" charset="0"/>
              </a:rPr>
              <a:t>7</a:t>
            </a:r>
            <a:r>
              <a:rPr lang="en-US" sz="3600" dirty="0" smtClean="0">
                <a:latin typeface="Arial" charset="0"/>
                <a:cs typeface="Arial" charset="0"/>
              </a:rPr>
              <a:t>, </a:t>
            </a:r>
            <a:r>
              <a:rPr lang="en-US" sz="3600" dirty="0" smtClean="0">
                <a:latin typeface="Arial" charset="0"/>
                <a:cs typeface="Arial" charset="0"/>
              </a:rPr>
              <a:t>9</a:t>
            </a:r>
            <a:r>
              <a:rPr lang="en-US" sz="3600" dirty="0" smtClean="0">
                <a:latin typeface="Arial" charset="0"/>
                <a:cs typeface="Arial" charset="0"/>
              </a:rPr>
              <a:t>, </a:t>
            </a:r>
            <a:r>
              <a:rPr lang="en-US" sz="3600" dirty="0" smtClean="0">
                <a:latin typeface="Arial" charset="0"/>
                <a:cs typeface="Arial" charset="0"/>
              </a:rPr>
              <a:t>6, 8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1520" y="836712"/>
            <a:ext cx="8604201" cy="769441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Jika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banyak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genap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mediannya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jumlah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dua</a:t>
            </a:r>
            <a:r>
              <a:rPr lang="en-US" sz="2200" dirty="0" smtClean="0">
                <a:latin typeface="Arial" charset="0"/>
                <a:cs typeface="Arial" charset="0"/>
              </a:rPr>
              <a:t> data yang </a:t>
            </a:r>
            <a:r>
              <a:rPr lang="en-US" sz="2200" dirty="0" err="1" smtClean="0">
                <a:latin typeface="Arial" charset="0"/>
                <a:cs typeface="Arial" charset="0"/>
              </a:rPr>
              <a:t>terletak</a:t>
            </a:r>
            <a:r>
              <a:rPr lang="en-US" sz="2200" dirty="0" smtClean="0"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latin typeface="Arial" charset="0"/>
                <a:cs typeface="Arial" charset="0"/>
              </a:rPr>
              <a:t>tengah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kemudian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dibagi</a:t>
            </a:r>
            <a:r>
              <a:rPr lang="en-US" sz="2200" dirty="0" smtClean="0">
                <a:latin typeface="Arial" charset="0"/>
                <a:cs typeface="Arial" charset="0"/>
              </a:rPr>
              <a:t> 2.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1520" y="3215875"/>
            <a:ext cx="8604201" cy="135421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b="1" dirty="0" smtClean="0">
                <a:latin typeface="Arial" charset="0"/>
                <a:cs typeface="Arial" charset="0"/>
              </a:rPr>
              <a:t>Penyelesaian: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Data </a:t>
            </a:r>
            <a:r>
              <a:rPr lang="en-US" sz="2400" dirty="0" err="1" smtClean="0">
                <a:latin typeface="Arial" charset="0"/>
                <a:cs typeface="Arial" charset="0"/>
              </a:rPr>
              <a:t>setelah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diurutkan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3200" b="1" dirty="0" smtClean="0">
                <a:latin typeface="Arial" charset="0"/>
                <a:cs typeface="Arial" charset="0"/>
              </a:rPr>
              <a:t>6, 6, 7, 7, </a:t>
            </a:r>
            <a:r>
              <a:rPr lang="en-US" sz="3600" b="1" dirty="0">
                <a:solidFill>
                  <a:srgbClr val="FF0000"/>
                </a:solidFill>
              </a:rPr>
              <a:t>7, 8</a:t>
            </a:r>
            <a:r>
              <a:rPr lang="en-US" sz="3200" b="1" dirty="0" smtClean="0">
                <a:latin typeface="Arial" charset="0"/>
                <a:cs typeface="Arial" charset="0"/>
              </a:rPr>
              <a:t>, 8, 8, 9, 9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98311" y="4248728"/>
            <a:ext cx="395258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93569" y="3974298"/>
            <a:ext cx="3662152" cy="76944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Banyak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genap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yaitu</a:t>
            </a:r>
            <a:r>
              <a:rPr lang="en-US" sz="2200" dirty="0" smtClean="0">
                <a:latin typeface="Arial" charset="0"/>
                <a:cs typeface="Arial" charset="0"/>
              </a:rPr>
              <a:t> 10 data</a:t>
            </a:r>
            <a:endParaRPr lang="en-US" sz="22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V="1">
            <a:off x="2340907" y="4706166"/>
            <a:ext cx="395258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251520" y="4926292"/>
                <a:ext cx="7885043" cy="72205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200" dirty="0" smtClean="0">
                    <a:latin typeface="Arial" charset="0"/>
                    <a:cs typeface="Arial" charset="0"/>
                  </a:rPr>
                  <a:t>Mediannya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data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ke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−5+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data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ke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charset="0"/>
                          </a:rPr>
                          <m:t>−6 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7+8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charset="0"/>
                      </a:rPr>
                      <m:t>=7,5</m:t>
                    </m:r>
                  </m:oMath>
                </a14:m>
                <a:endParaRPr lang="en-US" sz="2200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4926292"/>
                <a:ext cx="7885043" cy="722057"/>
              </a:xfrm>
              <a:prstGeom prst="rect">
                <a:avLst/>
              </a:prstGeom>
              <a:blipFill rotWithShape="1">
                <a:blip r:embed="rId2"/>
                <a:stretch>
                  <a:fillRect l="-927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13136" y="266795"/>
            <a:ext cx="170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Median</a:t>
            </a:r>
          </a:p>
        </p:txBody>
      </p:sp>
    </p:spTree>
    <p:extLst>
      <p:ext uri="{BB962C8B-B14F-4D97-AF65-F5344CB8AC3E}">
        <p14:creationId xmlns:p14="http://schemas.microsoft.com/office/powerpoint/2010/main" val="20788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40000">
            <a:off x="1151620" y="1459984"/>
            <a:ext cx="6984775" cy="2958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702" y="260648"/>
            <a:ext cx="767045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Menafsirkan</a:t>
            </a: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Pengolahan</a:t>
            </a: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id-ID" sz="26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1473" y="753091"/>
            <a:ext cx="8011968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Diagram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Garis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Jumlah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Siswa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yang Lulus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SD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Merah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Putih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Selama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5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Tahun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Berturut-turut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521" y="5229200"/>
            <a:ext cx="8784977" cy="769441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b. </a:t>
            </a:r>
            <a:r>
              <a:rPr lang="en-US" sz="2200" dirty="0" err="1" smtClean="0">
                <a:latin typeface="Arial" charset="0"/>
                <a:cs typeface="Arial" charset="0"/>
              </a:rPr>
              <a:t>Jumlah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siswa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terbanyak</a:t>
            </a:r>
            <a:r>
              <a:rPr lang="en-US" sz="2200" dirty="0" smtClean="0">
                <a:latin typeface="Arial" charset="0"/>
                <a:cs typeface="Arial" charset="0"/>
              </a:rPr>
              <a:t> yang lulus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tahun</a:t>
            </a:r>
            <a:r>
              <a:rPr lang="en-US" sz="2200" dirty="0" smtClean="0">
                <a:latin typeface="Arial" charset="0"/>
                <a:cs typeface="Arial" charset="0"/>
              </a:rPr>
              <a:t> 2013,  </a:t>
            </a:r>
          </a:p>
          <a:p>
            <a:pPr eaLnBrk="1" hangingPunct="1"/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</a:rPr>
              <a:t>    </a:t>
            </a:r>
            <a:r>
              <a:rPr lang="en-US" sz="2200" dirty="0" err="1" smtClean="0">
                <a:latin typeface="Arial" charset="0"/>
                <a:cs typeface="Arial" charset="0"/>
              </a:rPr>
              <a:t>yaitu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sebanyak</a:t>
            </a:r>
            <a:r>
              <a:rPr lang="en-US" sz="2200" dirty="0" smtClean="0">
                <a:latin typeface="Arial" charset="0"/>
                <a:cs typeface="Arial" charset="0"/>
              </a:rPr>
              <a:t> 60 </a:t>
            </a:r>
            <a:r>
              <a:rPr lang="en-US" sz="2200" dirty="0" err="1" smtClean="0">
                <a:latin typeface="Arial" charset="0"/>
                <a:cs typeface="Arial" charset="0"/>
              </a:rPr>
              <a:t>siswa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025" y="4762727"/>
            <a:ext cx="8784976" cy="430887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a. </a:t>
            </a:r>
            <a:r>
              <a:rPr lang="en-US" sz="2200" dirty="0" err="1" smtClean="0">
                <a:latin typeface="Arial" charset="0"/>
                <a:cs typeface="Arial" charset="0"/>
              </a:rPr>
              <a:t>Banyak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siswa</a:t>
            </a:r>
            <a:r>
              <a:rPr lang="en-US" sz="2200" dirty="0" smtClean="0">
                <a:latin typeface="Arial" charset="0"/>
                <a:cs typeface="Arial" charset="0"/>
              </a:rPr>
              <a:t> yang lulus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tahun</a:t>
            </a:r>
            <a:r>
              <a:rPr lang="en-US" sz="2200" dirty="0" smtClean="0">
                <a:latin typeface="Arial" charset="0"/>
                <a:cs typeface="Arial" charset="0"/>
              </a:rPr>
              <a:t> 2011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50 orang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4293096"/>
            <a:ext cx="8784977" cy="43088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Dari diagram </a:t>
            </a:r>
            <a:r>
              <a:rPr lang="en-US" sz="2200" dirty="0" err="1" smtClean="0">
                <a:latin typeface="Arial" charset="0"/>
                <a:cs typeface="Arial" charset="0"/>
              </a:rPr>
              <a:t>tersebut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dilihat</a:t>
            </a:r>
            <a:r>
              <a:rPr lang="en-US" sz="2200" dirty="0" smtClean="0">
                <a:latin typeface="Arial" charset="0"/>
                <a:cs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9939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468"/>
          <a:stretch/>
        </p:blipFill>
        <p:spPr>
          <a:xfrm rot="10740000">
            <a:off x="492856" y="318650"/>
            <a:ext cx="6672717" cy="2958825"/>
          </a:xfrm>
          <a:prstGeom prst="rect">
            <a:avLst/>
          </a:prstGeom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23528" y="3185763"/>
            <a:ext cx="8621952" cy="707886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c. </a:t>
            </a:r>
            <a:r>
              <a:rPr lang="en-US" sz="2000" dirty="0" err="1" smtClean="0">
                <a:latin typeface="Arial" charset="0"/>
                <a:cs typeface="Arial" charset="0"/>
              </a:rPr>
              <a:t>Jumlah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siswa</a:t>
            </a:r>
            <a:r>
              <a:rPr lang="en-US" sz="2000" dirty="0" smtClean="0">
                <a:latin typeface="Arial" charset="0"/>
                <a:cs typeface="Arial" charset="0"/>
              </a:rPr>
              <a:t> paling </a:t>
            </a:r>
            <a:r>
              <a:rPr lang="en-US" sz="2000" dirty="0" err="1" smtClean="0">
                <a:latin typeface="Arial" charset="0"/>
                <a:cs typeface="Arial" charset="0"/>
              </a:rPr>
              <a:t>sedikit</a:t>
            </a:r>
            <a:r>
              <a:rPr lang="en-US" sz="2000" dirty="0" smtClean="0">
                <a:latin typeface="Arial" charset="0"/>
                <a:cs typeface="Arial" charset="0"/>
              </a:rPr>
              <a:t> yang lulus </a:t>
            </a:r>
            <a:r>
              <a:rPr lang="en-US" sz="2000" dirty="0" err="1" smtClean="0">
                <a:latin typeface="Arial" charset="0"/>
                <a:cs typeface="Arial" charset="0"/>
              </a:rPr>
              <a:t>adalah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pada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tahun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   2012, </a:t>
            </a:r>
            <a:r>
              <a:rPr lang="en-US" sz="2000" dirty="0" err="1" smtClean="0">
                <a:latin typeface="Arial" charset="0"/>
                <a:cs typeface="Arial" charset="0"/>
              </a:rPr>
              <a:t>yaitu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sebanyak</a:t>
            </a:r>
            <a:r>
              <a:rPr lang="en-US" sz="2000" dirty="0" smtClean="0">
                <a:latin typeface="Arial" charset="0"/>
                <a:cs typeface="Arial" charset="0"/>
              </a:rPr>
              <a:t> 40 </a:t>
            </a:r>
            <a:r>
              <a:rPr lang="en-US" sz="2000" dirty="0" err="1" smtClean="0">
                <a:latin typeface="Arial" charset="0"/>
                <a:cs typeface="Arial" charset="0"/>
              </a:rPr>
              <a:t>siswa</a:t>
            </a:r>
            <a:r>
              <a:rPr lang="en-US" sz="2000" dirty="0" smtClean="0">
                <a:latin typeface="Arial" charset="0"/>
                <a:cs typeface="Arial" charset="0"/>
              </a:rPr>
              <a:t>.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23528" y="4685074"/>
            <a:ext cx="8621952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e. </a:t>
            </a:r>
            <a:r>
              <a:rPr lang="en-US" sz="2000" dirty="0" err="1" smtClean="0">
                <a:latin typeface="Arial" charset="0"/>
                <a:cs typeface="Arial" charset="0"/>
              </a:rPr>
              <a:t>Jumlah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seluruh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siswa</a:t>
            </a:r>
            <a:r>
              <a:rPr lang="en-US" sz="2000" dirty="0" smtClean="0">
                <a:latin typeface="Arial" charset="0"/>
                <a:cs typeface="Arial" charset="0"/>
              </a:rPr>
              <a:t> = 45 + 50 + 40 + 60 + 55 = 250 </a:t>
            </a:r>
            <a:r>
              <a:rPr lang="en-US" sz="2000" dirty="0" err="1" smtClean="0">
                <a:latin typeface="Arial" charset="0"/>
                <a:cs typeface="Arial" charset="0"/>
              </a:rPr>
              <a:t>siswa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23528" y="3945250"/>
            <a:ext cx="8621952" cy="707886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d. </a:t>
            </a:r>
            <a:r>
              <a:rPr lang="en-US" sz="2000" dirty="0" err="1" smtClean="0">
                <a:latin typeface="Arial" charset="0"/>
                <a:cs typeface="Arial" charset="0"/>
              </a:rPr>
              <a:t>Pada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tahun</a:t>
            </a:r>
            <a:r>
              <a:rPr lang="en-US" sz="2000" dirty="0" smtClean="0">
                <a:latin typeface="Arial" charset="0"/>
                <a:cs typeface="Arial" charset="0"/>
              </a:rPr>
              <a:t> 2011 </a:t>
            </a:r>
            <a:r>
              <a:rPr lang="en-US" sz="2000" dirty="0" err="1" smtClean="0">
                <a:latin typeface="Arial" charset="0"/>
                <a:cs typeface="Arial" charset="0"/>
              </a:rPr>
              <a:t>ke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tahun</a:t>
            </a:r>
            <a:r>
              <a:rPr lang="en-US" sz="2000" dirty="0" smtClean="0">
                <a:latin typeface="Arial" charset="0"/>
                <a:cs typeface="Arial" charset="0"/>
              </a:rPr>
              <a:t> 2012, </a:t>
            </a:r>
            <a:r>
              <a:rPr lang="en-US" sz="2000" dirty="0" err="1" smtClean="0">
                <a:latin typeface="Arial" charset="0"/>
                <a:cs typeface="Arial" charset="0"/>
              </a:rPr>
              <a:t>jumlah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siswa</a:t>
            </a:r>
            <a:r>
              <a:rPr lang="en-US" sz="2000" dirty="0" smtClean="0">
                <a:latin typeface="Arial" charset="0"/>
                <a:cs typeface="Arial" charset="0"/>
              </a:rPr>
              <a:t> yang lulus </a:t>
            </a:r>
          </a:p>
          <a:p>
            <a:pPr eaLnBrk="1" hangingPunct="1"/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   </a:t>
            </a:r>
            <a:r>
              <a:rPr lang="en-US" sz="2000" dirty="0" err="1" smtClean="0">
                <a:latin typeface="Arial" charset="0"/>
                <a:cs typeface="Arial" charset="0"/>
              </a:rPr>
              <a:t>mengalami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penurunan</a:t>
            </a:r>
            <a:r>
              <a:rPr lang="en-US" sz="2000" dirty="0" smtClean="0">
                <a:latin typeface="Arial" charset="0"/>
                <a:cs typeface="Arial" charset="0"/>
              </a:rPr>
              <a:t>, </a:t>
            </a:r>
            <a:r>
              <a:rPr lang="en-US" sz="2000" dirty="0" err="1" smtClean="0">
                <a:latin typeface="Arial" charset="0"/>
                <a:cs typeface="Arial" charset="0"/>
              </a:rPr>
              <a:t>yaitu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sebanyak</a:t>
            </a:r>
            <a:r>
              <a:rPr lang="en-US" sz="2000" dirty="0" smtClean="0">
                <a:latin typeface="Arial" charset="0"/>
                <a:cs typeface="Arial" charset="0"/>
              </a:rPr>
              <a:t> 10 </a:t>
            </a:r>
            <a:r>
              <a:rPr lang="en-US" sz="2000" dirty="0" err="1" smtClean="0">
                <a:latin typeface="Arial" charset="0"/>
                <a:cs typeface="Arial" charset="0"/>
              </a:rPr>
              <a:t>siswa</a:t>
            </a:r>
            <a:r>
              <a:rPr lang="en-US" sz="2000" dirty="0" smtClean="0">
                <a:latin typeface="Arial" charset="0"/>
                <a:cs typeface="Arial" charset="0"/>
              </a:rPr>
              <a:t>. </a:t>
            </a:r>
            <a:endParaRPr lang="en-US" sz="2000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323528" y="5127319"/>
                <a:ext cx="8621952" cy="53392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000" dirty="0" smtClean="0">
                    <a:latin typeface="Arial" charset="0"/>
                    <a:cs typeface="Arial" charset="0"/>
                  </a:rPr>
                  <a:t>f. Mean </a:t>
                </a:r>
                <a:r>
                  <a:rPr lang="en-US" sz="2000" dirty="0" err="1" smtClean="0">
                    <a:latin typeface="Arial" charset="0"/>
                    <a:cs typeface="Arial" charset="0"/>
                  </a:rPr>
                  <a:t>dari</a:t>
                </a:r>
                <a:r>
                  <a:rPr lang="en-US" sz="2000" dirty="0" smtClean="0">
                    <a:latin typeface="Arial" charset="0"/>
                    <a:cs typeface="Arial" charset="0"/>
                  </a:rPr>
                  <a:t> data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250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50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Arial" charset="0"/>
                      </a:rPr>
                      <m:t>=50</m:t>
                    </m:r>
                  </m:oMath>
                </a14:m>
                <a:r>
                  <a:rPr lang="en-US" sz="2000" dirty="0" smtClean="0"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127319"/>
                <a:ext cx="8621952" cy="533929"/>
              </a:xfrm>
              <a:prstGeom prst="rect">
                <a:avLst/>
              </a:prstGeom>
              <a:blipFill rotWithShape="0">
                <a:blip r:embed="rId3"/>
                <a:stretch>
                  <a:fillRect l="-707" b="-5682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3528" y="5712849"/>
            <a:ext cx="8621952" cy="400110"/>
          </a:xfrm>
          <a:prstGeom prst="rect">
            <a:avLst/>
          </a:prstGeom>
          <a:solidFill>
            <a:srgbClr val="FF9999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g. </a:t>
            </a:r>
            <a:r>
              <a:rPr lang="en-US" sz="2000" dirty="0" err="1" smtClean="0">
                <a:latin typeface="Arial" charset="0"/>
                <a:cs typeface="Arial" charset="0"/>
              </a:rPr>
              <a:t>Modusnya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adalah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tahun</a:t>
            </a:r>
            <a:r>
              <a:rPr lang="en-US" sz="2000" dirty="0" smtClean="0">
                <a:latin typeface="Arial" charset="0"/>
                <a:cs typeface="Arial" charset="0"/>
              </a:rPr>
              <a:t> 2013 (data paling </a:t>
            </a:r>
            <a:r>
              <a:rPr lang="en-US" sz="2000" dirty="0" err="1" smtClean="0">
                <a:latin typeface="Arial" charset="0"/>
                <a:cs typeface="Arial" charset="0"/>
              </a:rPr>
              <a:t>banyak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60 </a:t>
            </a:r>
            <a:r>
              <a:rPr lang="en-US" sz="2000" dirty="0" err="1" smtClean="0">
                <a:latin typeface="Arial" charset="0"/>
                <a:cs typeface="Arial" charset="0"/>
              </a:rPr>
              <a:t>siswa</a:t>
            </a:r>
            <a:r>
              <a:rPr lang="en-US" sz="2000" dirty="0" smtClean="0">
                <a:latin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16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0126" y="927378"/>
            <a:ext cx="8692463" cy="1107996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Diagram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garis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biasanya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digunakan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menyajikan</a:t>
            </a:r>
            <a:r>
              <a:rPr lang="en-US" sz="2200" dirty="0" smtClean="0">
                <a:latin typeface="Arial" charset="0"/>
                <a:cs typeface="Arial" charset="0"/>
              </a:rPr>
              <a:t> data yang </a:t>
            </a:r>
            <a:r>
              <a:rPr lang="en-US" sz="2200" dirty="0" err="1" smtClean="0">
                <a:latin typeface="Arial" charset="0"/>
                <a:cs typeface="Arial" charset="0"/>
              </a:rPr>
              <a:t>diperoleh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setelah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melakukan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pengamatan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berkala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urut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waktu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waktu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356" y="116632"/>
            <a:ext cx="76704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Menyajikan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id-ID" sz="28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748" y="536489"/>
            <a:ext cx="2746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2438" indent="-285750">
              <a:buAutoNum type="arabicPeriod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Garis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06357" y="2924944"/>
            <a:ext cx="4176464" cy="3139321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b="1" dirty="0" err="1" smtClean="0">
                <a:latin typeface="Arial" charset="0"/>
                <a:cs typeface="Arial" charset="0"/>
              </a:rPr>
              <a:t>Kekurangan</a:t>
            </a:r>
            <a:r>
              <a:rPr lang="en-US" sz="2200" b="1" dirty="0" smtClean="0">
                <a:latin typeface="Arial" charset="0"/>
                <a:cs typeface="Arial" charset="0"/>
              </a:rPr>
              <a:t> diagram </a:t>
            </a:r>
            <a:r>
              <a:rPr lang="en-US" sz="2200" b="1" dirty="0" err="1" smtClean="0">
                <a:latin typeface="Arial" charset="0"/>
                <a:cs typeface="Arial" charset="0"/>
              </a:rPr>
              <a:t>garis</a:t>
            </a:r>
            <a:endParaRPr lang="en-US" sz="2200" b="1" dirty="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Hanya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untuk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berkala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Perlu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ketelitian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membaca</a:t>
            </a:r>
            <a:r>
              <a:rPr lang="en-US" sz="2200" dirty="0" smtClean="0">
                <a:latin typeface="Arial" charset="0"/>
                <a:cs typeface="Arial" charset="0"/>
              </a:rPr>
              <a:t> diagram </a:t>
            </a:r>
            <a:r>
              <a:rPr lang="en-US" sz="2200" dirty="0" err="1" smtClean="0">
                <a:latin typeface="Arial" charset="0"/>
                <a:cs typeface="Arial" charset="0"/>
              </a:rPr>
              <a:t>ini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2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200" dirty="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2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20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6870" y="2924944"/>
            <a:ext cx="4464497" cy="3139321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b="1" dirty="0" err="1" smtClean="0">
                <a:latin typeface="Arial" charset="0"/>
                <a:cs typeface="Arial" charset="0"/>
              </a:rPr>
              <a:t>Kelebihan</a:t>
            </a:r>
            <a:r>
              <a:rPr lang="en-US" sz="2200" b="1" dirty="0" smtClean="0">
                <a:latin typeface="Arial" charset="0"/>
                <a:cs typeface="Arial" charset="0"/>
              </a:rPr>
              <a:t> diagram </a:t>
            </a:r>
            <a:r>
              <a:rPr lang="en-US" sz="2200" b="1" dirty="0" err="1" smtClean="0">
                <a:latin typeface="Arial" charset="0"/>
                <a:cs typeface="Arial" charset="0"/>
              </a:rPr>
              <a:t>garis</a:t>
            </a:r>
            <a:endParaRPr lang="en-US" sz="2200" b="1" dirty="0" smtClean="0">
              <a:latin typeface="Arial" charset="0"/>
              <a:cs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Arial" charset="0"/>
                <a:cs typeface="Arial" charset="0"/>
              </a:rPr>
              <a:t>Digunakan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menaksir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memperkirakan</a:t>
            </a:r>
            <a:r>
              <a:rPr lang="en-US" sz="2200" dirty="0" smtClean="0">
                <a:latin typeface="Arial" charset="0"/>
                <a:cs typeface="Arial" charset="0"/>
              </a:rPr>
              <a:t> data.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charset="0"/>
                <a:cs typeface="Arial" charset="0"/>
              </a:rPr>
              <a:t>Ada diagram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garis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tunggal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majemuk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dirty="0" err="1" smtClean="0">
                <a:latin typeface="Arial" charset="0"/>
                <a:cs typeface="Arial" charset="0"/>
              </a:rPr>
              <a:t>lebih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satu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garis</a:t>
            </a:r>
            <a:r>
              <a:rPr lang="en-US" sz="2200" dirty="0" smtClean="0">
                <a:latin typeface="Arial" charset="0"/>
                <a:cs typeface="Arial" charset="0"/>
              </a:rPr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charset="0"/>
                <a:cs typeface="Arial" charset="0"/>
              </a:rPr>
              <a:t>Diagram </a:t>
            </a:r>
            <a:r>
              <a:rPr lang="en-US" sz="2200" dirty="0" err="1" smtClean="0">
                <a:latin typeface="Arial" charset="0"/>
                <a:cs typeface="Arial" charset="0"/>
              </a:rPr>
              <a:t>garis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majemuk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biasanya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digunakan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membandingkan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dua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keadaan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9187" y="2035374"/>
            <a:ext cx="8723634" cy="769441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Diagram </a:t>
            </a:r>
            <a:r>
              <a:rPr lang="en-US" sz="2200" dirty="0" err="1" smtClean="0">
                <a:latin typeface="Arial" charset="0"/>
                <a:cs typeface="Arial" charset="0"/>
              </a:rPr>
              <a:t>garis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membutuhkan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dua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sumbu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yaitu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sumbu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tegak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dirty="0" err="1" smtClean="0">
                <a:latin typeface="Arial" charset="0"/>
                <a:cs typeface="Arial" charset="0"/>
              </a:rPr>
              <a:t>vertikal</a:t>
            </a:r>
            <a:r>
              <a:rPr lang="en-US" sz="2200" dirty="0" smtClean="0">
                <a:latin typeface="Arial" charset="0"/>
                <a:cs typeface="Arial" charset="0"/>
              </a:rPr>
              <a:t>)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sumbu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mendatar</a:t>
            </a:r>
            <a:r>
              <a:rPr lang="en-US" sz="2200" dirty="0" smtClean="0">
                <a:latin typeface="Arial" charset="0"/>
                <a:cs typeface="Arial" charset="0"/>
              </a:rPr>
              <a:t> (horizontal)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3" grpId="0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7544" y="488988"/>
            <a:ext cx="6696744" cy="46166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Data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Penjualan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Buku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Tulis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Koperasi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Sekolah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67944" y="1124744"/>
            <a:ext cx="4790137" cy="830997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Arial" charset="0"/>
                <a:cs typeface="Arial" charset="0"/>
              </a:rPr>
              <a:t>Langkah-langkah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membuat</a:t>
            </a:r>
            <a:r>
              <a:rPr lang="en-US" sz="2400" dirty="0" smtClean="0">
                <a:latin typeface="Arial" charset="0"/>
                <a:cs typeface="Arial" charset="0"/>
              </a:rPr>
              <a:t> diagram </a:t>
            </a:r>
            <a:r>
              <a:rPr lang="en-US" sz="2400" dirty="0" err="1" smtClean="0">
                <a:latin typeface="Arial" charset="0"/>
                <a:cs typeface="Arial" charset="0"/>
              </a:rPr>
              <a:t>garis</a:t>
            </a:r>
            <a:r>
              <a:rPr lang="en-US" sz="2400" dirty="0" smtClean="0">
                <a:latin typeface="Arial" charset="0"/>
                <a:cs typeface="Arial" charset="0"/>
              </a:rPr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757530"/>
              </p:ext>
            </p:extLst>
          </p:nvPr>
        </p:nvGraphicFramePr>
        <p:xfrm>
          <a:off x="180459" y="1150230"/>
          <a:ext cx="3750448" cy="4387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534"/>
                <a:gridCol w="1944914"/>
              </a:tblGrid>
              <a:tr h="11725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Banyak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Penjualan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299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Januari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299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Februari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299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Maret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299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299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067944" y="2093762"/>
            <a:ext cx="4790137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1. </a:t>
            </a:r>
            <a:r>
              <a:rPr lang="en-US" sz="2400" dirty="0" err="1" smtClean="0">
                <a:latin typeface="Arial" charset="0"/>
                <a:cs typeface="Arial" charset="0"/>
              </a:rPr>
              <a:t>Buatlah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nama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bulan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sumbu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mendatar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banyak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penjualan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sumbu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tegak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050566" y="3400253"/>
            <a:ext cx="479013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2. </a:t>
            </a:r>
            <a:r>
              <a:rPr lang="en-US" sz="2400" dirty="0" err="1" smtClean="0">
                <a:latin typeface="Arial" charset="0"/>
                <a:cs typeface="Arial" charset="0"/>
              </a:rPr>
              <a:t>Buatlah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titik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pertemuan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nama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bulan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banyak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penjualan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060911" y="4706744"/>
            <a:ext cx="4772760" cy="830997"/>
          </a:xfrm>
          <a:prstGeom prst="rect">
            <a:avLst/>
          </a:prstGeom>
          <a:solidFill>
            <a:srgbClr val="FF9999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3. Tarik </a:t>
            </a:r>
            <a:r>
              <a:rPr lang="en-US" sz="2400" dirty="0" err="1" smtClean="0">
                <a:latin typeface="Arial" charset="0"/>
                <a:cs typeface="Arial" charset="0"/>
              </a:rPr>
              <a:t>garis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hubung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antartitik</a:t>
            </a:r>
            <a:r>
              <a:rPr lang="en-US" sz="2400" dirty="0" smtClean="0">
                <a:latin typeface="Arial" charset="0"/>
                <a:cs typeface="Arial" charset="0"/>
              </a:rPr>
              <a:t> yang </a:t>
            </a:r>
            <a:r>
              <a:rPr lang="en-US" sz="2400" dirty="0" err="1" smtClean="0">
                <a:latin typeface="Arial" charset="0"/>
                <a:cs typeface="Arial" charset="0"/>
              </a:rPr>
              <a:t>telah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dibuat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4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108520" y="260648"/>
            <a:ext cx="4176464" cy="83099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Data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Penjualan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Buku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Tulis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Koperasi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Sekolah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463925"/>
              </p:ext>
            </p:extLst>
          </p:nvPr>
        </p:nvGraphicFramePr>
        <p:xfrm>
          <a:off x="180459" y="1150230"/>
          <a:ext cx="3455437" cy="3862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511"/>
                <a:gridCol w="1791926"/>
              </a:tblGrid>
              <a:tr h="10323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Banyak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Penjualan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6612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6612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6612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Maret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6612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6612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43400" y="1540242"/>
            <a:ext cx="5400600" cy="83099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Diagram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Garis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Penjualan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Buku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Tulis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Koperasi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Sekolah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400" y="2492896"/>
            <a:ext cx="5256584" cy="350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7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4772" y="672716"/>
            <a:ext cx="8692463" cy="1107996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Diagram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batang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merupakan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diagram yang </a:t>
            </a:r>
            <a:r>
              <a:rPr lang="en-US" sz="2200" dirty="0" err="1" smtClean="0">
                <a:latin typeface="Arial" charset="0"/>
                <a:cs typeface="Arial" charset="0"/>
              </a:rPr>
              <a:t>menyajikan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batang-batang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persegi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persegi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panjang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lebar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sama</a:t>
            </a:r>
            <a:r>
              <a:rPr lang="en-US" sz="2200" dirty="0" smtClean="0"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32861" y="174816"/>
            <a:ext cx="3055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Diagram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Batang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1878" y="1797228"/>
            <a:ext cx="8723634" cy="430887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Diagram </a:t>
            </a:r>
            <a:r>
              <a:rPr lang="en-US" sz="2200" dirty="0" err="1" smtClean="0">
                <a:latin typeface="Arial" charset="0"/>
                <a:cs typeface="Arial" charset="0"/>
              </a:rPr>
              <a:t>batang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dibuat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secara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tegak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mendatar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4772" y="2377520"/>
            <a:ext cx="3745140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Tabel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Jumlah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Ikan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Tambak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Milik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Pak Reza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56814" y="2956021"/>
            <a:ext cx="4790137" cy="769441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Langkah-langkah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membuat</a:t>
            </a:r>
            <a:r>
              <a:rPr lang="en-US" sz="2200" dirty="0" smtClean="0">
                <a:latin typeface="Arial" charset="0"/>
                <a:cs typeface="Arial" charset="0"/>
              </a:rPr>
              <a:t> diagram </a:t>
            </a:r>
            <a:r>
              <a:rPr lang="en-US" sz="2200" dirty="0" err="1" smtClean="0">
                <a:latin typeface="Arial" charset="0"/>
                <a:cs typeface="Arial" charset="0"/>
              </a:rPr>
              <a:t>batang</a:t>
            </a:r>
            <a:r>
              <a:rPr lang="en-US" sz="2200" dirty="0" smtClean="0">
                <a:latin typeface="Arial" charset="0"/>
                <a:cs typeface="Arial" charset="0"/>
              </a:rPr>
              <a:t>: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205646"/>
              </p:ext>
            </p:extLst>
          </p:nvPr>
        </p:nvGraphicFramePr>
        <p:xfrm>
          <a:off x="174772" y="3170785"/>
          <a:ext cx="3782354" cy="2894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826"/>
                <a:gridCol w="2066528"/>
              </a:tblGrid>
              <a:tr h="9062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Ikan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Banyak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ekor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695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Lele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695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Mujair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695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Bawal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695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Gurami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125374" y="3789040"/>
            <a:ext cx="4790137" cy="110799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1. </a:t>
            </a:r>
            <a:r>
              <a:rPr lang="en-US" sz="2200" dirty="0" err="1" smtClean="0">
                <a:latin typeface="Arial" charset="0"/>
                <a:cs typeface="Arial" charset="0"/>
              </a:rPr>
              <a:t>Buatlah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nama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jenis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ikan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sumbu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mendatar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banyak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ikan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dirty="0" err="1" smtClean="0">
                <a:latin typeface="Arial" charset="0"/>
                <a:cs typeface="Arial" charset="0"/>
              </a:rPr>
              <a:t>ekor</a:t>
            </a:r>
            <a:r>
              <a:rPr lang="en-US" sz="2200" dirty="0" smtClean="0">
                <a:latin typeface="Arial" charset="0"/>
                <a:cs typeface="Arial" charset="0"/>
              </a:rPr>
              <a:t>)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sumbu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tegak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4125375" y="4960614"/>
            <a:ext cx="4790138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2. </a:t>
            </a:r>
            <a:r>
              <a:rPr lang="en-US" sz="2200" dirty="0" err="1" smtClean="0">
                <a:latin typeface="Arial" charset="0"/>
                <a:cs typeface="Arial" charset="0"/>
              </a:rPr>
              <a:t>Buatlah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batang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setiap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nama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jenis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ikan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setinggi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banyak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ikan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tabel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650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17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094246211"/>
              </p:ext>
            </p:extLst>
          </p:nvPr>
        </p:nvGraphicFramePr>
        <p:xfrm>
          <a:off x="3419872" y="1412776"/>
          <a:ext cx="5724128" cy="479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04664"/>
            <a:ext cx="3672408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Tabel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Jumlah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Ikan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Tambak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Milik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Pak Reza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824903"/>
              </p:ext>
            </p:extLst>
          </p:nvPr>
        </p:nvGraphicFramePr>
        <p:xfrm>
          <a:off x="522312" y="1176403"/>
          <a:ext cx="2627784" cy="2894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067"/>
                <a:gridCol w="1435717"/>
              </a:tblGrid>
              <a:tr h="9062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Ikan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Banyak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ekor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6958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Lele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6958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Mujair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6958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Bawal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6958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Gurami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32040" y="908720"/>
            <a:ext cx="4032448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Diagram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Batang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Jumlah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Ikan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Tambak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Milik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Pak Reza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4772" y="672716"/>
            <a:ext cx="8692463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Diagram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gambar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piktogram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merupakan</a:t>
            </a:r>
            <a:r>
              <a:rPr lang="en-US" sz="2200" dirty="0" smtClean="0">
                <a:latin typeface="Arial" charset="0"/>
                <a:cs typeface="Arial" charset="0"/>
              </a:rPr>
              <a:t> diagram yang </a:t>
            </a:r>
            <a:r>
              <a:rPr lang="en-US" sz="2200" dirty="0" err="1" smtClean="0">
                <a:latin typeface="Arial" charset="0"/>
                <a:cs typeface="Arial" charset="0"/>
              </a:rPr>
              <a:t>menggunakan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gambar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mewakili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banyak</a:t>
            </a:r>
            <a:r>
              <a:rPr lang="en-US" sz="2200" dirty="0" smtClean="0">
                <a:latin typeface="Arial" charset="0"/>
                <a:cs typeface="Arial" charset="0"/>
              </a:rPr>
              <a:t> data.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32861" y="174816"/>
            <a:ext cx="3176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Diagram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Gambar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4772" y="1440746"/>
            <a:ext cx="8723634" cy="430887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Satu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gambar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mewakili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satu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beberapa</a:t>
            </a:r>
            <a:r>
              <a:rPr lang="en-US" sz="2200" dirty="0" smtClean="0">
                <a:latin typeface="Arial" charset="0"/>
                <a:cs typeface="Arial" charset="0"/>
              </a:rPr>
              <a:t> data.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4772" y="2016140"/>
            <a:ext cx="3745140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Tabel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Penjualan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Buku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Toko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Makmur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56814" y="2785581"/>
            <a:ext cx="4790137" cy="769441"/>
          </a:xfrm>
          <a:prstGeom prst="rect">
            <a:avLst/>
          </a:prstGeom>
          <a:solidFill>
            <a:srgbClr val="EFF99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err="1" smtClean="0">
                <a:latin typeface="Arial" charset="0"/>
                <a:cs typeface="Arial" charset="0"/>
              </a:rPr>
              <a:t>Langkah-langkah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membuat</a:t>
            </a:r>
            <a:r>
              <a:rPr lang="en-US" sz="2200" dirty="0" smtClean="0">
                <a:latin typeface="Arial" charset="0"/>
                <a:cs typeface="Arial" charset="0"/>
              </a:rPr>
              <a:t> diagram </a:t>
            </a:r>
            <a:r>
              <a:rPr lang="en-US" sz="2200" dirty="0" err="1" smtClean="0">
                <a:latin typeface="Arial" charset="0"/>
                <a:cs typeface="Arial" charset="0"/>
              </a:rPr>
              <a:t>gambar</a:t>
            </a:r>
            <a:r>
              <a:rPr lang="en-US" sz="2200" dirty="0" smtClean="0">
                <a:latin typeface="Arial" charset="0"/>
                <a:cs typeface="Arial" charset="0"/>
              </a:rPr>
              <a:t>: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666694"/>
              </p:ext>
            </p:extLst>
          </p:nvPr>
        </p:nvGraphicFramePr>
        <p:xfrm>
          <a:off x="174772" y="2785581"/>
          <a:ext cx="3782354" cy="3391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826"/>
                <a:gridCol w="2066528"/>
              </a:tblGrid>
              <a:tr h="9062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Banyak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Penjualan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695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695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695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Maret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695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695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132543" y="3630770"/>
            <a:ext cx="4790137" cy="110799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1. </a:t>
            </a:r>
            <a:r>
              <a:rPr lang="en-US" sz="2200" dirty="0" err="1" smtClean="0">
                <a:latin typeface="Arial" charset="0"/>
                <a:cs typeface="Arial" charset="0"/>
              </a:rPr>
              <a:t>Tentukan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terlebih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dahulu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banyak</a:t>
            </a:r>
            <a:r>
              <a:rPr lang="en-US" sz="2200" dirty="0" smtClean="0">
                <a:latin typeface="Arial" charset="0"/>
                <a:cs typeface="Arial" charset="0"/>
              </a:rPr>
              <a:t> data yang </a:t>
            </a:r>
            <a:r>
              <a:rPr lang="en-US" sz="2200" dirty="0" err="1" smtClean="0">
                <a:latin typeface="Arial" charset="0"/>
                <a:cs typeface="Arial" charset="0"/>
              </a:rPr>
              <a:t>ingin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diwakilkan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satu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gambar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  <a:endParaRPr lang="en-US" sz="2200" dirty="0">
              <a:latin typeface="Arial" charset="0"/>
              <a:cs typeface="Arial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4132543" y="4814514"/>
            <a:ext cx="4790138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2. </a:t>
            </a:r>
            <a:r>
              <a:rPr lang="en-US" sz="2200" dirty="0" err="1" smtClean="0">
                <a:latin typeface="Arial" charset="0"/>
                <a:cs typeface="Arial" charset="0"/>
              </a:rPr>
              <a:t>Ubahlah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bilangan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menyatakan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banyak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menjadi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gambar</a:t>
            </a:r>
            <a:r>
              <a:rPr lang="en-US" sz="2200" smtClean="0">
                <a:latin typeface="Arial" charset="0"/>
                <a:cs typeface="Arial" charset="0"/>
              </a:rPr>
              <a:t>.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32840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17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512" y="116633"/>
            <a:ext cx="3289034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Tabel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Penjualan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Buku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Toko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Makmur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394084"/>
              </p:ext>
            </p:extLst>
          </p:nvPr>
        </p:nvGraphicFramePr>
        <p:xfrm>
          <a:off x="179512" y="886073"/>
          <a:ext cx="302433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958"/>
                <a:gridCol w="1652378"/>
              </a:tblGrid>
              <a:tr h="7303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Banyak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Penjualan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572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572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572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Maret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572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572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825811"/>
              </p:ext>
            </p:extLst>
          </p:nvPr>
        </p:nvGraphicFramePr>
        <p:xfrm>
          <a:off x="3347864" y="1916832"/>
          <a:ext cx="5616624" cy="4060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4248472"/>
              </a:tblGrid>
              <a:tr h="7303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Banyak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Penjualan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378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572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572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Maret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572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572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5" y="2708921"/>
            <a:ext cx="936104" cy="561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9" y="2708921"/>
            <a:ext cx="890772" cy="561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446" y="4797514"/>
            <a:ext cx="753797" cy="47529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788025" y="4005063"/>
            <a:ext cx="3096343" cy="561663"/>
            <a:chOff x="4788025" y="4005064"/>
            <a:chExt cx="3627075" cy="5616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025" y="4005064"/>
              <a:ext cx="936104" cy="5616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4129" y="4005064"/>
              <a:ext cx="890772" cy="5616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8224" y="4005064"/>
              <a:ext cx="936104" cy="56166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24328" y="4005064"/>
              <a:ext cx="890772" cy="56166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708446" y="5343059"/>
            <a:ext cx="4131132" cy="504056"/>
            <a:chOff x="4761348" y="5157192"/>
            <a:chExt cx="4520816" cy="56166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1348" y="5157192"/>
              <a:ext cx="936104" cy="56166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97452" y="5157192"/>
              <a:ext cx="890772" cy="56166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61547" y="5157192"/>
              <a:ext cx="936104" cy="56166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97651" y="5157192"/>
              <a:ext cx="890772" cy="56166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1392" y="5157192"/>
              <a:ext cx="890772" cy="56166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4775085" y="3356991"/>
            <a:ext cx="3247790" cy="577821"/>
            <a:chOff x="4788025" y="3371394"/>
            <a:chExt cx="3582956" cy="5616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025" y="3371394"/>
              <a:ext cx="936104" cy="56166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93505" y="3371394"/>
              <a:ext cx="890772" cy="56166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61610" y="3371394"/>
              <a:ext cx="936104" cy="56166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0209" y="3371394"/>
              <a:ext cx="890772" cy="561662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63" y="4776388"/>
            <a:ext cx="863499" cy="5666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901" y="2685489"/>
            <a:ext cx="863499" cy="5666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93" y="4000055"/>
            <a:ext cx="863499" cy="5666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271253"/>
            <a:ext cx="863499" cy="5666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46" y="4538740"/>
            <a:ext cx="753797" cy="47529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35127" y="4505126"/>
            <a:ext cx="1838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10 </a:t>
            </a:r>
            <a:r>
              <a:rPr lang="en-US" sz="3200" dirty="0" err="1" smtClean="0"/>
              <a:t>buah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285187" y="5302699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 5 </a:t>
            </a:r>
            <a:r>
              <a:rPr lang="en-US" sz="3200" dirty="0" err="1" smtClean="0"/>
              <a:t>buah</a:t>
            </a:r>
            <a:endParaRPr lang="en-US" sz="3200" dirty="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468546" y="1099977"/>
            <a:ext cx="5254646" cy="769441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Diagram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Gambar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Penjualan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Buku</a:t>
            </a:r>
            <a:endParaRPr lang="en-US" sz="2200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Toko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Makmur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4772" y="672716"/>
            <a:ext cx="8692463" cy="1107996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Diagram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gambar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menyajikan</a:t>
            </a:r>
            <a:r>
              <a:rPr lang="en-US" sz="2200" dirty="0" smtClean="0">
                <a:latin typeface="Arial" charset="0"/>
                <a:cs typeface="Arial" charset="0"/>
              </a:rPr>
              <a:t> data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sebuah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lingkaran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dibagi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menjadi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beberapa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bagian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sesuai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persentase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besar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derajat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setiap</a:t>
            </a:r>
            <a:r>
              <a:rPr lang="en-US" sz="2200" dirty="0" smtClean="0">
                <a:latin typeface="Arial" charset="0"/>
                <a:cs typeface="Arial" charset="0"/>
              </a:rPr>
              <a:t> data.</a:t>
            </a:r>
          </a:p>
        </p:txBody>
      </p:sp>
      <p:sp>
        <p:nvSpPr>
          <p:cNvPr id="4" name="Rectangle 3"/>
          <p:cNvSpPr/>
          <p:nvPr/>
        </p:nvSpPr>
        <p:spPr>
          <a:xfrm>
            <a:off x="-32861" y="174816"/>
            <a:ext cx="3482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6688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Diagram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Lingkaran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816947"/>
            <a:ext cx="8627165" cy="43088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Tabel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Banyak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Kantong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Darah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Hasil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Donor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ada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Hari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Minggu</a:t>
            </a:r>
            <a:endParaRPr lang="en-US" sz="22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615739"/>
              </p:ext>
            </p:extLst>
          </p:nvPr>
        </p:nvGraphicFramePr>
        <p:xfrm>
          <a:off x="267537" y="2464563"/>
          <a:ext cx="4423733" cy="2894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826"/>
                <a:gridCol w="2707907"/>
              </a:tblGrid>
              <a:tr h="9062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Golongan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Darah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Banyak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Kantong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Darah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69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69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69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69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932040" y="2521245"/>
            <a:ext cx="3509101" cy="3139321"/>
            <a:chOff x="4932040" y="2521245"/>
            <a:chExt cx="3509101" cy="3139321"/>
          </a:xfrm>
        </p:grpSpPr>
        <p:sp>
          <p:nvSpPr>
            <p:cNvPr id="2" name="TextBox 1"/>
            <p:cNvSpPr txBox="1">
              <a:spLocks noChangeArrowheads="1"/>
            </p:cNvSpPr>
            <p:nvPr/>
          </p:nvSpPr>
          <p:spPr bwMode="auto">
            <a:xfrm>
              <a:off x="4932040" y="2521245"/>
              <a:ext cx="3509101" cy="3139321"/>
            </a:xfrm>
            <a:prstGeom prst="rect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sz="2200" dirty="0" err="1" smtClean="0">
                  <a:latin typeface="Arial" charset="0"/>
                  <a:cs typeface="Arial" charset="0"/>
                </a:rPr>
                <a:t>Besar</a:t>
              </a:r>
              <a:r>
                <a:rPr lang="en-US" sz="2200" dirty="0" smtClean="0">
                  <a:latin typeface="Arial" charset="0"/>
                  <a:cs typeface="Arial" charset="0"/>
                </a:rPr>
                <a:t> </a:t>
              </a:r>
              <a:r>
                <a:rPr lang="en-US" sz="2200" dirty="0" err="1" smtClean="0">
                  <a:latin typeface="Arial" charset="0"/>
                  <a:cs typeface="Arial" charset="0"/>
                </a:rPr>
                <a:t>sudut</a:t>
              </a:r>
              <a:r>
                <a:rPr lang="en-US" sz="2200" dirty="0" smtClean="0">
                  <a:latin typeface="Arial" charset="0"/>
                  <a:cs typeface="Arial" charset="0"/>
                </a:rPr>
                <a:t> 1 </a:t>
              </a:r>
              <a:r>
                <a:rPr lang="en-US" sz="2200" dirty="0" err="1" smtClean="0">
                  <a:latin typeface="Arial" charset="0"/>
                  <a:cs typeface="Arial" charset="0"/>
                </a:rPr>
                <a:t>lingkaran</a:t>
              </a:r>
              <a:r>
                <a:rPr lang="en-US" sz="2200" dirty="0" smtClean="0">
                  <a:latin typeface="Arial" charset="0"/>
                  <a:cs typeface="Arial" charset="0"/>
                </a:rPr>
                <a:t> </a:t>
              </a:r>
              <a:r>
                <a:rPr lang="en-US" sz="2200" dirty="0" err="1" smtClean="0">
                  <a:latin typeface="Arial" charset="0"/>
                  <a:cs typeface="Arial" charset="0"/>
                </a:rPr>
                <a:t>penuh</a:t>
              </a:r>
              <a:r>
                <a:rPr lang="en-US" sz="2200" dirty="0" smtClean="0">
                  <a:latin typeface="Arial" charset="0"/>
                  <a:cs typeface="Arial" charset="0"/>
                </a:rPr>
                <a:t> </a:t>
              </a:r>
              <a:r>
                <a:rPr lang="en-US" sz="2200" dirty="0" err="1" smtClean="0">
                  <a:latin typeface="Arial" charset="0"/>
                  <a:cs typeface="Arial" charset="0"/>
                </a:rPr>
                <a:t>adalah</a:t>
              </a:r>
              <a:r>
                <a:rPr lang="en-US" sz="2200" dirty="0" smtClean="0">
                  <a:latin typeface="Arial" charset="0"/>
                  <a:cs typeface="Arial" charset="0"/>
                </a:rPr>
                <a:t> 360</a:t>
              </a:r>
            </a:p>
            <a:p>
              <a:pPr algn="ctr" eaLnBrk="1" hangingPunct="1"/>
              <a:endParaRPr lang="en-US" sz="2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  <a:p>
              <a:pPr algn="ctr" eaLnBrk="1" hangingPunct="1"/>
              <a:endPara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  <a:p>
              <a:pPr algn="ctr" eaLnBrk="1" hangingPunct="1"/>
              <a:endParaRPr lang="en-US" sz="2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  <a:p>
              <a:pPr algn="ctr" eaLnBrk="1" hangingPunct="1"/>
              <a:endPara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  <a:p>
              <a:pPr algn="ctr" eaLnBrk="1" hangingPunct="1"/>
              <a:endParaRPr lang="en-US" sz="2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  <a:p>
              <a:pPr algn="ctr" eaLnBrk="1" hangingPunct="1"/>
              <a:endParaRPr lang="en-US" sz="2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  <a:p>
              <a:pPr algn="ctr" eaLnBrk="1" hangingPunct="1"/>
              <a:endParaRPr lang="en-US" sz="2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406018" y="3326077"/>
              <a:ext cx="2433031" cy="2221388"/>
              <a:chOff x="5406018" y="3326077"/>
              <a:chExt cx="2433031" cy="2221388"/>
            </a:xfrm>
          </p:grpSpPr>
          <p:sp>
            <p:nvSpPr>
              <p:cNvPr id="7" name="Arc 6"/>
              <p:cNvSpPr/>
              <p:nvPr/>
            </p:nvSpPr>
            <p:spPr>
              <a:xfrm rot="335034">
                <a:off x="5406018" y="3326077"/>
                <a:ext cx="2433031" cy="2221388"/>
              </a:xfrm>
              <a:prstGeom prst="arc">
                <a:avLst>
                  <a:gd name="adj1" fmla="val 16200000"/>
                  <a:gd name="adj2" fmla="val 15869343"/>
                </a:avLst>
              </a:prstGeom>
              <a:ln w="762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188760" y="4198224"/>
                    <a:ext cx="86754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 smtClean="0"/>
                      <a:t>360</a:t>
                    </a:r>
                    <a14:m>
                      <m:oMath xmlns:m="http://schemas.openxmlformats.org/officeDocument/2006/math"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8760" y="4198224"/>
                    <a:ext cx="867545" cy="52322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13986" t="-11628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9748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3581</TotalTime>
  <Words>1532</Words>
  <Application>Microsoft Office PowerPoint</Application>
  <PresentationFormat>On-screen Show (4:3)</PresentationFormat>
  <Paragraphs>264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Tuti Aprianti</cp:lastModifiedBy>
  <cp:revision>324</cp:revision>
  <dcterms:created xsi:type="dcterms:W3CDTF">2015-04-14T11:43:29Z</dcterms:created>
  <dcterms:modified xsi:type="dcterms:W3CDTF">2015-09-18T04:46:17Z</dcterms:modified>
</cp:coreProperties>
</file>