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8" r:id="rId2"/>
    <p:sldId id="299" r:id="rId3"/>
    <p:sldId id="260" r:id="rId4"/>
    <p:sldId id="300" r:id="rId5"/>
    <p:sldId id="301" r:id="rId6"/>
    <p:sldId id="310" r:id="rId7"/>
    <p:sldId id="303" r:id="rId8"/>
    <p:sldId id="311" r:id="rId9"/>
    <p:sldId id="304" r:id="rId10"/>
    <p:sldId id="305" r:id="rId11"/>
    <p:sldId id="306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66"/>
    <a:srgbClr val="000000"/>
    <a:srgbClr val="FFD85B"/>
    <a:srgbClr val="FF6600"/>
    <a:srgbClr val="FFE311"/>
    <a:srgbClr val="FFC000"/>
    <a:srgbClr val="B8E08C"/>
    <a:srgbClr val="A9DA7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3" autoAdjust="0"/>
    <p:restoredTop sz="98757" autoAdjust="0"/>
  </p:normalViewPr>
  <p:slideViewPr>
    <p:cSldViewPr snapToGrid="0">
      <p:cViewPr>
        <p:scale>
          <a:sx n="66" d="100"/>
          <a:sy n="66" d="100"/>
        </p:scale>
        <p:origin x="-9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3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3874" y="4024373"/>
            <a:ext cx="2717408" cy="4154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3" y="1329285"/>
            <a:ext cx="2986025" cy="42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434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Persegi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Panjang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19618" y="1351127"/>
            <a:ext cx="4292489" cy="2815762"/>
            <a:chOff x="1719618" y="1351127"/>
            <a:chExt cx="4292489" cy="2815762"/>
          </a:xfrm>
        </p:grpSpPr>
        <p:sp>
          <p:nvSpPr>
            <p:cNvPr id="3" name="Rectangle 2"/>
            <p:cNvSpPr/>
            <p:nvPr/>
          </p:nvSpPr>
          <p:spPr>
            <a:xfrm>
              <a:off x="1719618" y="1351127"/>
              <a:ext cx="3289110" cy="2388358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1291" y="3766779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panjang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38" y="2399843"/>
              <a:ext cx="720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lebar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845" y="4655845"/>
                <a:ext cx="5076583" cy="461665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persegi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panjang</a:t>
                </a:r>
                <a:r>
                  <a:rPr lang="en-US" sz="2400" dirty="0" smtClean="0"/>
                  <a:t> = </a:t>
                </a:r>
                <a:r>
                  <a:rPr lang="en-US" sz="2400" dirty="0" err="1" smtClean="0"/>
                  <a:t>panjang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lebar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4655845"/>
                <a:ext cx="507658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01" t="-10667" r="-216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46975" y="520914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71698" y="4702011"/>
                <a:ext cx="2920992" cy="1200329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persegi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panjang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= 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11</a:t>
                </a:r>
              </a:p>
              <a:p>
                <a:r>
                  <a:rPr lang="en-US" sz="2400" dirty="0" smtClean="0"/>
                  <a:t>= </a:t>
                </a:r>
                <a:r>
                  <a:rPr lang="en-US" sz="2400" dirty="0"/>
                  <a:t>6</a:t>
                </a:r>
                <a:r>
                  <a:rPr lang="en-US" sz="2400" dirty="0" smtClean="0"/>
                  <a:t>6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698" y="4702011"/>
                <a:ext cx="29209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340" t="-4061" r="-229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01524" y="1106594"/>
            <a:ext cx="4285425" cy="3385151"/>
            <a:chOff x="5991367" y="1216969"/>
            <a:chExt cx="4285425" cy="3385151"/>
          </a:xfrm>
        </p:grpSpPr>
        <p:sp>
          <p:nvSpPr>
            <p:cNvPr id="16" name="TextBox 15"/>
            <p:cNvSpPr txBox="1"/>
            <p:nvPr/>
          </p:nvSpPr>
          <p:spPr>
            <a:xfrm>
              <a:off x="5991367" y="3771123"/>
              <a:ext cx="42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Berapakah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luas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persegi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panjang</a:t>
              </a:r>
              <a:r>
                <a:rPr lang="en-US" sz="2400" dirty="0" smtClean="0"/>
                <a:t> di </a:t>
              </a:r>
              <a:r>
                <a:rPr lang="en-US" sz="2400" dirty="0" err="1" smtClean="0"/>
                <a:t>atas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96087" y="1599949"/>
              <a:ext cx="1267795" cy="18833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80587" y="2354701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 cm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26913" y="1216969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cm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3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3795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Jajargenjang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844" y="3684778"/>
                <a:ext cx="4175438" cy="461665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jajargenjang</a:t>
                </a:r>
                <a:r>
                  <a:rPr lang="en-US" sz="2400" dirty="0" smtClean="0"/>
                  <a:t> = alas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tinggi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3684778"/>
                <a:ext cx="417543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90" t="-10526" r="-29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46975" y="520914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8805" y="4333521"/>
                <a:ext cx="3541354" cy="830997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jajargenjang</a:t>
                </a:r>
                <a:r>
                  <a:rPr lang="en-US" sz="2400" dirty="0" smtClean="0"/>
                  <a:t> = </a:t>
                </a:r>
                <a:r>
                  <a:rPr lang="en-US" sz="2400" dirty="0"/>
                  <a:t>2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14</a:t>
                </a:r>
              </a:p>
              <a:p>
                <a:r>
                  <a:rPr lang="en-US" sz="2400" dirty="0" smtClean="0"/>
                  <a:t>                                = 28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05" y="4333521"/>
                <a:ext cx="354135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582" t="-5882" r="-172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55845" y="1351127"/>
            <a:ext cx="3452883" cy="1848936"/>
            <a:chOff x="1555845" y="1351127"/>
            <a:chExt cx="3452883" cy="1848936"/>
          </a:xfrm>
        </p:grpSpPr>
        <p:grpSp>
          <p:nvGrpSpPr>
            <p:cNvPr id="11" name="Group 10"/>
            <p:cNvGrpSpPr/>
            <p:nvPr/>
          </p:nvGrpSpPr>
          <p:grpSpPr>
            <a:xfrm>
              <a:off x="1555845" y="1351127"/>
              <a:ext cx="3452883" cy="1848936"/>
              <a:chOff x="1555845" y="1351127"/>
              <a:chExt cx="3452883" cy="1848936"/>
            </a:xfrm>
          </p:grpSpPr>
          <p:sp>
            <p:nvSpPr>
              <p:cNvPr id="3" name="Parallelogram 2"/>
              <p:cNvSpPr/>
              <p:nvPr/>
            </p:nvSpPr>
            <p:spPr>
              <a:xfrm>
                <a:off x="1555845" y="1351127"/>
                <a:ext cx="3452883" cy="1448826"/>
              </a:xfrm>
              <a:prstGeom prst="parallelogram">
                <a:avLst>
                  <a:gd name="adj" fmla="val 46666"/>
                </a:avLst>
              </a:prstGeom>
              <a:solidFill>
                <a:srgbClr val="99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47073" y="2799953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alas</a:t>
                </a:r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24585" y="1875485"/>
                <a:ext cx="7673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tinggi</a:t>
                </a:r>
                <a:endParaRPr lang="en-US" sz="2000" dirty="0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 flipH="1">
              <a:off x="2224585" y="1351127"/>
              <a:ext cx="0" cy="144882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301524" y="1202966"/>
            <a:ext cx="4285425" cy="3015819"/>
            <a:chOff x="7301524" y="1475926"/>
            <a:chExt cx="4285425" cy="3015819"/>
          </a:xfrm>
        </p:grpSpPr>
        <p:grpSp>
          <p:nvGrpSpPr>
            <p:cNvPr id="29" name="Group 28"/>
            <p:cNvGrpSpPr/>
            <p:nvPr/>
          </p:nvGrpSpPr>
          <p:grpSpPr>
            <a:xfrm>
              <a:off x="7301524" y="1489574"/>
              <a:ext cx="4285425" cy="3002171"/>
              <a:chOff x="5991367" y="1599949"/>
              <a:chExt cx="4285425" cy="300217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991367" y="3771123"/>
                <a:ext cx="4285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Berapakah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jajargenjang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di </a:t>
                </a:r>
                <a:r>
                  <a:rPr lang="en-US" sz="2400" dirty="0" err="1" smtClean="0"/>
                  <a:t>atas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>
                <a:off x="6196087" y="1599949"/>
                <a:ext cx="1267795" cy="1883391"/>
              </a:xfrm>
              <a:prstGeom prst="parallelogram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43537" y="2343330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14 cm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95176" y="3498113"/>
                <a:ext cx="63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r>
                  <a:rPr lang="en-US" dirty="0" smtClean="0"/>
                  <a:t> cm</a:t>
                </a:r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7853694" y="1475926"/>
              <a:ext cx="0" cy="188339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2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3439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Trapesium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844" y="3684778"/>
                <a:ext cx="3658630" cy="830997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trapesium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= (</a:t>
                </a:r>
                <a:r>
                  <a:rPr lang="en-US" sz="2400" dirty="0" err="1" smtClean="0"/>
                  <a:t>atas</a:t>
                </a:r>
                <a:r>
                  <a:rPr lang="en-US" sz="2400" dirty="0" smtClean="0"/>
                  <a:t> + </a:t>
                </a:r>
                <a:r>
                  <a:rPr lang="en-US" sz="2400" dirty="0" err="1" smtClean="0"/>
                  <a:t>bawah</a:t>
                </a:r>
                <a:r>
                  <a:rPr lang="en-US" sz="2400" dirty="0" smtClean="0"/>
                  <a:t>) : 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tinggi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3684778"/>
                <a:ext cx="365863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500" t="-5839" r="-35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46975" y="520914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8804" y="4019617"/>
                <a:ext cx="4558395" cy="1569660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trapesium</a:t>
                </a:r>
                <a:r>
                  <a:rPr lang="en-US" sz="2400" dirty="0" smtClean="0"/>
                  <a:t> = (16 + 20) : 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14</a:t>
                </a:r>
              </a:p>
              <a:p>
                <a:r>
                  <a:rPr lang="en-US" sz="2400" dirty="0" smtClean="0"/>
                  <a:t>                            = 36 : 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14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= 18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/>
                  <a:t> 14</a:t>
                </a:r>
                <a:endParaRPr lang="en-US" sz="2400" dirty="0" smtClean="0"/>
              </a:p>
              <a:p>
                <a:r>
                  <a:rPr lang="en-US" sz="2400" dirty="0" smtClean="0"/>
                  <a:t>                            = 252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04" y="4019617"/>
                <a:ext cx="455839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005" t="-3101" r="-1604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55845" y="1098727"/>
            <a:ext cx="3452883" cy="2237816"/>
            <a:chOff x="1555845" y="962247"/>
            <a:chExt cx="3452883" cy="2237816"/>
          </a:xfrm>
        </p:grpSpPr>
        <p:grpSp>
          <p:nvGrpSpPr>
            <p:cNvPr id="11" name="Group 10"/>
            <p:cNvGrpSpPr/>
            <p:nvPr/>
          </p:nvGrpSpPr>
          <p:grpSpPr>
            <a:xfrm>
              <a:off x="1555845" y="962247"/>
              <a:ext cx="3452883" cy="2237816"/>
              <a:chOff x="1555845" y="962247"/>
              <a:chExt cx="3452883" cy="2237816"/>
            </a:xfrm>
          </p:grpSpPr>
          <p:sp>
            <p:nvSpPr>
              <p:cNvPr id="3" name="Trapezoid 2"/>
              <p:cNvSpPr/>
              <p:nvPr/>
            </p:nvSpPr>
            <p:spPr>
              <a:xfrm>
                <a:off x="1555845" y="1351127"/>
                <a:ext cx="3452883" cy="1448826"/>
              </a:xfrm>
              <a:prstGeom prst="trapezoid">
                <a:avLst>
                  <a:gd name="adj" fmla="val 45724"/>
                </a:avLst>
              </a:prstGeom>
              <a:solidFill>
                <a:srgbClr val="99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47073" y="2799953"/>
                <a:ext cx="8789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bawah</a:t>
                </a:r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24585" y="1875485"/>
                <a:ext cx="7673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tinggi</a:t>
                </a:r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16848" y="962247"/>
                <a:ext cx="6135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atas</a:t>
                </a:r>
                <a:endParaRPr lang="en-US" sz="2000" dirty="0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 flipH="1">
              <a:off x="2224585" y="1351127"/>
              <a:ext cx="0" cy="144882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301523" y="983763"/>
            <a:ext cx="4285425" cy="2867323"/>
            <a:chOff x="7301523" y="1120243"/>
            <a:chExt cx="4285425" cy="2867323"/>
          </a:xfrm>
        </p:grpSpPr>
        <p:grpSp>
          <p:nvGrpSpPr>
            <p:cNvPr id="29" name="Group 28"/>
            <p:cNvGrpSpPr/>
            <p:nvPr/>
          </p:nvGrpSpPr>
          <p:grpSpPr>
            <a:xfrm>
              <a:off x="7301523" y="1120243"/>
              <a:ext cx="4285425" cy="2867323"/>
              <a:chOff x="5991366" y="1230618"/>
              <a:chExt cx="4285425" cy="286732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991366" y="3266944"/>
                <a:ext cx="4285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Berapakah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trapesium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di </a:t>
                </a:r>
                <a:r>
                  <a:rPr lang="en-US" sz="2400" dirty="0" err="1" smtClean="0"/>
                  <a:t>atas</a:t>
                </a:r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  <p:sp>
            <p:nvSpPr>
              <p:cNvPr id="22" name="Trapezoid 21"/>
              <p:cNvSpPr/>
              <p:nvPr/>
            </p:nvSpPr>
            <p:spPr>
              <a:xfrm>
                <a:off x="6196087" y="1599950"/>
                <a:ext cx="2497565" cy="1294574"/>
              </a:xfrm>
              <a:prstGeom prst="trapezoid">
                <a:avLst>
                  <a:gd name="adj" fmla="val 358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86236" y="2063284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cm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63102" y="2897612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 cm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68003" y="1230618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16 cm</a:t>
                </a:r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7996393" y="1489575"/>
              <a:ext cx="0" cy="12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7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4070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Belah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Ketupat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58748" y="1230333"/>
            <a:ext cx="4209461" cy="3005204"/>
            <a:chOff x="1058747" y="2047164"/>
            <a:chExt cx="4209461" cy="3005204"/>
          </a:xfrm>
        </p:grpSpPr>
        <p:grpSp>
          <p:nvGrpSpPr>
            <p:cNvPr id="24" name="Group 23"/>
            <p:cNvGrpSpPr/>
            <p:nvPr/>
          </p:nvGrpSpPr>
          <p:grpSpPr>
            <a:xfrm>
              <a:off x="1058748" y="2156346"/>
              <a:ext cx="2230361" cy="1822900"/>
              <a:chOff x="1058749" y="1801504"/>
              <a:chExt cx="1822900" cy="1822900"/>
            </a:xfrm>
          </p:grpSpPr>
          <p:sp>
            <p:nvSpPr>
              <p:cNvPr id="4" name="Diamond 3"/>
              <p:cNvSpPr/>
              <p:nvPr/>
            </p:nvSpPr>
            <p:spPr>
              <a:xfrm>
                <a:off x="1058749" y="1801504"/>
                <a:ext cx="1822900" cy="1822900"/>
              </a:xfrm>
              <a:prstGeom prst="diamond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4" idx="0"/>
                <a:endCxn id="4" idx="2"/>
              </p:cNvCxnSpPr>
              <p:nvPr/>
            </p:nvCxnSpPr>
            <p:spPr>
              <a:xfrm>
                <a:off x="1970199" y="1801504"/>
                <a:ext cx="0" cy="18229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4" idx="1"/>
                <a:endCxn id="4" idx="3"/>
              </p:cNvCxnSpPr>
              <p:nvPr/>
            </p:nvCxnSpPr>
            <p:spPr>
              <a:xfrm>
                <a:off x="1058749" y="2712954"/>
                <a:ext cx="1822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ight Brace 24"/>
            <p:cNvSpPr/>
            <p:nvPr/>
          </p:nvSpPr>
          <p:spPr>
            <a:xfrm>
              <a:off x="3250143" y="2047164"/>
              <a:ext cx="298279" cy="20608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8548" y="289290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Diagonal 1 (d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2005304" y="3295806"/>
              <a:ext cx="298281" cy="219139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69614" y="46830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Diagonal 2 (d</a:t>
              </a:r>
              <a:r>
                <a:rPr lang="en-US" baseline="-25000" dirty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567" y="4415182"/>
                <a:ext cx="4301434" cy="613886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Luas </a:t>
                </a:r>
                <a:r>
                  <a:rPr lang="en-US" sz="2400" dirty="0" err="1" smtClean="0"/>
                  <a:t>belah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ketupat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67" y="4415182"/>
                <a:ext cx="4301434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2270" r="-2837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37535" y="643746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737534" y="1052907"/>
            <a:ext cx="4285425" cy="3391387"/>
            <a:chOff x="6737534" y="1339515"/>
            <a:chExt cx="4285425" cy="3391387"/>
          </a:xfrm>
        </p:grpSpPr>
        <p:grpSp>
          <p:nvGrpSpPr>
            <p:cNvPr id="39" name="Group 38"/>
            <p:cNvGrpSpPr/>
            <p:nvPr/>
          </p:nvGrpSpPr>
          <p:grpSpPr>
            <a:xfrm>
              <a:off x="6737534" y="1339515"/>
              <a:ext cx="3393534" cy="2635872"/>
              <a:chOff x="1058746" y="2047164"/>
              <a:chExt cx="3393534" cy="26358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58748" y="2156346"/>
                <a:ext cx="2230361" cy="1822900"/>
                <a:chOff x="1058749" y="1801504"/>
                <a:chExt cx="1822900" cy="1822900"/>
              </a:xfrm>
            </p:grpSpPr>
            <p:sp>
              <p:nvSpPr>
                <p:cNvPr id="45" name="Diamond 44"/>
                <p:cNvSpPr/>
                <p:nvPr/>
              </p:nvSpPr>
              <p:spPr>
                <a:xfrm>
                  <a:off x="1058749" y="1801504"/>
                  <a:ext cx="1822900" cy="1822900"/>
                </a:xfrm>
                <a:prstGeom prst="diamond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stCxn id="45" idx="0"/>
                  <a:endCxn id="45" idx="2"/>
                </p:cNvCxnSpPr>
                <p:nvPr/>
              </p:nvCxnSpPr>
              <p:spPr>
                <a:xfrm>
                  <a:off x="1970199" y="1801504"/>
                  <a:ext cx="0" cy="18229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1"/>
                  <a:endCxn id="45" idx="3"/>
                </p:cNvCxnSpPr>
                <p:nvPr/>
              </p:nvCxnSpPr>
              <p:spPr>
                <a:xfrm>
                  <a:off x="1058749" y="2712954"/>
                  <a:ext cx="18229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ight Brace 40"/>
              <p:cNvSpPr/>
              <p:nvPr/>
            </p:nvSpPr>
            <p:spPr>
              <a:xfrm>
                <a:off x="3250143" y="2047164"/>
                <a:ext cx="298279" cy="206081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98548" y="2892904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cm</a:t>
                </a:r>
                <a:endParaRPr lang="en-US" dirty="0"/>
              </a:p>
            </p:txBody>
          </p:sp>
          <p:sp>
            <p:nvSpPr>
              <p:cNvPr id="43" name="Right Brace 42"/>
              <p:cNvSpPr/>
              <p:nvPr/>
            </p:nvSpPr>
            <p:spPr>
              <a:xfrm rot="5400000">
                <a:off x="2005303" y="2997525"/>
                <a:ext cx="298281" cy="219139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97062" y="4313704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cm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737534" y="3899905"/>
              <a:ext cx="42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Berapakah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luas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belah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ketupat</a:t>
              </a:r>
              <a:r>
                <a:rPr lang="en-US" sz="2400" dirty="0" smtClean="0"/>
                <a:t> di </a:t>
              </a:r>
              <a:r>
                <a:rPr lang="en-US" sz="2400" dirty="0" err="1" smtClean="0"/>
                <a:t>atas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7536" y="4567582"/>
                <a:ext cx="4342407" cy="1504771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Luas </a:t>
                </a:r>
                <a:r>
                  <a:rPr lang="en-US" sz="2400" dirty="0" err="1" smtClean="0"/>
                  <a:t>belah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ketupat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= 60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536" y="4567582"/>
                <a:ext cx="4342407" cy="1504771"/>
              </a:xfrm>
              <a:prstGeom prst="rect">
                <a:avLst/>
              </a:prstGeom>
              <a:blipFill rotWithShape="1">
                <a:blip r:embed="rId3"/>
                <a:stretch>
                  <a:fillRect l="-2104" r="-2665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414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7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ayang-Layang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58747" y="1230333"/>
            <a:ext cx="5369542" cy="2628280"/>
            <a:chOff x="1058746" y="2047164"/>
            <a:chExt cx="5369542" cy="2628280"/>
          </a:xfrm>
        </p:grpSpPr>
        <p:grpSp>
          <p:nvGrpSpPr>
            <p:cNvPr id="24" name="Group 23"/>
            <p:cNvGrpSpPr/>
            <p:nvPr/>
          </p:nvGrpSpPr>
          <p:grpSpPr>
            <a:xfrm>
              <a:off x="1058748" y="2224585"/>
              <a:ext cx="3424630" cy="1727365"/>
              <a:chOff x="1058749" y="1869743"/>
              <a:chExt cx="2798990" cy="1727365"/>
            </a:xfrm>
          </p:grpSpPr>
          <p:sp>
            <p:nvSpPr>
              <p:cNvPr id="4" name="Diamond 3"/>
              <p:cNvSpPr/>
              <p:nvPr/>
            </p:nvSpPr>
            <p:spPr>
              <a:xfrm>
                <a:off x="1058749" y="1869743"/>
                <a:ext cx="2798990" cy="1727365"/>
              </a:xfrm>
              <a:custGeom>
                <a:avLst/>
                <a:gdLst>
                  <a:gd name="connsiteX0" fmla="*/ 0 w 3424630"/>
                  <a:gd name="connsiteY0" fmla="*/ 911450 h 1822900"/>
                  <a:gd name="connsiteX1" fmla="*/ 1712315 w 3424630"/>
                  <a:gd name="connsiteY1" fmla="*/ 0 h 1822900"/>
                  <a:gd name="connsiteX2" fmla="*/ 3424630 w 3424630"/>
                  <a:gd name="connsiteY2" fmla="*/ 911450 h 1822900"/>
                  <a:gd name="connsiteX3" fmla="*/ 1712315 w 3424630"/>
                  <a:gd name="connsiteY3" fmla="*/ 1822900 h 1822900"/>
                  <a:gd name="connsiteX4" fmla="*/ 0 w 3424630"/>
                  <a:gd name="connsiteY4" fmla="*/ 911450 h 1822900"/>
                  <a:gd name="connsiteX0" fmla="*/ 0 w 3424630"/>
                  <a:gd name="connsiteY0" fmla="*/ 843211 h 1754661"/>
                  <a:gd name="connsiteX1" fmla="*/ 961688 w 3424630"/>
                  <a:gd name="connsiteY1" fmla="*/ 0 h 1754661"/>
                  <a:gd name="connsiteX2" fmla="*/ 3424630 w 3424630"/>
                  <a:gd name="connsiteY2" fmla="*/ 843211 h 1754661"/>
                  <a:gd name="connsiteX3" fmla="*/ 1712315 w 3424630"/>
                  <a:gd name="connsiteY3" fmla="*/ 1754661 h 1754661"/>
                  <a:gd name="connsiteX4" fmla="*/ 0 w 3424630"/>
                  <a:gd name="connsiteY4" fmla="*/ 843211 h 1754661"/>
                  <a:gd name="connsiteX0" fmla="*/ 0 w 3424630"/>
                  <a:gd name="connsiteY0" fmla="*/ 843211 h 1727365"/>
                  <a:gd name="connsiteX1" fmla="*/ 961688 w 3424630"/>
                  <a:gd name="connsiteY1" fmla="*/ 0 h 1727365"/>
                  <a:gd name="connsiteX2" fmla="*/ 3424630 w 3424630"/>
                  <a:gd name="connsiteY2" fmla="*/ 843211 h 1727365"/>
                  <a:gd name="connsiteX3" fmla="*/ 961688 w 3424630"/>
                  <a:gd name="connsiteY3" fmla="*/ 1727365 h 1727365"/>
                  <a:gd name="connsiteX4" fmla="*/ 0 w 3424630"/>
                  <a:gd name="connsiteY4" fmla="*/ 843211 h 172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4630" h="1727365">
                    <a:moveTo>
                      <a:pt x="0" y="843211"/>
                    </a:moveTo>
                    <a:lnTo>
                      <a:pt x="961688" y="0"/>
                    </a:lnTo>
                    <a:lnTo>
                      <a:pt x="3424630" y="843211"/>
                    </a:lnTo>
                    <a:lnTo>
                      <a:pt x="961688" y="1727365"/>
                    </a:lnTo>
                    <a:lnTo>
                      <a:pt x="0" y="843211"/>
                    </a:lnTo>
                    <a:close/>
                  </a:path>
                </a:pathLst>
              </a:cu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4" idx="0"/>
                <a:endCxn id="4" idx="2"/>
              </p:cNvCxnSpPr>
              <p:nvPr/>
            </p:nvCxnSpPr>
            <p:spPr>
              <a:xfrm>
                <a:off x="1058749" y="2712954"/>
                <a:ext cx="27989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4" idx="1"/>
                <a:endCxn id="4" idx="3"/>
              </p:cNvCxnSpPr>
              <p:nvPr/>
            </p:nvCxnSpPr>
            <p:spPr>
              <a:xfrm>
                <a:off x="1844748" y="1869743"/>
                <a:ext cx="0" cy="172736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ight Brace 24"/>
            <p:cNvSpPr/>
            <p:nvPr/>
          </p:nvSpPr>
          <p:spPr>
            <a:xfrm>
              <a:off x="4410223" y="2047164"/>
              <a:ext cx="298279" cy="20608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58628" y="289290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Diagonal 1 (d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2585343" y="2360918"/>
              <a:ext cx="298282" cy="33514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49654" y="430611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Diagonal 2 (d</a:t>
              </a:r>
              <a:r>
                <a:rPr lang="en-US" baseline="-25000" dirty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567" y="4415182"/>
                <a:ext cx="4277518" cy="613886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layang-layang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67" y="4415182"/>
                <a:ext cx="4277518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2282" r="-2853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737535" y="643746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737533" y="1052907"/>
            <a:ext cx="4313764" cy="3391387"/>
            <a:chOff x="6737533" y="1339515"/>
            <a:chExt cx="4313764" cy="3391387"/>
          </a:xfrm>
        </p:grpSpPr>
        <p:grpSp>
          <p:nvGrpSpPr>
            <p:cNvPr id="39" name="Group 38"/>
            <p:cNvGrpSpPr/>
            <p:nvPr/>
          </p:nvGrpSpPr>
          <p:grpSpPr>
            <a:xfrm>
              <a:off x="6737533" y="1339515"/>
              <a:ext cx="4313764" cy="2539292"/>
              <a:chOff x="1058745" y="2047164"/>
              <a:chExt cx="4313764" cy="253929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58748" y="2238233"/>
                <a:ext cx="3238977" cy="1713718"/>
                <a:chOff x="1058749" y="1883391"/>
                <a:chExt cx="2647254" cy="1713718"/>
              </a:xfrm>
            </p:grpSpPr>
            <p:sp>
              <p:nvSpPr>
                <p:cNvPr id="45" name="Diamond 44"/>
                <p:cNvSpPr/>
                <p:nvPr/>
              </p:nvSpPr>
              <p:spPr>
                <a:xfrm>
                  <a:off x="1058749" y="1883391"/>
                  <a:ext cx="2647254" cy="1713718"/>
                </a:xfrm>
                <a:custGeom>
                  <a:avLst/>
                  <a:gdLst>
                    <a:gd name="connsiteX0" fmla="*/ 0 w 3238977"/>
                    <a:gd name="connsiteY0" fmla="*/ 911450 h 1822900"/>
                    <a:gd name="connsiteX1" fmla="*/ 1619489 w 3238977"/>
                    <a:gd name="connsiteY1" fmla="*/ 0 h 1822900"/>
                    <a:gd name="connsiteX2" fmla="*/ 3238977 w 3238977"/>
                    <a:gd name="connsiteY2" fmla="*/ 911450 h 1822900"/>
                    <a:gd name="connsiteX3" fmla="*/ 1619489 w 3238977"/>
                    <a:gd name="connsiteY3" fmla="*/ 1822900 h 1822900"/>
                    <a:gd name="connsiteX4" fmla="*/ 0 w 3238977"/>
                    <a:gd name="connsiteY4" fmla="*/ 911450 h 1822900"/>
                    <a:gd name="connsiteX0" fmla="*/ 0 w 3238977"/>
                    <a:gd name="connsiteY0" fmla="*/ 829563 h 1741013"/>
                    <a:gd name="connsiteX1" fmla="*/ 855214 w 3238977"/>
                    <a:gd name="connsiteY1" fmla="*/ 0 h 1741013"/>
                    <a:gd name="connsiteX2" fmla="*/ 3238977 w 3238977"/>
                    <a:gd name="connsiteY2" fmla="*/ 829563 h 1741013"/>
                    <a:gd name="connsiteX3" fmla="*/ 1619489 w 3238977"/>
                    <a:gd name="connsiteY3" fmla="*/ 1741013 h 1741013"/>
                    <a:gd name="connsiteX4" fmla="*/ 0 w 3238977"/>
                    <a:gd name="connsiteY4" fmla="*/ 829563 h 1741013"/>
                    <a:gd name="connsiteX0" fmla="*/ 0 w 3238977"/>
                    <a:gd name="connsiteY0" fmla="*/ 829563 h 1850195"/>
                    <a:gd name="connsiteX1" fmla="*/ 855214 w 3238977"/>
                    <a:gd name="connsiteY1" fmla="*/ 0 h 1850195"/>
                    <a:gd name="connsiteX2" fmla="*/ 3238977 w 3238977"/>
                    <a:gd name="connsiteY2" fmla="*/ 829563 h 1850195"/>
                    <a:gd name="connsiteX3" fmla="*/ 964396 w 3238977"/>
                    <a:gd name="connsiteY3" fmla="*/ 1850195 h 1850195"/>
                    <a:gd name="connsiteX4" fmla="*/ 0 w 3238977"/>
                    <a:gd name="connsiteY4" fmla="*/ 829563 h 1850195"/>
                    <a:gd name="connsiteX0" fmla="*/ 0 w 3238977"/>
                    <a:gd name="connsiteY0" fmla="*/ 829563 h 1850195"/>
                    <a:gd name="connsiteX1" fmla="*/ 855214 w 3238977"/>
                    <a:gd name="connsiteY1" fmla="*/ 0 h 1850195"/>
                    <a:gd name="connsiteX2" fmla="*/ 3238977 w 3238977"/>
                    <a:gd name="connsiteY2" fmla="*/ 829563 h 1850195"/>
                    <a:gd name="connsiteX3" fmla="*/ 882509 w 3238977"/>
                    <a:gd name="connsiteY3" fmla="*/ 1850195 h 1850195"/>
                    <a:gd name="connsiteX4" fmla="*/ 0 w 3238977"/>
                    <a:gd name="connsiteY4" fmla="*/ 829563 h 1850195"/>
                    <a:gd name="connsiteX0" fmla="*/ 0 w 3238977"/>
                    <a:gd name="connsiteY0" fmla="*/ 829563 h 1713718"/>
                    <a:gd name="connsiteX1" fmla="*/ 855214 w 3238977"/>
                    <a:gd name="connsiteY1" fmla="*/ 0 h 1713718"/>
                    <a:gd name="connsiteX2" fmla="*/ 3238977 w 3238977"/>
                    <a:gd name="connsiteY2" fmla="*/ 829563 h 1713718"/>
                    <a:gd name="connsiteX3" fmla="*/ 882509 w 3238977"/>
                    <a:gd name="connsiteY3" fmla="*/ 1713718 h 1713718"/>
                    <a:gd name="connsiteX4" fmla="*/ 0 w 3238977"/>
                    <a:gd name="connsiteY4" fmla="*/ 829563 h 171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977" h="1713718">
                      <a:moveTo>
                        <a:pt x="0" y="829563"/>
                      </a:moveTo>
                      <a:lnTo>
                        <a:pt x="855214" y="0"/>
                      </a:lnTo>
                      <a:lnTo>
                        <a:pt x="3238977" y="829563"/>
                      </a:lnTo>
                      <a:lnTo>
                        <a:pt x="882509" y="1713718"/>
                      </a:lnTo>
                      <a:lnTo>
                        <a:pt x="0" y="829563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stCxn id="45" idx="0"/>
                  <a:endCxn id="45" idx="2"/>
                </p:cNvCxnSpPr>
                <p:nvPr/>
              </p:nvCxnSpPr>
              <p:spPr>
                <a:xfrm>
                  <a:off x="1058749" y="2712954"/>
                  <a:ext cx="264725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1"/>
                  <a:endCxn id="45" idx="3"/>
                </p:cNvCxnSpPr>
                <p:nvPr/>
              </p:nvCxnSpPr>
              <p:spPr>
                <a:xfrm>
                  <a:off x="1757725" y="1883391"/>
                  <a:ext cx="22309" cy="17137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Right Brace 40"/>
              <p:cNvSpPr/>
              <p:nvPr/>
            </p:nvSpPr>
            <p:spPr>
              <a:xfrm>
                <a:off x="4287391" y="2047164"/>
                <a:ext cx="298279" cy="206081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735796" y="2892904"/>
                <a:ext cx="63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  <p:sp>
            <p:nvSpPr>
              <p:cNvPr id="43" name="Right Brace 42"/>
              <p:cNvSpPr/>
              <p:nvPr/>
            </p:nvSpPr>
            <p:spPr>
              <a:xfrm rot="5400000">
                <a:off x="2538068" y="2464760"/>
                <a:ext cx="270000" cy="3228645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08410" y="4217124"/>
                <a:ext cx="75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 cm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737534" y="3899905"/>
              <a:ext cx="4285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Berapakah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luas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layang-layang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di </a:t>
              </a:r>
              <a:r>
                <a:rPr lang="en-US" sz="2400" dirty="0" err="1" smtClean="0"/>
                <a:t>atas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37536" y="4567582"/>
                <a:ext cx="4474686" cy="1504771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Luas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layang</a:t>
                </a:r>
                <a:r>
                  <a:rPr lang="en-US" sz="2400" dirty="0" smtClean="0"/>
                  <a:t>–</a:t>
                </a:r>
                <a:r>
                  <a:rPr lang="en-US" sz="2400" dirty="0" err="1" smtClean="0"/>
                  <a:t>layang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= 80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536" y="4567582"/>
                <a:ext cx="4474686" cy="1504771"/>
              </a:xfrm>
              <a:prstGeom prst="rect">
                <a:avLst/>
              </a:prstGeom>
              <a:blipFill rotWithShape="1">
                <a:blip r:embed="rId3"/>
                <a:stretch>
                  <a:fillRect l="-2044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5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Bangun Datar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9376" y="-1402329"/>
            <a:ext cx="7699022" cy="7699023"/>
            <a:chOff x="-6348355" y="-810047"/>
            <a:chExt cx="6457369" cy="6457369"/>
          </a:xfrm>
        </p:grpSpPr>
        <p:grpSp>
          <p:nvGrpSpPr>
            <p:cNvPr id="15" name="Group 14"/>
            <p:cNvGrpSpPr/>
            <p:nvPr/>
          </p:nvGrpSpPr>
          <p:grpSpPr>
            <a:xfrm>
              <a:off x="-6348355" y="-810047"/>
              <a:ext cx="6457369" cy="6457369"/>
              <a:chOff x="-8747562" y="446509"/>
              <a:chExt cx="7067550" cy="70675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4" r="16664"/>
            <a:stretch/>
          </p:blipFill>
          <p:spPr>
            <a:xfrm>
              <a:off x="-5870576" y="-412719"/>
              <a:ext cx="5547600" cy="5547599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1730" y="3412561"/>
            <a:ext cx="5341075" cy="1635771"/>
            <a:chOff x="836416" y="2426714"/>
            <a:chExt cx="5341075" cy="1635771"/>
          </a:xfrm>
        </p:grpSpPr>
        <p:grpSp>
          <p:nvGrpSpPr>
            <p:cNvPr id="2" name="Group 1"/>
            <p:cNvGrpSpPr/>
            <p:nvPr/>
          </p:nvGrpSpPr>
          <p:grpSpPr>
            <a:xfrm>
              <a:off x="836416" y="2426714"/>
              <a:ext cx="5341075" cy="1635771"/>
              <a:chOff x="836416" y="2426714"/>
              <a:chExt cx="5341075" cy="163577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36416" y="2985267"/>
                <a:ext cx="534107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tentang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kekongruenan</a:t>
                </a:r>
                <a:r>
                  <a:rPr lang="en-US" sz="16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segitiga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melalui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transformasi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menentukan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luas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segitiga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jajargenjang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trapesium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layang-layang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smtClean="0">
                    <a:latin typeface="+mj-lt"/>
                    <a:cs typeface="Arial" panose="020B0604020202020204" pitchFamily="34" charset="0"/>
                  </a:rPr>
                  <a:t>ketupat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59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576080" y="219057"/>
            <a:ext cx="488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Transformasi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331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96096"/>
            <a:ext cx="9490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Memutar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Ukuran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Sudut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Tertentu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8" y="1627175"/>
            <a:ext cx="9742487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6080" y="1480871"/>
            <a:ext cx="4553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segitiga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diputar</a:t>
            </a:r>
            <a:r>
              <a:rPr lang="en-US" sz="2000" b="1" dirty="0" smtClean="0"/>
              <a:t> 90</a:t>
            </a:r>
            <a:r>
              <a:rPr lang="en-US" sz="2000" b="1" baseline="30000" dirty="0" smtClean="0"/>
              <a:t>o</a:t>
            </a:r>
            <a:endParaRPr lang="en-US" sz="2000" b="1" dirty="0"/>
          </a:p>
        </p:txBody>
      </p:sp>
      <p:sp>
        <p:nvSpPr>
          <p:cNvPr id="10" name="Isosceles Triangle 9"/>
          <p:cNvSpPr/>
          <p:nvPr/>
        </p:nvSpPr>
        <p:spPr>
          <a:xfrm>
            <a:off x="4206240" y="2474976"/>
            <a:ext cx="1207008" cy="1207008"/>
          </a:xfrm>
          <a:prstGeom prst="triangle">
            <a:avLst>
              <a:gd name="adj" fmla="val 31313"/>
            </a:avLst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06240" y="3681984"/>
            <a:ext cx="1597152" cy="3534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</p:cNvCxnSpPr>
          <p:nvPr/>
        </p:nvCxnSpPr>
        <p:spPr>
          <a:xfrm>
            <a:off x="5413248" y="3681984"/>
            <a:ext cx="390144" cy="353428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08576" y="2474976"/>
            <a:ext cx="1153224" cy="1560436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194593" y="3099311"/>
            <a:ext cx="1597152" cy="3534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020061" y="2678582"/>
            <a:ext cx="1153224" cy="1560436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813845" y="3677628"/>
            <a:ext cx="390144" cy="353428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5400000">
            <a:off x="6185631" y="2480220"/>
            <a:ext cx="1207008" cy="1207008"/>
          </a:xfrm>
          <a:prstGeom prst="triangle">
            <a:avLst>
              <a:gd name="adj" fmla="val 31313"/>
            </a:avLst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3273" y="2697522"/>
            <a:ext cx="2070503" cy="369332"/>
          </a:xfrm>
          <a:prstGeom prst="rect">
            <a:avLst/>
          </a:prstGeom>
          <a:solidFill>
            <a:srgbClr val="FFD85B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Hasil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perputarannya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990" y="4412251"/>
            <a:ext cx="433946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bayangannya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bayangannya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10" grpId="0" animBg="1"/>
      <p:bldP spid="3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6" y="183577"/>
            <a:ext cx="850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Mencerminkan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terhadap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Suatu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Garis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6080" y="780246"/>
            <a:ext cx="5905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segitiga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dicerminkan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garis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Y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0" y="1064594"/>
            <a:ext cx="9791700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47564" y="2580596"/>
            <a:ext cx="2587586" cy="2369590"/>
            <a:chOff x="3363189" y="2568721"/>
            <a:chExt cx="2587586" cy="2369590"/>
          </a:xfrm>
        </p:grpSpPr>
        <p:sp>
          <p:nvSpPr>
            <p:cNvPr id="10" name="Isosceles Triangle 9"/>
            <p:cNvSpPr/>
            <p:nvPr/>
          </p:nvSpPr>
          <p:spPr>
            <a:xfrm>
              <a:off x="3645726" y="2968831"/>
              <a:ext cx="1971304" cy="1567543"/>
            </a:xfrm>
            <a:custGeom>
              <a:avLst/>
              <a:gdLst>
                <a:gd name="connsiteX0" fmla="*/ 0 w 1995055"/>
                <a:gd name="connsiteY0" fmla="*/ 1567543 h 1567543"/>
                <a:gd name="connsiteX1" fmla="*/ 1615037 w 1995055"/>
                <a:gd name="connsiteY1" fmla="*/ 0 h 1567543"/>
                <a:gd name="connsiteX2" fmla="*/ 1995055 w 1995055"/>
                <a:gd name="connsiteY2" fmla="*/ 1567543 h 1567543"/>
                <a:gd name="connsiteX3" fmla="*/ 0 w 1995055"/>
                <a:gd name="connsiteY3" fmla="*/ 1567543 h 1567543"/>
                <a:gd name="connsiteX0" fmla="*/ 0 w 1971304"/>
                <a:gd name="connsiteY0" fmla="*/ 1175657 h 1567543"/>
                <a:gd name="connsiteX1" fmla="*/ 1591286 w 1971304"/>
                <a:gd name="connsiteY1" fmla="*/ 0 h 1567543"/>
                <a:gd name="connsiteX2" fmla="*/ 1971304 w 1971304"/>
                <a:gd name="connsiteY2" fmla="*/ 1567543 h 1567543"/>
                <a:gd name="connsiteX3" fmla="*/ 0 w 1971304"/>
                <a:gd name="connsiteY3" fmla="*/ 1175657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304" h="1567543">
                  <a:moveTo>
                    <a:pt x="0" y="1175657"/>
                  </a:moveTo>
                  <a:lnTo>
                    <a:pt x="1591286" y="0"/>
                  </a:lnTo>
                  <a:lnTo>
                    <a:pt x="1971304" y="1567543"/>
                  </a:lnTo>
                  <a:lnTo>
                    <a:pt x="0" y="1175657"/>
                  </a:lnTo>
                  <a:close/>
                </a:path>
              </a:pathLst>
            </a:custGeom>
            <a:solidFill>
              <a:srgbClr val="FFD85B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3189" y="401933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17029" y="453820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B</a:t>
              </a:r>
              <a:endParaRPr lang="en-US" sz="20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3248" y="2568721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C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230101" y="4161839"/>
            <a:ext cx="27669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63977" y="414813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A’</a:t>
            </a:r>
            <a:endParaRPr lang="en-US" sz="2000" i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02027" y="4550076"/>
            <a:ext cx="158400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27281" y="4550076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B’</a:t>
            </a:r>
            <a:endParaRPr lang="en-US" sz="2000" i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77282" y="2968678"/>
            <a:ext cx="2412000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4730" y="2580596"/>
            <a:ext cx="394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C’</a:t>
            </a:r>
            <a:endParaRPr lang="en-US" sz="2000" i="1" dirty="0"/>
          </a:p>
        </p:txBody>
      </p:sp>
      <p:sp>
        <p:nvSpPr>
          <p:cNvPr id="25" name="Isosceles Triangle 9"/>
          <p:cNvSpPr/>
          <p:nvPr/>
        </p:nvSpPr>
        <p:spPr>
          <a:xfrm flipH="1">
            <a:off x="6822354" y="2994408"/>
            <a:ext cx="1971304" cy="1567543"/>
          </a:xfrm>
          <a:custGeom>
            <a:avLst/>
            <a:gdLst>
              <a:gd name="connsiteX0" fmla="*/ 0 w 1995055"/>
              <a:gd name="connsiteY0" fmla="*/ 1567543 h 1567543"/>
              <a:gd name="connsiteX1" fmla="*/ 1615037 w 1995055"/>
              <a:gd name="connsiteY1" fmla="*/ 0 h 1567543"/>
              <a:gd name="connsiteX2" fmla="*/ 1995055 w 1995055"/>
              <a:gd name="connsiteY2" fmla="*/ 1567543 h 1567543"/>
              <a:gd name="connsiteX3" fmla="*/ 0 w 1995055"/>
              <a:gd name="connsiteY3" fmla="*/ 1567543 h 1567543"/>
              <a:gd name="connsiteX0" fmla="*/ 0 w 1971304"/>
              <a:gd name="connsiteY0" fmla="*/ 1175657 h 1567543"/>
              <a:gd name="connsiteX1" fmla="*/ 1591286 w 1971304"/>
              <a:gd name="connsiteY1" fmla="*/ 0 h 1567543"/>
              <a:gd name="connsiteX2" fmla="*/ 1971304 w 1971304"/>
              <a:gd name="connsiteY2" fmla="*/ 1567543 h 1567543"/>
              <a:gd name="connsiteX3" fmla="*/ 0 w 1971304"/>
              <a:gd name="connsiteY3" fmla="*/ 1175657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304" h="1567543">
                <a:moveTo>
                  <a:pt x="0" y="1175657"/>
                </a:moveTo>
                <a:lnTo>
                  <a:pt x="1591286" y="0"/>
                </a:lnTo>
                <a:lnTo>
                  <a:pt x="1971304" y="1567543"/>
                </a:lnTo>
                <a:lnTo>
                  <a:pt x="0" y="117565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97039" y="4161839"/>
            <a:ext cx="27669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5323" y="1216180"/>
            <a:ext cx="4339467" cy="1754326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bayangannya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bayangannya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22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6" y="183577"/>
            <a:ext cx="4139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Menggeser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080" y="780246"/>
            <a:ext cx="8402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Contoh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Sebuah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segitiga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digeser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sejauh</a:t>
            </a:r>
            <a:r>
              <a:rPr lang="en-US" sz="2000" b="1" dirty="0" smtClean="0"/>
              <a:t> 5 </a:t>
            </a:r>
            <a:r>
              <a:rPr lang="en-US" sz="2000" b="1" dirty="0" err="1" smtClean="0"/>
              <a:t>langkah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3 </a:t>
            </a:r>
            <a:r>
              <a:rPr lang="en-US" sz="2000" b="1" dirty="0" err="1" smtClean="0"/>
              <a:t>langkat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80" y="1064594"/>
            <a:ext cx="9791700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91554" y="4190792"/>
            <a:ext cx="2998032" cy="1426835"/>
            <a:chOff x="6891554" y="4190792"/>
            <a:chExt cx="2998032" cy="1426835"/>
          </a:xfrm>
        </p:grpSpPr>
        <p:sp>
          <p:nvSpPr>
            <p:cNvPr id="5" name="Isosceles Triangle 4"/>
            <p:cNvSpPr/>
            <p:nvPr/>
          </p:nvSpPr>
          <p:spPr>
            <a:xfrm>
              <a:off x="7196446" y="4560124"/>
              <a:ext cx="2398815" cy="783772"/>
            </a:xfrm>
            <a:custGeom>
              <a:avLst/>
              <a:gdLst>
                <a:gd name="connsiteX0" fmla="*/ 0 w 1591293"/>
                <a:gd name="connsiteY0" fmla="*/ 795647 h 795647"/>
                <a:gd name="connsiteX1" fmla="*/ 391888 w 1591293"/>
                <a:gd name="connsiteY1" fmla="*/ 0 h 795647"/>
                <a:gd name="connsiteX2" fmla="*/ 1591293 w 1591293"/>
                <a:gd name="connsiteY2" fmla="*/ 795647 h 795647"/>
                <a:gd name="connsiteX3" fmla="*/ 0 w 1591293"/>
                <a:gd name="connsiteY3" fmla="*/ 795647 h 795647"/>
                <a:gd name="connsiteX0" fmla="*/ 0 w 2398815"/>
                <a:gd name="connsiteY0" fmla="*/ 795647 h 1199408"/>
                <a:gd name="connsiteX1" fmla="*/ 391888 w 2398815"/>
                <a:gd name="connsiteY1" fmla="*/ 0 h 1199408"/>
                <a:gd name="connsiteX2" fmla="*/ 2398815 w 2398815"/>
                <a:gd name="connsiteY2" fmla="*/ 1199408 h 1199408"/>
                <a:gd name="connsiteX3" fmla="*/ 0 w 2398815"/>
                <a:gd name="connsiteY3" fmla="*/ 795647 h 1199408"/>
                <a:gd name="connsiteX0" fmla="*/ 0 w 2398815"/>
                <a:gd name="connsiteY0" fmla="*/ 380011 h 783772"/>
                <a:gd name="connsiteX1" fmla="*/ 807525 w 2398815"/>
                <a:gd name="connsiteY1" fmla="*/ 0 h 783772"/>
                <a:gd name="connsiteX2" fmla="*/ 2398815 w 2398815"/>
                <a:gd name="connsiteY2" fmla="*/ 783772 h 783772"/>
                <a:gd name="connsiteX3" fmla="*/ 0 w 2398815"/>
                <a:gd name="connsiteY3" fmla="*/ 380011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815" h="783772">
                  <a:moveTo>
                    <a:pt x="0" y="380011"/>
                  </a:moveTo>
                  <a:lnTo>
                    <a:pt x="807525" y="0"/>
                  </a:lnTo>
                  <a:lnTo>
                    <a:pt x="2398815" y="783772"/>
                  </a:lnTo>
                  <a:lnTo>
                    <a:pt x="0" y="38001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91554" y="499237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en-US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07136" y="524829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L</a:t>
              </a:r>
              <a:endParaRPr lang="en-US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5352" y="4190792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M</a:t>
              </a:r>
              <a:endParaRPr lang="en-US" b="1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89517" y="3775156"/>
            <a:ext cx="2006929" cy="1181597"/>
            <a:chOff x="5189517" y="3775156"/>
            <a:chExt cx="2006929" cy="1181597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5189517" y="4956752"/>
              <a:ext cx="2006929" cy="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13267" y="3775156"/>
              <a:ext cx="0" cy="1181596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588210" y="4180112"/>
            <a:ext cx="2006929" cy="1181597"/>
            <a:chOff x="5189517" y="3775156"/>
            <a:chExt cx="2006929" cy="118159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5189517" y="4956752"/>
              <a:ext cx="2006929" cy="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13267" y="3775156"/>
              <a:ext cx="0" cy="1181596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08365" y="3000034"/>
            <a:ext cx="2761535" cy="1161462"/>
            <a:chOff x="6891554" y="4200247"/>
            <a:chExt cx="2761535" cy="1161462"/>
          </a:xfrm>
        </p:grpSpPr>
        <p:sp>
          <p:nvSpPr>
            <p:cNvPr id="24" name="Isosceles Triangle 4"/>
            <p:cNvSpPr/>
            <p:nvPr/>
          </p:nvSpPr>
          <p:spPr>
            <a:xfrm>
              <a:off x="7196446" y="4560125"/>
              <a:ext cx="2398815" cy="783771"/>
            </a:xfrm>
            <a:custGeom>
              <a:avLst/>
              <a:gdLst>
                <a:gd name="connsiteX0" fmla="*/ 0 w 1591293"/>
                <a:gd name="connsiteY0" fmla="*/ 795647 h 795647"/>
                <a:gd name="connsiteX1" fmla="*/ 391888 w 1591293"/>
                <a:gd name="connsiteY1" fmla="*/ 0 h 795647"/>
                <a:gd name="connsiteX2" fmla="*/ 1591293 w 1591293"/>
                <a:gd name="connsiteY2" fmla="*/ 795647 h 795647"/>
                <a:gd name="connsiteX3" fmla="*/ 0 w 1591293"/>
                <a:gd name="connsiteY3" fmla="*/ 795647 h 795647"/>
                <a:gd name="connsiteX0" fmla="*/ 0 w 2398815"/>
                <a:gd name="connsiteY0" fmla="*/ 795647 h 1199408"/>
                <a:gd name="connsiteX1" fmla="*/ 391888 w 2398815"/>
                <a:gd name="connsiteY1" fmla="*/ 0 h 1199408"/>
                <a:gd name="connsiteX2" fmla="*/ 2398815 w 2398815"/>
                <a:gd name="connsiteY2" fmla="*/ 1199408 h 1199408"/>
                <a:gd name="connsiteX3" fmla="*/ 0 w 2398815"/>
                <a:gd name="connsiteY3" fmla="*/ 795647 h 1199408"/>
                <a:gd name="connsiteX0" fmla="*/ 0 w 2398815"/>
                <a:gd name="connsiteY0" fmla="*/ 380010 h 783771"/>
                <a:gd name="connsiteX1" fmla="*/ 783773 w 2398815"/>
                <a:gd name="connsiteY1" fmla="*/ 0 h 783771"/>
                <a:gd name="connsiteX2" fmla="*/ 2398815 w 2398815"/>
                <a:gd name="connsiteY2" fmla="*/ 783771 h 783771"/>
                <a:gd name="connsiteX3" fmla="*/ 0 w 2398815"/>
                <a:gd name="connsiteY3" fmla="*/ 380010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815" h="783771">
                  <a:moveTo>
                    <a:pt x="0" y="380010"/>
                  </a:moveTo>
                  <a:lnTo>
                    <a:pt x="783773" y="0"/>
                  </a:lnTo>
                  <a:lnTo>
                    <a:pt x="2398815" y="783771"/>
                  </a:lnTo>
                  <a:lnTo>
                    <a:pt x="0" y="38001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91554" y="4992377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K’</a:t>
              </a:r>
              <a:endParaRPr lang="en-US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16137" y="436930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L’</a:t>
              </a:r>
              <a:endParaRPr lang="en-US" b="1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7959" y="420024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M’</a:t>
              </a:r>
              <a:endParaRPr lang="en-US" b="1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85183" y="3353762"/>
            <a:ext cx="2006929" cy="1181597"/>
            <a:chOff x="5189517" y="3775156"/>
            <a:chExt cx="2006929" cy="1181597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5189517" y="4956752"/>
              <a:ext cx="2006929" cy="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213267" y="3775156"/>
              <a:ext cx="0" cy="1181596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46288" y="1847823"/>
            <a:ext cx="4339467" cy="175432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bayangannya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bayangannya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682" y="142642"/>
            <a:ext cx="518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73869" algn="l"/>
              </a:tabLst>
            </a:pP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Pengertian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d-ID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 Kongruen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683" y="742950"/>
            <a:ext cx="11163562" cy="85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Dua segitiga yang semua sisinya sama panjang dan semua sudutnya sama besar disebut </a:t>
            </a:r>
            <a:r>
              <a:rPr lang="id-ID" sz="2400" b="1" dirty="0" smtClean="0">
                <a:solidFill>
                  <a:srgbClr val="FF0000"/>
                </a:solidFill>
                <a:cs typeface="Arial" pitchFamily="34" charset="0"/>
              </a:rPr>
              <a:t>segitiga kongruen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150" y="4009303"/>
            <a:ext cx="6235254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Cara untuk membuat dua segitiga kongruen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antara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lain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: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34" y="4604237"/>
            <a:ext cx="6939251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Memutar segitiga dengan ukuran sudut tertentu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34" y="5021728"/>
            <a:ext cx="6939251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Mencerminkan segitiga terhadap suatu garis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934" y="5439219"/>
            <a:ext cx="6939251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Menggeser segitiga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4737" y="1893857"/>
            <a:ext cx="2856397" cy="1681394"/>
            <a:chOff x="838200" y="1352550"/>
            <a:chExt cx="2856397" cy="1681394"/>
          </a:xfrm>
        </p:grpSpPr>
        <p:sp>
          <p:nvSpPr>
            <p:cNvPr id="11" name="Isosceles Triangle 10"/>
            <p:cNvSpPr/>
            <p:nvPr/>
          </p:nvSpPr>
          <p:spPr>
            <a:xfrm>
              <a:off x="1096876" y="1675895"/>
              <a:ext cx="2328084" cy="1164042"/>
            </a:xfrm>
            <a:prstGeom prst="triangle">
              <a:avLst>
                <a:gd name="adj" fmla="val 2321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2720501"/>
              <a:ext cx="269637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4960" y="2720501"/>
              <a:ext cx="269637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9481" y="1352550"/>
              <a:ext cx="258754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endParaRPr lang="en-US" i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728117" y="3303641"/>
            <a:ext cx="0" cy="1552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958499" y="2637550"/>
            <a:ext cx="117212" cy="168139"/>
            <a:chOff x="2743200" y="2160270"/>
            <a:chExt cx="138112" cy="19812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743200" y="2160270"/>
              <a:ext cx="7620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05112" y="2175510"/>
              <a:ext cx="7620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846919" flipH="1">
            <a:off x="887419" y="2713435"/>
            <a:ext cx="129338" cy="184509"/>
            <a:chOff x="2057400" y="3128248"/>
            <a:chExt cx="152400" cy="1828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574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098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Arc 22"/>
          <p:cNvSpPr/>
          <p:nvPr/>
        </p:nvSpPr>
        <p:spPr>
          <a:xfrm>
            <a:off x="628744" y="3259834"/>
            <a:ext cx="250748" cy="250748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29518" y="3225517"/>
            <a:ext cx="319382" cy="319381"/>
            <a:chOff x="3032981" y="2684210"/>
            <a:chExt cx="319382" cy="319381"/>
          </a:xfrm>
        </p:grpSpPr>
        <p:sp>
          <p:nvSpPr>
            <p:cNvPr id="25" name="Arc 24"/>
            <p:cNvSpPr/>
            <p:nvPr/>
          </p:nvSpPr>
          <p:spPr>
            <a:xfrm flipH="1">
              <a:off x="3101615" y="2714563"/>
              <a:ext cx="250748" cy="2507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3032981" y="2684210"/>
              <a:ext cx="319381" cy="319381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6537" y="1893857"/>
            <a:ext cx="2874082" cy="1681394"/>
            <a:chOff x="4136318" y="1352550"/>
            <a:chExt cx="2874082" cy="1681394"/>
          </a:xfrm>
        </p:grpSpPr>
        <p:sp>
          <p:nvSpPr>
            <p:cNvPr id="28" name="Isosceles Triangle 27"/>
            <p:cNvSpPr/>
            <p:nvPr/>
          </p:nvSpPr>
          <p:spPr>
            <a:xfrm>
              <a:off x="4394994" y="1675895"/>
              <a:ext cx="2328084" cy="1164042"/>
            </a:xfrm>
            <a:prstGeom prst="triangle">
              <a:avLst>
                <a:gd name="adj" fmla="val 2321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36318" y="2720501"/>
              <a:ext cx="257393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3078" y="2720501"/>
              <a:ext cx="287322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Q</a:t>
              </a:r>
              <a:endParaRPr lang="en-US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47599" y="1352550"/>
              <a:ext cx="262834" cy="313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699917" y="3303641"/>
            <a:ext cx="0" cy="1552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930299" y="2637550"/>
            <a:ext cx="117212" cy="168139"/>
            <a:chOff x="2743200" y="2160270"/>
            <a:chExt cx="138112" cy="19812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2743200" y="2160270"/>
              <a:ext cx="7620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805112" y="2175510"/>
              <a:ext cx="7620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18846919" flipH="1">
            <a:off x="3859219" y="2713435"/>
            <a:ext cx="129338" cy="184509"/>
            <a:chOff x="2057400" y="3128248"/>
            <a:chExt cx="152400" cy="18288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0574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209800" y="3128248"/>
              <a:ext cx="0" cy="1828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Arc 39"/>
          <p:cNvSpPr/>
          <p:nvPr/>
        </p:nvSpPr>
        <p:spPr>
          <a:xfrm>
            <a:off x="3600544" y="3259834"/>
            <a:ext cx="250748" cy="250748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601319" y="3225517"/>
            <a:ext cx="319381" cy="319381"/>
            <a:chOff x="6331100" y="2684210"/>
            <a:chExt cx="319381" cy="319381"/>
          </a:xfrm>
        </p:grpSpPr>
        <p:sp>
          <p:nvSpPr>
            <p:cNvPr id="42" name="Arc 41"/>
            <p:cNvSpPr/>
            <p:nvPr/>
          </p:nvSpPr>
          <p:spPr>
            <a:xfrm flipH="1">
              <a:off x="6399733" y="2714563"/>
              <a:ext cx="250748" cy="2507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flipH="1">
              <a:off x="6331100" y="2684210"/>
              <a:ext cx="319381" cy="319381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53635" y="2049580"/>
            <a:ext cx="407599" cy="407599"/>
            <a:chOff x="1457098" y="1508273"/>
            <a:chExt cx="407599" cy="407599"/>
          </a:xfrm>
        </p:grpSpPr>
        <p:sp>
          <p:nvSpPr>
            <p:cNvPr id="45" name="Arc 44"/>
            <p:cNvSpPr/>
            <p:nvPr/>
          </p:nvSpPr>
          <p:spPr>
            <a:xfrm rot="7327621">
              <a:off x="1532366" y="1556746"/>
              <a:ext cx="250748" cy="2507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7327621">
              <a:off x="1487460" y="1508682"/>
              <a:ext cx="346874" cy="346874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7327621">
              <a:off x="1457098" y="1508273"/>
              <a:ext cx="407599" cy="407599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22007" y="2035292"/>
            <a:ext cx="407599" cy="407599"/>
            <a:chOff x="4751788" y="1493985"/>
            <a:chExt cx="407599" cy="407599"/>
          </a:xfrm>
        </p:grpSpPr>
        <p:sp>
          <p:nvSpPr>
            <p:cNvPr id="49" name="Arc 48"/>
            <p:cNvSpPr/>
            <p:nvPr/>
          </p:nvSpPr>
          <p:spPr>
            <a:xfrm rot="7327621">
              <a:off x="4830484" y="1556746"/>
              <a:ext cx="250748" cy="250748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7327621">
              <a:off x="4785578" y="1508682"/>
              <a:ext cx="346874" cy="346874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7327621">
              <a:off x="4751788" y="1493985"/>
              <a:ext cx="407599" cy="407599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785817" y="3249025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AB</a:t>
            </a:r>
            <a:r>
              <a:rPr lang="en-US" sz="2400" dirty="0" smtClean="0"/>
              <a:t> = </a:t>
            </a:r>
            <a:r>
              <a:rPr lang="en-US" sz="2400" i="1" dirty="0" smtClean="0"/>
              <a:t>PQ</a:t>
            </a:r>
            <a:endParaRPr lang="en-US" sz="2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8785817" y="3633041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BC </a:t>
            </a:r>
            <a:r>
              <a:rPr lang="en-US" sz="2400" dirty="0" smtClean="0"/>
              <a:t>= </a:t>
            </a:r>
            <a:r>
              <a:rPr lang="en-US" sz="2400" i="1" dirty="0" smtClean="0"/>
              <a:t>QR</a:t>
            </a:r>
            <a:endParaRPr lang="en-US" sz="24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8785817" y="4002736"/>
            <a:ext cx="113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AC </a:t>
            </a:r>
            <a:r>
              <a:rPr lang="en-US" sz="2400" dirty="0" smtClean="0"/>
              <a:t>= </a:t>
            </a:r>
            <a:r>
              <a:rPr lang="en-US" sz="2400" i="1" dirty="0" smtClean="0"/>
              <a:t>PR</a:t>
            </a:r>
            <a:endParaRPr lang="en-US" sz="2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0113539" y="3249025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A</a:t>
            </a:r>
            <a:r>
              <a:rPr lang="en-US" sz="2400" dirty="0" smtClean="0"/>
              <a:t> = </a:t>
            </a:r>
            <a:r>
              <a:rPr lang="en-US" sz="2400" i="1" dirty="0" smtClean="0">
                <a:sym typeface="Symbol"/>
              </a:rPr>
              <a:t>P</a:t>
            </a:r>
            <a:endParaRPr lang="en-US" sz="2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0113539" y="3633041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B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 smtClean="0">
                <a:sym typeface="Symbol"/>
              </a:rPr>
              <a:t>Q</a:t>
            </a:r>
            <a:endParaRPr lang="en-US" sz="24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113539" y="400273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/>
              </a:rPr>
              <a:t>C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i="1" dirty="0" smtClean="0">
                <a:sym typeface="Symbol"/>
              </a:rPr>
              <a:t>R</a:t>
            </a:r>
            <a:endParaRPr lang="en-US" sz="24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8785817" y="4849942"/>
            <a:ext cx="26783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ym typeface="Symbol"/>
              </a:rPr>
              <a:t> </a:t>
            </a:r>
            <a:r>
              <a:rPr lang="en-US" sz="2400" i="1" dirty="0" smtClean="0"/>
              <a:t>ABC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 </a:t>
            </a:r>
            <a:r>
              <a:rPr lang="en-US" sz="2400" i="1" dirty="0" smtClean="0"/>
              <a:t>PQR </a:t>
            </a:r>
            <a:r>
              <a:rPr lang="en-US" sz="2400" dirty="0" err="1" smtClean="0"/>
              <a:t>kongruen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50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3" grpId="0" animBg="1"/>
      <p:bldP spid="40" grpId="0" animBg="1"/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576080" y="219057"/>
            <a:ext cx="620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Bangun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Datar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154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96096"/>
            <a:ext cx="300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Segitiga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298" y="1596589"/>
            <a:ext cx="2663577" cy="3214114"/>
            <a:chOff x="1920298" y="1596589"/>
            <a:chExt cx="2663577" cy="3214114"/>
          </a:xfrm>
        </p:grpSpPr>
        <p:sp>
          <p:nvSpPr>
            <p:cNvPr id="2" name="Isosceles Triangle 1"/>
            <p:cNvSpPr/>
            <p:nvPr/>
          </p:nvSpPr>
          <p:spPr>
            <a:xfrm>
              <a:off x="1920298" y="1596589"/>
              <a:ext cx="2663577" cy="2844782"/>
            </a:xfrm>
            <a:prstGeom prst="triangle">
              <a:avLst>
                <a:gd name="adj" fmla="val 28126"/>
              </a:avLst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4062" y="4441371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alas</a:t>
              </a:r>
              <a:endParaRPr lang="en-US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681331" y="1596589"/>
              <a:ext cx="0" cy="2844782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46881" y="3253839"/>
              <a:ext cx="70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tinggi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5582" y="1596589"/>
                <a:ext cx="4079835" cy="613886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Luas </a:t>
                </a:r>
                <a:r>
                  <a:rPr lang="en-US" sz="2400" dirty="0" err="1" smtClean="0"/>
                  <a:t>segitiga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alas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tinggi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2" y="1596589"/>
                <a:ext cx="4079835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2392" r="-2990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95581" y="2449351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5582" y="3009755"/>
            <a:ext cx="6093373" cy="1902964"/>
            <a:chOff x="5595582" y="2818683"/>
            <a:chExt cx="6093373" cy="1902964"/>
          </a:xfrm>
        </p:grpSpPr>
        <p:grpSp>
          <p:nvGrpSpPr>
            <p:cNvPr id="14" name="Group 13"/>
            <p:cNvGrpSpPr/>
            <p:nvPr/>
          </p:nvGrpSpPr>
          <p:grpSpPr>
            <a:xfrm>
              <a:off x="5595582" y="2818683"/>
              <a:ext cx="1435944" cy="1902964"/>
              <a:chOff x="1920298" y="1596589"/>
              <a:chExt cx="2663577" cy="3529868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1920298" y="1596589"/>
                <a:ext cx="2663577" cy="2844782"/>
              </a:xfrm>
              <a:prstGeom prst="triangle">
                <a:avLst>
                  <a:gd name="adj" fmla="val 28126"/>
                </a:avLst>
              </a:prstGeom>
              <a:solidFill>
                <a:srgbClr val="99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23688" y="4441371"/>
                <a:ext cx="1181059" cy="685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 cm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681331" y="1596589"/>
                <a:ext cx="0" cy="2844782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646882" y="3253839"/>
                <a:ext cx="1398121" cy="685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 cm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031526" y="2818683"/>
              <a:ext cx="4657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Berapakah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luas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segitiga</a:t>
              </a:r>
              <a:r>
                <a:rPr lang="en-US" sz="2400" dirty="0" smtClean="0"/>
                <a:t> di </a:t>
              </a:r>
              <a:r>
                <a:rPr lang="en-US" sz="2400" dirty="0" err="1" smtClean="0"/>
                <a:t>samping</a:t>
              </a:r>
              <a:r>
                <a:rPr lang="en-US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01700" y="3670521"/>
                <a:ext cx="3363613" cy="1504771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Luas </a:t>
                </a:r>
                <a:r>
                  <a:rPr lang="en-US" sz="2400" dirty="0" err="1" smtClean="0"/>
                  <a:t>segitiga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12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96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= 48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700" y="3670521"/>
                <a:ext cx="3363613" cy="1504771"/>
              </a:xfrm>
              <a:prstGeom prst="rect">
                <a:avLst/>
              </a:prstGeom>
              <a:blipFill rotWithShape="1">
                <a:blip r:embed="rId3"/>
                <a:stretch>
                  <a:fillRect l="-2717" r="-3804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71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 animBg="1"/>
      <p:bldP spid="6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09600" y="2049232"/>
            <a:ext cx="3428378" cy="2119182"/>
            <a:chOff x="990600" y="1341309"/>
            <a:chExt cx="3428378" cy="2119182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1341309"/>
              <a:ext cx="3428378" cy="2119182"/>
              <a:chOff x="990600" y="1341309"/>
              <a:chExt cx="3428378" cy="211918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990600" y="1341309"/>
                <a:ext cx="3428378" cy="2119182"/>
                <a:chOff x="990600" y="1341309"/>
                <a:chExt cx="3428378" cy="2119182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077616" y="1615813"/>
                  <a:ext cx="3341362" cy="1762396"/>
                  <a:chOff x="922718" y="1323830"/>
                  <a:chExt cx="3341362" cy="1762396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922718" y="1612085"/>
                    <a:ext cx="2590800" cy="1080686"/>
                    <a:chOff x="922718" y="1612085"/>
                    <a:chExt cx="2590800" cy="1080686"/>
                  </a:xfrm>
                </p:grpSpPr>
                <p:sp>
                  <p:nvSpPr>
                    <p:cNvPr id="47" name="Parallelogram 46"/>
                    <p:cNvSpPr/>
                    <p:nvPr/>
                  </p:nvSpPr>
                  <p:spPr>
                    <a:xfrm rot="20688607">
                      <a:off x="922718" y="1612085"/>
                      <a:ext cx="2590800" cy="990600"/>
                    </a:xfrm>
                    <a:prstGeom prst="parallelogram">
                      <a:avLst>
                        <a:gd name="adj" fmla="val 47932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/>
                    </a:p>
                  </p:txBody>
                </p: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2205581" y="2527203"/>
                      <a:ext cx="86714" cy="165568"/>
                      <a:chOff x="2046885" y="1536466"/>
                      <a:chExt cx="86714" cy="165568"/>
                    </a:xfrm>
                  </p:grpSpPr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 rot="5400000">
                        <a:off x="1991700" y="1636335"/>
                        <a:ext cx="120884" cy="1051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5400000">
                        <a:off x="2067900" y="1591651"/>
                        <a:ext cx="120884" cy="1051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3360033" y="1323830"/>
                    <a:ext cx="296481" cy="959665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3139310" y="2230208"/>
                    <a:ext cx="517204" cy="13364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189229" y="1821129"/>
                    <a:ext cx="120884" cy="1051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143000" y="2315854"/>
                    <a:ext cx="120884" cy="1051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1115002" y="2508280"/>
                    <a:ext cx="2082883" cy="57794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Box 45"/>
                  <p:cNvSpPr txBox="1"/>
                  <p:nvPr/>
                </p:nvSpPr>
                <p:spPr>
                  <a:xfrm rot="20645695">
                    <a:off x="3518414" y="1529817"/>
                    <a:ext cx="7456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d-ID" sz="1400" dirty="0" smtClean="0"/>
                      <a:t>15 cm</a:t>
                    </a:r>
                    <a:endParaRPr lang="id-ID" sz="1400" dirty="0"/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990600" y="3152715"/>
                  <a:ext cx="441448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/>
                    <a:t>A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279024" y="2574076"/>
                  <a:ext cx="4414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 smtClean="0"/>
                    <a:t>B</a:t>
                  </a:r>
                  <a:endParaRPr lang="id-ID" sz="14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442447" y="1341309"/>
                  <a:ext cx="441448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/>
                    <a:t>C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165410" y="1836825"/>
                  <a:ext cx="441448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400" dirty="0"/>
                    <a:t>D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342282" y="1776383"/>
                <a:ext cx="86714" cy="165568"/>
                <a:chOff x="2046885" y="1536466"/>
                <a:chExt cx="86714" cy="1655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991700" y="1636335"/>
                  <a:ext cx="120884" cy="105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2067900" y="1591651"/>
                  <a:ext cx="120884" cy="105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xtBox 24"/>
            <p:cNvSpPr txBox="1"/>
            <p:nvPr/>
          </p:nvSpPr>
          <p:spPr>
            <a:xfrm rot="20645695">
              <a:off x="2087798" y="3112415"/>
              <a:ext cx="745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/>
                <a:t>40 cm</a:t>
              </a:r>
              <a:endParaRPr lang="id-ID" sz="1400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1049800" y="2251665"/>
            <a:ext cx="1029831" cy="2948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2149" y="200698"/>
            <a:ext cx="791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73869" algn="l"/>
              </a:tabLst>
            </a:pPr>
            <a:r>
              <a:rPr lang="id-ID" sz="28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Menghitung Luas Segi Empat menggunakan Segitiga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52149" y="885746"/>
            <a:ext cx="10825451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Hitung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lah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 luas segi empat berikut dengan membaginya menjadi beberapa segitiga.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4" name="Straight Connector 53"/>
          <p:cNvCxnSpPr>
            <a:endCxn id="47" idx="3"/>
          </p:cNvCxnSpPr>
          <p:nvPr/>
        </p:nvCxnSpPr>
        <p:spPr>
          <a:xfrm>
            <a:off x="1077616" y="2840591"/>
            <a:ext cx="815065" cy="806901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1"/>
          </p:cNvCxnSpPr>
          <p:nvPr/>
        </p:nvCxnSpPr>
        <p:spPr>
          <a:xfrm flipH="1">
            <a:off x="1908713" y="2567090"/>
            <a:ext cx="182638" cy="10888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098142" y="2373695"/>
            <a:ext cx="815065" cy="806901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343399" y="1385494"/>
            <a:ext cx="2267821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 smtClean="0">
                <a:solidFill>
                  <a:sysClr val="windowText" lastClr="000000"/>
                </a:solidFill>
                <a:cs typeface="Arial" pitchFamily="34" charset="0"/>
              </a:rPr>
              <a:t>Penyelesaian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: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0645695">
            <a:off x="1186142" y="2092851"/>
            <a:ext cx="74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20 cm</a:t>
            </a:r>
            <a:endParaRPr lang="id-ID" sz="1400" dirty="0"/>
          </a:p>
        </p:txBody>
      </p:sp>
      <p:sp>
        <p:nvSpPr>
          <p:cNvPr id="59" name="Rectangle 58"/>
          <p:cNvSpPr/>
          <p:nvPr/>
        </p:nvSpPr>
        <p:spPr>
          <a:xfrm>
            <a:off x="4374606" y="1897186"/>
            <a:ext cx="7695688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Bagi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lah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jajargenjang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menjadi 2 bagian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sama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besar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68822" y="2462247"/>
            <a:ext cx="7080426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Buatlah segitiga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jajargenjang yang telah dibagi.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68822" y="3027309"/>
            <a:ext cx="7823178" cy="628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S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ebuah jajargenjang dapat dibagi menjadi 4 buah segitiga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sama</a:t>
            </a:r>
            <a:r>
              <a:rPr lang="en-US" sz="240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cs typeface="Arial" pitchFamily="34" charset="0"/>
              </a:rPr>
              <a:t>besar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68821" y="3942203"/>
            <a:ext cx="6488999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Tinggi segitiga = 15 cm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368821" y="4423120"/>
            <a:ext cx="6488999" cy="48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Alas segitiga = 20 cm</a:t>
            </a:r>
            <a:endParaRPr lang="id-ID" sz="2400" dirty="0" smtClean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452148" y="5232588"/>
                <a:ext cx="8822481" cy="67237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Luas </a:t>
                </a:r>
                <a:r>
                  <a:rPr lang="en-US" sz="2400" dirty="0" err="1" smtClean="0">
                    <a:solidFill>
                      <a:sysClr val="windowText" lastClr="000000"/>
                    </a:solidFill>
                    <a:cs typeface="Arial" pitchFamily="34" charset="0"/>
                  </a:rPr>
                  <a:t>segi</a:t>
                </a:r>
                <a:r>
                  <a:rPr lang="en-US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ysClr val="windowText" lastClr="000000"/>
                    </a:solidFill>
                    <a:cs typeface="Arial" pitchFamily="34" charset="0"/>
                  </a:rPr>
                  <a:t>empat</a:t>
                </a:r>
                <a:r>
                  <a:rPr lang="en-US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 = </a:t>
                </a:r>
                <a:r>
                  <a:rPr lang="en-US" sz="2400" dirty="0" err="1" smtClean="0">
                    <a:solidFill>
                      <a:sysClr val="windowText" lastClr="000000"/>
                    </a:solidFill>
                    <a:cs typeface="Arial" pitchFamily="34" charset="0"/>
                  </a:rPr>
                  <a:t>Luas</a:t>
                </a:r>
                <a:r>
                  <a:rPr lang="en-US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 </a:t>
                </a:r>
                <a:r>
                  <a:rPr lang="id-ID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4 segitiga =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4×</m:t>
                    </m:r>
                    <m:f>
                      <m:fPr>
                        <m:ctrlPr>
                          <a:rPr lang="id-ID" sz="2400" i="1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d-ID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id-ID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id-ID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id-ID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400" dirty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id-ID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4 ×</m:t>
                    </m:r>
                    <m:r>
                      <a:rPr lang="id-ID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150=600 </m:t>
                    </m:r>
                    <m:r>
                      <m:rPr>
                        <m:sty m:val="p"/>
                      </m:rPr>
                      <a:rPr lang="id-ID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cm</m:t>
                    </m:r>
                    <m:r>
                      <a:rPr lang="id-ID" sz="2400" b="0" i="1" baseline="3000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id-ID" sz="2400" baseline="30000" dirty="0" smtClean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8" y="5232588"/>
                <a:ext cx="8822481" cy="672371"/>
              </a:xfrm>
              <a:prstGeom prst="rect">
                <a:avLst/>
              </a:prstGeom>
              <a:blipFill rotWithShape="1">
                <a:blip r:embed="rId2"/>
                <a:stretch>
                  <a:fillRect l="-138" b="-5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1602976" y="2541848"/>
            <a:ext cx="296481" cy="9596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20645695">
            <a:off x="1148334" y="3069592"/>
            <a:ext cx="34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1</a:t>
            </a:r>
            <a:endParaRPr lang="id-ID" sz="1400" b="1" dirty="0"/>
          </a:p>
        </p:txBody>
      </p:sp>
      <p:sp>
        <p:nvSpPr>
          <p:cNvPr id="67" name="TextBox 66"/>
          <p:cNvSpPr txBox="1"/>
          <p:nvPr/>
        </p:nvSpPr>
        <p:spPr>
          <a:xfrm rot="20645695">
            <a:off x="1594639" y="2786149"/>
            <a:ext cx="34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2</a:t>
            </a:r>
            <a:endParaRPr lang="id-ID" sz="1400" b="1" dirty="0"/>
          </a:p>
        </p:txBody>
      </p:sp>
      <p:sp>
        <p:nvSpPr>
          <p:cNvPr id="68" name="TextBox 67"/>
          <p:cNvSpPr txBox="1"/>
          <p:nvPr/>
        </p:nvSpPr>
        <p:spPr>
          <a:xfrm rot="20645695">
            <a:off x="2181250" y="2818925"/>
            <a:ext cx="34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 rot="20645695">
            <a:off x="2617842" y="2428672"/>
            <a:ext cx="34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4</a:t>
            </a:r>
            <a:endParaRPr lang="id-ID" sz="1400" b="1" dirty="0"/>
          </a:p>
        </p:txBody>
      </p:sp>
    </p:spTree>
    <p:extLst>
      <p:ext uri="{BB962C8B-B14F-4D97-AF65-F5344CB8AC3E}">
        <p14:creationId xmlns:p14="http://schemas.microsoft.com/office/powerpoint/2010/main" val="236110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625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459360"/>
            <a:ext cx="289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Luas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Persegi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55845" y="1187354"/>
            <a:ext cx="3221171" cy="3143311"/>
            <a:chOff x="1555845" y="1187354"/>
            <a:chExt cx="3221171" cy="3143311"/>
          </a:xfrm>
        </p:grpSpPr>
        <p:sp>
          <p:nvSpPr>
            <p:cNvPr id="3" name="Rectangle 2"/>
            <p:cNvSpPr/>
            <p:nvPr/>
          </p:nvSpPr>
          <p:spPr>
            <a:xfrm>
              <a:off x="1719618" y="1351127"/>
              <a:ext cx="2388358" cy="2388358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913797" y="3603009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09248" y="1187354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4107976" y="2397455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1719618" y="2447495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61163" y="3930555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sisi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1749" y="2411213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sisi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845" y="4655845"/>
                <a:ext cx="3132139" cy="461665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persegi</a:t>
                </a:r>
                <a:r>
                  <a:rPr lang="en-US" sz="2400" dirty="0" smtClean="0"/>
                  <a:t> = </a:t>
                </a:r>
                <a:r>
                  <a:rPr lang="en-US" sz="2400" dirty="0" err="1" smtClean="0"/>
                  <a:t>sisi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sisi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4655845"/>
                <a:ext cx="313213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918" t="-10667" r="-428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36818" y="631289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61541" y="4431889"/>
                <a:ext cx="2920992" cy="830997"/>
              </a:xfrm>
              <a:prstGeom prst="rect">
                <a:avLst/>
              </a:prstGeom>
              <a:solidFill>
                <a:srgbClr val="FF99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Luas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persegi</a:t>
                </a:r>
                <a:r>
                  <a:rPr lang="en-US" sz="2400" dirty="0" smtClean="0"/>
                  <a:t> = 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 smtClean="0"/>
                  <a:t> 6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= 36 cm</a:t>
                </a:r>
                <a:r>
                  <a:rPr lang="en-US" sz="2400" baseline="30000" dirty="0" smtClean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541" y="4431889"/>
                <a:ext cx="292099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340" t="-5882" r="-459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5991367" y="1066841"/>
            <a:ext cx="4075731" cy="3165947"/>
            <a:chOff x="5991367" y="1066841"/>
            <a:chExt cx="4075731" cy="3165947"/>
          </a:xfrm>
        </p:grpSpPr>
        <p:sp>
          <p:nvSpPr>
            <p:cNvPr id="16" name="TextBox 15"/>
            <p:cNvSpPr txBox="1"/>
            <p:nvPr/>
          </p:nvSpPr>
          <p:spPr>
            <a:xfrm>
              <a:off x="5991367" y="3771123"/>
              <a:ext cx="407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Berapakah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luas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persegi</a:t>
              </a:r>
              <a:r>
                <a:rPr lang="en-US" sz="2400" dirty="0" smtClean="0"/>
                <a:t> di </a:t>
              </a:r>
              <a:r>
                <a:rPr lang="en-US" sz="2400" dirty="0" err="1" smtClean="0"/>
                <a:t>atas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96087" y="1599949"/>
              <a:ext cx="1883391" cy="18833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>
              <a:off x="8079478" y="2375595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6196087" y="2377871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137782" y="3319567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37782" y="1452983"/>
              <a:ext cx="0" cy="327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299467" y="2354701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cm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27169" y="1066841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cm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6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21" grpId="0" animBg="1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7889</TotalTime>
  <Words>712</Words>
  <Application>Microsoft Office PowerPoint</Application>
  <PresentationFormat>Custom</PresentationFormat>
  <Paragraphs>163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Dian Anggraeni</cp:lastModifiedBy>
  <cp:revision>306</cp:revision>
  <dcterms:created xsi:type="dcterms:W3CDTF">2016-07-20T04:47:34Z</dcterms:created>
  <dcterms:modified xsi:type="dcterms:W3CDTF">2022-12-07T07:11:42Z</dcterms:modified>
</cp:coreProperties>
</file>